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2.xml" ContentType="application/vnd.openxmlformats-officedocument.drawingml.chart+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61838" cy="6858000"/>
  <p:notesSz cx="6858000" cy="1216183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74" d="100"/>
          <a:sy n="74" d="100"/>
        </p:scale>
        <p:origin x="364"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bar"/>
        <c:grouping val="clustered"/>
        <c:varyColors val="0"/>
        <c:ser>
          <c:idx val="0"/>
          <c:order val="0"/>
          <c:tx>
            <c:strRef>
              <c:f>Sheet1!$B$1</c:f>
              <c:strCache>
                <c:ptCount val="1"/>
                <c:pt idx="0">
                  <c:v>Units</c:v>
                </c:pt>
              </c:strCache>
            </c:strRef>
          </c:tx>
          <c:spPr>
            <a:solidFill>
              <a:srgbClr val="2F6BFF"/>
            </a:solidFill>
            <a:effectLst/>
          </c:spPr>
          <c:invertIfNegative val="0"/>
          <c:dLbls>
            <c:numFmt formatCode="#,##0" sourceLinked="0"/>
            <c:spPr>
              <a:noFill/>
              <a:ln>
                <a:noFill/>
              </a:ln>
              <a:effectLst/>
            </c:spPr>
            <c:txPr>
              <a:bodyPr/>
              <a:lstStyle/>
              <a:p>
                <a:pPr>
                  <a:defRPr sz="900" b="0" i="0" u="none" strike="noStrike">
                    <a:solidFill>
                      <a:srgbClr val="0B1324"/>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Milk (L)</c:v>
                </c:pt>
                <c:pt idx="1">
                  <c:v>Beans (kg)</c:v>
                </c:pt>
                <c:pt idx="2">
                  <c:v>Buns</c:v>
                </c:pt>
                <c:pt idx="3">
                  <c:v>Cheese</c:v>
                </c:pt>
                <c:pt idx="4">
                  <c:v>Cups</c:v>
                </c:pt>
              </c:strCache>
            </c:strRef>
          </c:cat>
          <c:val>
            <c:numRef>
              <c:f>Sheet1!$B$2:$B$6</c:f>
              <c:numCache>
                <c:formatCode>General</c:formatCode>
                <c:ptCount val="5"/>
                <c:pt idx="0">
                  <c:v>320</c:v>
                </c:pt>
                <c:pt idx="1">
                  <c:v>88</c:v>
                </c:pt>
                <c:pt idx="2">
                  <c:v>540</c:v>
                </c:pt>
                <c:pt idx="3">
                  <c:v>410</c:v>
                </c:pt>
                <c:pt idx="4">
                  <c:v>760</c:v>
                </c:pt>
              </c:numCache>
            </c:numRef>
          </c:val>
          <c:extLst>
            <c:ext xmlns:c16="http://schemas.microsoft.com/office/drawing/2014/chart" uri="{C3380CC4-5D6E-409C-BE32-E72D297353CC}">
              <c16:uniqueId val="{00000000-E4FA-49EC-8B56-1AAB2BD6CBBB}"/>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900" b="0" i="0" u="none" strike="noStrike">
                <a:solidFill>
                  <a:srgbClr val="5B6B86"/>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b"/>
        <c:majorGridlines>
          <c:spPr>
            <a:ln w="6350" cap="flat">
              <a:solidFill>
                <a:srgbClr val="EEF2FA"/>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900" b="0" i="0" u="none" strike="noStrike">
                <a:solidFill>
                  <a:srgbClr val="5B6B86"/>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solidFill>
      <a:srgbClr val="FFFFFF"/>
    </a:solid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col"/>
        <c:grouping val="clustered"/>
        <c:varyColors val="0"/>
        <c:ser>
          <c:idx val="0"/>
          <c:order val="0"/>
          <c:tx>
            <c:strRef>
              <c:f>Sheet1!$B$1</c:f>
              <c:strCache>
                <c:ptCount val="1"/>
                <c:pt idx="0">
                  <c:v>ARR (indexed)</c:v>
                </c:pt>
              </c:strCache>
            </c:strRef>
          </c:tx>
          <c:spPr>
            <a:solidFill>
              <a:srgbClr val="2F6BFF"/>
            </a:solidFill>
            <a:effectLst/>
          </c:spPr>
          <c:invertIfNegative val="0"/>
          <c:dLbls>
            <c:numFmt formatCode="#,##0" sourceLinked="0"/>
            <c:spPr>
              <a:noFill/>
              <a:ln>
                <a:noFill/>
              </a:ln>
              <a:effectLst/>
            </c:spPr>
            <c:txPr>
              <a:bodyPr/>
              <a:lstStyle/>
              <a:p>
                <a:pPr>
                  <a:defRPr sz="1100" b="1" i="0" u="none" strike="noStrike">
                    <a:solidFill>
                      <a:srgbClr val="0B1324"/>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Year 1
Pilot + early</c:v>
                </c:pt>
                <c:pt idx="1">
                  <c:v>Year 2
Qatar expansion</c:v>
                </c:pt>
                <c:pt idx="2">
                  <c:v>Year 3
GCC expansion</c:v>
                </c:pt>
              </c:strCache>
            </c:strRef>
          </c:cat>
          <c:val>
            <c:numRef>
              <c:f>Sheet1!$B$2:$B$4</c:f>
              <c:numCache>
                <c:formatCode>General</c:formatCode>
                <c:ptCount val="3"/>
                <c:pt idx="0">
                  <c:v>10</c:v>
                </c:pt>
                <c:pt idx="1">
                  <c:v>45</c:v>
                </c:pt>
                <c:pt idx="2">
                  <c:v>140</c:v>
                </c:pt>
              </c:numCache>
            </c:numRef>
          </c:val>
          <c:extLst>
            <c:ext xmlns:c16="http://schemas.microsoft.com/office/drawing/2014/chart" uri="{C3380CC4-5D6E-409C-BE32-E72D297353CC}">
              <c16:uniqueId val="{00000000-F867-4050-BD1E-3601851E2228}"/>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000" b="0" i="0" u="none" strike="noStrike">
                <a:solidFill>
                  <a:srgbClr val="5B6B86"/>
                </a:solidFill>
                <a:latin typeface="Arial"/>
              </a:defRPr>
            </a:pPr>
            <a:endParaRPr lang="en-US"/>
          </a:p>
        </c:txPr>
        <c:crossAx val="2094734552"/>
        <c:crosses val="autoZero"/>
        <c:auto val="1"/>
        <c:lblAlgn val="ctr"/>
        <c:lblOffset val="100"/>
        <c:noMultiLvlLbl val="1"/>
      </c:catAx>
      <c:valAx>
        <c:axId val="2094734552"/>
        <c:scaling>
          <c:orientation val="minMax"/>
        </c:scaling>
        <c:delete val="0"/>
        <c:axPos val="l"/>
        <c:majorGridlines>
          <c:spPr>
            <a:ln w="6350" cap="flat">
              <a:solidFill>
                <a:srgbClr val="EEF2FA"/>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900" b="0" i="0" u="none" strike="noStrike">
                <a:solidFill>
                  <a:srgbClr val="5B6B86"/>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solidFill>
      <a:srgbClr val="FFFFFF"/>
    </a:solid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09278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by introducing the platform as a next-generation POS SaaS that goes beyond recording sales into predictive, branch-level intelligence. One line: 'Most POS systems tell you what happened. BranchIQ tells you what will happen next — and what to do about it.' Note the live MVP already covers POS, inventory, accounting, payroll and CRM across multiple branches; BranchIQ is the AI layer we are building on top. Replace founder/date placeholders before sending.</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the room through a manager's morning: four KPIs, what's being consumed, and how branches compare at a glance. The 'overstocked vs stock-out risk' contrast across branches is the transfer opportunity BranchIQ surfaces automatically. Flag clearly that this is a design mock; real screenshots go in the appendix once the module ships.</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Assets are a hidden P&amp;L leak most operators never quantify. BranchIQ treats each asset as a cost center: track repairs, usage and warranty, then recommend repair-vs-replace with real numbers. The Freezer #3 example shows the punchy, specific output style. Be clear this is Phase 5 vision, not built today.</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 transparent: dollar figures are placeholders ('to validate'). Sell the shape of the opportunity instead — a region actively digitizing, and a segment (multi-branch SMEs) that ERP ignores as too small and basic POS underserves. Promise to back-fill TAM/SAM/SOM with cited regional data (government SME counts, F&amp;B outlet registries) before a priced round.</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Connect features to money. Each card is a lever on the operator's P&amp;L: waste, stock-outs, labor time, margin clarity, emergency purchasing, asset downtime. Keep repeating 'target / to validate' — credibility with investors comes from disciplined claims. The pilot's job (slide 19) is to convert these ranges into real, cited case-study numbers.</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expansion motion: customers land on Starter/POS, then revenue grows two ways — more branches (per-location pricing) and the BranchIQ AI add-on (Professional+). That's how a small initial ticket compounds into high net revenue retention. Multiple streams (setup, integrations, enterprise customization) cushion early ARPU. Exact prices are placeholders to be set with pilot willingness-to-pay data.</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matrix top-down on the BranchIQ column — it's the only full column. The wedge: ERP has the depth but is too heavy/expensive and slow to onboard for SMBs; POS and inventory tools are easy but shallow. We combine ERP-grade intelligence with SMB-grade onboarding, plus the unique ingredient-level AI and branch-transfer engine. That intersection is defensible.</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Sequence matters: a tight beachhead (Qatar F&amp;B + mini-markets) where the founder can sell and support directly, prove ROI with a handful of pilots, then scale through partners who already touch these businesses (accountants, suppliers, POS vendors). The pilot motion column doubles as the use-of-funds rationale on slide 21.</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roadmap is the investment thesis as a sequence: we're at Phase 1 (pilot-ready). Phases 2-3 are the near-term build that unlocks the core differentiator (consumption). Phases 4-7 are the AI/expansion vision. Tie each phase to the funding milestones on slide 21. Color coding matches the status chips used throughout for consistency.</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Reassure technical diligence: this is a real, modern, typed codebase — not no-code glue. Highlight multi-tenant isolation, RBAC, and audit logs as evidence we took security seriously from day one, which matters for SMB trust and future enterprise deals. Stripe-ready and health endpoints show production-mindedness. Offer a code/architecture walkthrough in diligence.</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Lead with honesty — investors reward it. We are NOT claiming revenue or signed logos. What we have is rare at pre-seed: a genuinely built, production-grade product. The right column is precisely what the capital funds — converting a finished product into validated commercial traction. This framing turns 'pre-revenue' from a weakness into a clear, fundable plan.</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Frame the pain around multi-branch operators specifically — the more branches, the worse the blind spot. Emphasize the core gap: the system of record (POS) is decoupled from the system of consumption (kitchen/stockroom). Owners react late instead of acting early. Land the punchline at the bottom verbatim — it sets up the entire BranchIQ thesis.</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over-claim. Present the SHAPE of a SaaS model — land small (Year 1 pilots), expand in Qatar (Year 2), scale GCC (Year 3) — with every input visibly marked [tbd]. The chart is indexed (Year 1 = 10), not dollars, to avoid implying false precision. Promise a fully built bottom-up model with pilot-derived inputs as a diligence deliverable.</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the ask concrete once you set the number. The logic: capital is NOT building a POS (done) — it's funding pilots, the BranchIQ AI build (Phases 1-3), and the first repeatable sales motion. Tie use-of-funds directly to the five milestones, and the milestones back to the roadmap. Be ready to defend the amount with an 18-month runway breakdown in diligence.</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the investor's 'why hasn't this been done, and why now?'. Three tailwinds: SMB digitization, urgent cost control, and AI maturing into trustworthy domain-specific decisions. First-mover advantage in the GCC SMB multi-branch niche is real because incumbents are either too heavy (ERP) or too shallow (POS). End on the bottom band.</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with conviction and a clear CTA. Deliver the three-line mantra with rhythm — pause between lines. Then make the explicit invitation. Have business cards / contact ready and fill in the placeholders. The very next sentence out of your mouth should be the specific ask: amount, what you want from this investor, and the proposed next step (data room, pilot intro, follow-up call).</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Signal preparedness: these backup materials exist and are ready for diligence. Most important here is the product screenshots tile — replace the placeholder with real screens from the running app (cashier, dashboard, reports, super-admin) to prove the product is real. The BranchIQ data-model tile shows you've thought through the build, not just the pitch.</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Make the contrast concrete: traditional POS and even inventory tools are systems of record. BranchIQ is a system of decision. Walk down 2-3 rows max out loud (consumption, prediction, transfer) — let the table carry the rest. Stress that we don't replace the POS workflow operators know; we extend it with an intelligence layer they've never had.</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'aha' slide. The left column is the promise; the right grid is the stack that delivers it. Emphasize the automatic chain reaction of a single sale. Today layers 1-4 exist in the live product (POS, inventory, analytics) at product level; layers 3 (recipe-level), 5 (AI) and 6 (assets) are the BranchIQ build — clarify if asked, but here the story is the integrated whole.</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breadth and discipline. 11 modules ship today on a shared secure core; BranchIQ AI (purple, VISION chip) is the 12th and the strategic wedge. The modular design means we can light up tenants with just POS, or the full suite, and price accordingly. Note this is already more than a POS — full double-entry accounting and payroll are live.</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Credibility slide. The point: capital doesn't go to building a POS from zero — that exists and works. It goes to the AI layer on top of a de-risked, production-grade base. Be explicit and honest with the status chips: green = live, blue = hardening for pilot, amber = the next build. Insert real product screenshots beside this in the appendix.</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heart of the vision. BranchIQ links sale → recipe → ingredient → branch stock → forecast → recommendation → insight. The burger example makes it tangible: the system understands the bill of materials behind every sale, so it can both deduct what was used and predict what's needed. Stress that none of the underlying POS data work is wasted — BranchIQ is the reasoning layer on top of data we already capture.</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Reinforce that the work is one-time: define the recipe, and the rest is automatic forever. The latte math (200 × 18g = 3.6kg) is intentionally simple so anyone in the room can verify it instantly — that builds trust in the engine. This is the mechanism that powers forecasting on the next slide.</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Position BranchIQ as decision support, not a black box. Inputs are data we already collect; outputs are specific, actionable, and explainable — including a confidence score so managers learn when to trust it. The green band is the deliverable in one sentence: a named branch, a time-to-stockout, and two concrete options. That's the product promise.</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35.png"/><Relationship Id="rId7"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50.png"/><Relationship Id="rId5" Type="http://schemas.openxmlformats.org/officeDocument/2006/relationships/image" Target="../media/image49.png"/><Relationship Id="rId10" Type="http://schemas.openxmlformats.org/officeDocument/2006/relationships/image" Target="../media/image53.png"/><Relationship Id="rId4" Type="http://schemas.openxmlformats.org/officeDocument/2006/relationships/image" Target="../media/image48.png"/><Relationship Id="rId9" Type="http://schemas.openxmlformats.org/officeDocument/2006/relationships/image" Target="../media/image52.png"/></Relationships>
</file>

<file path=ppt/slides/_rels/slide11.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63.png"/><Relationship Id="rId3" Type="http://schemas.openxmlformats.org/officeDocument/2006/relationships/image" Target="../media/image15.png"/><Relationship Id="rId7" Type="http://schemas.openxmlformats.org/officeDocument/2006/relationships/image" Target="../media/image57.png"/><Relationship Id="rId12" Type="http://schemas.openxmlformats.org/officeDocument/2006/relationships/image" Target="../media/image62.png"/><Relationship Id="rId2" Type="http://schemas.openxmlformats.org/officeDocument/2006/relationships/notesSlide" Target="../notesSlides/notesSlide11.xml"/><Relationship Id="rId16" Type="http://schemas.openxmlformats.org/officeDocument/2006/relationships/image" Target="../media/image66.png"/><Relationship Id="rId1" Type="http://schemas.openxmlformats.org/officeDocument/2006/relationships/slideLayout" Target="../slideLayouts/slideLayout1.xml"/><Relationship Id="rId6" Type="http://schemas.openxmlformats.org/officeDocument/2006/relationships/image" Target="../media/image56.png"/><Relationship Id="rId11" Type="http://schemas.openxmlformats.org/officeDocument/2006/relationships/image" Target="../media/image61.png"/><Relationship Id="rId5" Type="http://schemas.openxmlformats.org/officeDocument/2006/relationships/image" Target="../media/image55.png"/><Relationship Id="rId15" Type="http://schemas.openxmlformats.org/officeDocument/2006/relationships/image" Target="../media/image65.png"/><Relationship Id="rId10" Type="http://schemas.openxmlformats.org/officeDocument/2006/relationships/image" Target="../media/image60.png"/><Relationship Id="rId4" Type="http://schemas.openxmlformats.org/officeDocument/2006/relationships/image" Target="../media/image54.png"/><Relationship Id="rId9" Type="http://schemas.openxmlformats.org/officeDocument/2006/relationships/image" Target="../media/image59.png"/><Relationship Id="rId14" Type="http://schemas.openxmlformats.org/officeDocument/2006/relationships/image" Target="../media/image6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67.png"/><Relationship Id="rId7" Type="http://schemas.openxmlformats.org/officeDocument/2006/relationships/image" Target="../media/image70.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71.png"/><Relationship Id="rId7" Type="http://schemas.openxmlformats.org/officeDocument/2006/relationships/image" Target="../media/image73.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72.png"/><Relationship Id="rId5" Type="http://schemas.openxmlformats.org/officeDocument/2006/relationships/image" Target="../media/image39.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76.png"/></Relationships>
</file>

<file path=ppt/slides/_rels/slide16.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77.png"/><Relationship Id="rId7" Type="http://schemas.openxmlformats.org/officeDocument/2006/relationships/image" Target="../media/image80.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79.png"/><Relationship Id="rId4" Type="http://schemas.openxmlformats.org/officeDocument/2006/relationships/image" Target="../media/image78.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85.png"/><Relationship Id="rId5" Type="http://schemas.openxmlformats.org/officeDocument/2006/relationships/image" Target="../media/image84.png"/><Relationship Id="rId10" Type="http://schemas.openxmlformats.org/officeDocument/2006/relationships/image" Target="../media/image89.png"/><Relationship Id="rId4" Type="http://schemas.openxmlformats.org/officeDocument/2006/relationships/image" Target="../media/image83.png"/><Relationship Id="rId9" Type="http://schemas.openxmlformats.org/officeDocument/2006/relationships/image" Target="../media/image88.png"/></Relationships>
</file>

<file path=ppt/slides/_rels/slide19.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26.png"/><Relationship Id="rId7" Type="http://schemas.openxmlformats.org/officeDocument/2006/relationships/image" Target="../media/image77.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 Id="rId9" Type="http://schemas.openxmlformats.org/officeDocument/2006/relationships/image" Target="../media/image93.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94.png"/><Relationship Id="rId7" Type="http://schemas.openxmlformats.org/officeDocument/2006/relationships/image" Target="../media/image97.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99.png"/><Relationship Id="rId7" Type="http://schemas.openxmlformats.org/officeDocument/2006/relationships/image" Target="../media/image97.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101.png"/><Relationship Id="rId5" Type="http://schemas.openxmlformats.org/officeDocument/2006/relationships/image" Target="../media/image1.png"/><Relationship Id="rId4" Type="http://schemas.openxmlformats.org/officeDocument/2006/relationships/image" Target="../media/image100.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06.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s>
</file>

<file path=ppt/slides/_rels/slide24.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image" Target="../media/image107.png"/><Relationship Id="rId7" Type="http://schemas.openxmlformats.org/officeDocument/2006/relationships/image" Target="../media/image110.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109.png"/><Relationship Id="rId5" Type="http://schemas.openxmlformats.org/officeDocument/2006/relationships/image" Target="../media/image87.png"/><Relationship Id="rId10" Type="http://schemas.openxmlformats.org/officeDocument/2006/relationships/image" Target="../media/image113.png"/><Relationship Id="rId4" Type="http://schemas.openxmlformats.org/officeDocument/2006/relationships/image" Target="../media/image108.png"/><Relationship Id="rId9" Type="http://schemas.openxmlformats.org/officeDocument/2006/relationships/image" Target="../media/image112.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png"/><Relationship Id="rId7"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5.png"/><Relationship Id="rId7"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15.png"/><Relationship Id="rId10" Type="http://schemas.openxmlformats.org/officeDocument/2006/relationships/image" Target="../media/image41.png"/><Relationship Id="rId4" Type="http://schemas.openxmlformats.org/officeDocument/2006/relationships/image" Target="../media/image36.png"/><Relationship Id="rId9" Type="http://schemas.openxmlformats.org/officeDocument/2006/relationships/image" Target="../media/image40.png"/></Relationships>
</file>

<file path=ppt/slides/_rels/slide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2.png"/><Relationship Id="rId7"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3.png"/><Relationship Id="rId11" Type="http://schemas.openxmlformats.org/officeDocument/2006/relationships/image" Target="../media/image47.png"/><Relationship Id="rId5" Type="http://schemas.openxmlformats.org/officeDocument/2006/relationships/image" Target="../media/image29.png"/><Relationship Id="rId10" Type="http://schemas.openxmlformats.org/officeDocument/2006/relationships/image" Target="../media/image46.png"/><Relationship Id="rId4" Type="http://schemas.openxmlformats.org/officeDocument/2006/relationships/image" Target="../media/image1.png"/><Relationship Id="rId9" Type="http://schemas.openxmlformats.org/officeDocument/2006/relationships/image" Target="../media/image45.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230"/>
        </a:solidFill>
        <a:effectLst/>
      </p:bgPr>
    </p:bg>
    <p:spTree>
      <p:nvGrpSpPr>
        <p:cNvPr id="1" name=""/>
        <p:cNvGrpSpPr/>
        <p:nvPr/>
      </p:nvGrpSpPr>
      <p:grpSpPr>
        <a:xfrm>
          <a:off x="0" y="0"/>
          <a:ext cx="0" cy="0"/>
          <a:chOff x="0" y="0"/>
          <a:chExt cx="0" cy="0"/>
        </a:xfrm>
      </p:grpSpPr>
      <p:sp>
        <p:nvSpPr>
          <p:cNvPr id="2" name="Shape 0"/>
          <p:cNvSpPr/>
          <p:nvPr/>
        </p:nvSpPr>
        <p:spPr>
          <a:xfrm>
            <a:off x="0" y="0"/>
            <a:ext cx="12161520" cy="128016"/>
          </a:xfrm>
          <a:prstGeom prst="rect">
            <a:avLst/>
          </a:prstGeom>
          <a:solidFill>
            <a:srgbClr val="2F6BFF"/>
          </a:solidFill>
          <a:ln/>
        </p:spPr>
        <p:txBody>
          <a:bodyPr/>
          <a:lstStyle/>
          <a:p>
            <a:endParaRPr lang="en-US"/>
          </a:p>
        </p:txBody>
      </p:sp>
      <p:sp>
        <p:nvSpPr>
          <p:cNvPr id="3" name="Shape 1"/>
          <p:cNvSpPr/>
          <p:nvPr/>
        </p:nvSpPr>
        <p:spPr>
          <a:xfrm>
            <a:off x="9052560" y="-1828800"/>
            <a:ext cx="4206240" cy="4206240"/>
          </a:xfrm>
          <a:prstGeom prst="ellipse">
            <a:avLst/>
          </a:prstGeom>
          <a:solidFill>
            <a:srgbClr val="2F6BFF">
              <a:alpha val="14000"/>
            </a:srgbClr>
          </a:solidFill>
          <a:ln/>
        </p:spPr>
        <p:txBody>
          <a:bodyPr/>
          <a:lstStyle/>
          <a:p>
            <a:endParaRPr lang="en-US"/>
          </a:p>
        </p:txBody>
      </p:sp>
      <p:sp>
        <p:nvSpPr>
          <p:cNvPr id="4" name="Shape 2"/>
          <p:cNvSpPr/>
          <p:nvPr/>
        </p:nvSpPr>
        <p:spPr>
          <a:xfrm>
            <a:off x="-1463040" y="4480560"/>
            <a:ext cx="3657600" cy="3657600"/>
          </a:xfrm>
          <a:prstGeom prst="ellipse">
            <a:avLst/>
          </a:prstGeom>
          <a:solidFill>
            <a:srgbClr val="22D3EE">
              <a:alpha val="10000"/>
            </a:srgbClr>
          </a:solidFill>
          <a:ln/>
        </p:spPr>
        <p:txBody>
          <a:bodyPr/>
          <a:lstStyle/>
          <a:p>
            <a:endParaRPr lang="en-US"/>
          </a:p>
        </p:txBody>
      </p:sp>
      <p:sp>
        <p:nvSpPr>
          <p:cNvPr id="5" name="Shape 3"/>
          <p:cNvSpPr/>
          <p:nvPr/>
        </p:nvSpPr>
        <p:spPr>
          <a:xfrm>
            <a:off x="566928" y="603504"/>
            <a:ext cx="566928" cy="566928"/>
          </a:xfrm>
          <a:prstGeom prst="ellipse">
            <a:avLst/>
          </a:prstGeom>
          <a:solidFill>
            <a:srgbClr val="2F6BFF"/>
          </a:solidFill>
          <a:ln/>
        </p:spPr>
        <p:txBody>
          <a:bodyPr/>
          <a:lstStyle/>
          <a:p>
            <a:endParaRPr lang="en-US"/>
          </a:p>
        </p:txBody>
      </p:sp>
      <p:pic>
        <p:nvPicPr>
          <p:cNvPr id="6" name="Image 0" descr="preencoded.png"/>
          <p:cNvPicPr>
            <a:picLocks noChangeAspect="1"/>
          </p:cNvPicPr>
          <p:nvPr/>
        </p:nvPicPr>
        <p:blipFill>
          <a:blip r:embed="rId3"/>
          <a:stretch>
            <a:fillRect/>
          </a:stretch>
        </p:blipFill>
        <p:spPr>
          <a:xfrm>
            <a:off x="708660" y="745236"/>
            <a:ext cx="283464" cy="283464"/>
          </a:xfrm>
          <a:prstGeom prst="rect">
            <a:avLst/>
          </a:prstGeom>
        </p:spPr>
      </p:pic>
      <p:sp>
        <p:nvSpPr>
          <p:cNvPr id="7" name="Text 4"/>
          <p:cNvSpPr/>
          <p:nvPr/>
        </p:nvSpPr>
        <p:spPr>
          <a:xfrm>
            <a:off x="1280160" y="603504"/>
            <a:ext cx="5486400" cy="566928"/>
          </a:xfrm>
          <a:prstGeom prst="rect">
            <a:avLst/>
          </a:prstGeom>
          <a:noFill/>
          <a:ln/>
        </p:spPr>
        <p:txBody>
          <a:bodyPr wrap="square" lIns="0" tIns="0" rIns="0" bIns="0" rtlCol="0" anchor="ctr"/>
          <a:lstStyle/>
          <a:p>
            <a:pPr marL="0" indent="0">
              <a:buNone/>
            </a:pPr>
            <a:r>
              <a:rPr lang="en-US" sz="2400" b="1" dirty="0">
                <a:solidFill>
                  <a:srgbClr val="FFFFFF"/>
                </a:solidFill>
                <a:latin typeface="Trebuchet MS" pitchFamily="34" charset="0"/>
                <a:ea typeface="Trebuchet MS" pitchFamily="34" charset="-122"/>
                <a:cs typeface="Trebuchet MS" pitchFamily="34" charset="-120"/>
              </a:rPr>
              <a:t>BranchIQ</a:t>
            </a:r>
            <a:endParaRPr lang="en-US" sz="2400" dirty="0"/>
          </a:p>
        </p:txBody>
      </p:sp>
      <p:sp>
        <p:nvSpPr>
          <p:cNvPr id="8" name="Text 5"/>
          <p:cNvSpPr/>
          <p:nvPr/>
        </p:nvSpPr>
        <p:spPr>
          <a:xfrm>
            <a:off x="566928" y="2148840"/>
            <a:ext cx="10058400" cy="365760"/>
          </a:xfrm>
          <a:prstGeom prst="rect">
            <a:avLst/>
          </a:prstGeom>
          <a:noFill/>
          <a:ln/>
        </p:spPr>
        <p:txBody>
          <a:bodyPr wrap="square" lIns="0" tIns="0" rIns="0" bIns="0" rtlCol="0" anchor="ctr"/>
          <a:lstStyle/>
          <a:p>
            <a:pPr marL="0" indent="0">
              <a:buNone/>
            </a:pPr>
            <a:r>
              <a:rPr lang="en-US" sz="1300" b="1" kern="0" spc="300" dirty="0">
                <a:solidFill>
                  <a:srgbClr val="22D3EE"/>
                </a:solidFill>
                <a:latin typeface="Trebuchet MS" pitchFamily="34" charset="0"/>
                <a:ea typeface="Trebuchet MS" pitchFamily="34" charset="-122"/>
                <a:cs typeface="Trebuchet MS" pitchFamily="34" charset="-120"/>
              </a:rPr>
              <a:t>POS SaaS  ·  AI BRANCH INTELLIGENCE</a:t>
            </a:r>
            <a:endParaRPr lang="en-US" sz="1300" dirty="0"/>
          </a:p>
        </p:txBody>
      </p:sp>
      <p:sp>
        <p:nvSpPr>
          <p:cNvPr id="9" name="Text 6"/>
          <p:cNvSpPr/>
          <p:nvPr/>
        </p:nvSpPr>
        <p:spPr>
          <a:xfrm>
            <a:off x="566928" y="2514600"/>
            <a:ext cx="10607040" cy="1554480"/>
          </a:xfrm>
          <a:prstGeom prst="rect">
            <a:avLst/>
          </a:prstGeom>
          <a:noFill/>
          <a:ln/>
        </p:spPr>
        <p:txBody>
          <a:bodyPr wrap="square" lIns="0" tIns="0" rIns="0" bIns="0" rtlCol="0" anchor="ctr"/>
          <a:lstStyle/>
          <a:p>
            <a:pPr marL="0" indent="0">
              <a:lnSpc>
                <a:spcPct val="100000"/>
              </a:lnSpc>
              <a:buNone/>
            </a:pPr>
            <a:r>
              <a:rPr lang="en-US" sz="4400" b="1" dirty="0">
                <a:solidFill>
                  <a:srgbClr val="FFFFFF"/>
                </a:solidFill>
                <a:latin typeface="Trebuchet MS" pitchFamily="34" charset="0"/>
                <a:ea typeface="Trebuchet MS" pitchFamily="34" charset="-122"/>
                <a:cs typeface="Trebuchet MS" pitchFamily="34" charset="-120"/>
              </a:rPr>
              <a:t>From POS transactions
</a:t>
            </a:r>
            <a:r>
              <a:rPr lang="en-US" sz="4400" b="1" dirty="0">
                <a:solidFill>
                  <a:srgbClr val="5B8DEF"/>
                </a:solidFill>
                <a:latin typeface="Trebuchet MS" pitchFamily="34" charset="0"/>
                <a:ea typeface="Trebuchet MS" pitchFamily="34" charset="-122"/>
                <a:cs typeface="Trebuchet MS" pitchFamily="34" charset="-120"/>
              </a:rPr>
              <a:t>to AI-powered branch intelligence.</a:t>
            </a:r>
            <a:endParaRPr lang="en-US" sz="4400" dirty="0"/>
          </a:p>
        </p:txBody>
      </p:sp>
      <p:sp>
        <p:nvSpPr>
          <p:cNvPr id="10" name="Text 7"/>
          <p:cNvSpPr/>
          <p:nvPr/>
        </p:nvSpPr>
        <p:spPr>
          <a:xfrm>
            <a:off x="566928" y="4297680"/>
            <a:ext cx="8595360" cy="822960"/>
          </a:xfrm>
          <a:prstGeom prst="rect">
            <a:avLst/>
          </a:prstGeom>
          <a:noFill/>
          <a:ln/>
        </p:spPr>
        <p:txBody>
          <a:bodyPr wrap="square" lIns="0" tIns="0" rIns="0" bIns="0" rtlCol="0" anchor="ctr"/>
          <a:lstStyle/>
          <a:p>
            <a:pPr marL="0" indent="0">
              <a:lnSpc>
                <a:spcPct val="110000"/>
              </a:lnSpc>
              <a:buNone/>
            </a:pPr>
            <a:r>
              <a:rPr lang="en-US" sz="1500" dirty="0">
                <a:solidFill>
                  <a:srgbClr val="C7D6F5"/>
                </a:solidFill>
                <a:latin typeface="Calibri" pitchFamily="34" charset="0"/>
                <a:ea typeface="Calibri" pitchFamily="34" charset="-122"/>
                <a:cs typeface="Calibri" pitchFamily="34" charset="-120"/>
              </a:rPr>
              <a:t>An intelligent business operating system for retail, restaurants, cafés and multi-branch operators — combining point of sale, inventory, consumption, and asset intelligence.</a:t>
            </a:r>
            <a:endParaRPr lang="en-US" sz="1500" dirty="0"/>
          </a:p>
        </p:txBody>
      </p:sp>
      <p:sp>
        <p:nvSpPr>
          <p:cNvPr id="11" name="Shape 8"/>
          <p:cNvSpPr/>
          <p:nvPr/>
        </p:nvSpPr>
        <p:spPr>
          <a:xfrm>
            <a:off x="0" y="5989320"/>
            <a:ext cx="12161520" cy="868680"/>
          </a:xfrm>
          <a:prstGeom prst="rect">
            <a:avLst/>
          </a:prstGeom>
          <a:solidFill>
            <a:srgbClr val="0E1840"/>
          </a:solidFill>
          <a:ln/>
        </p:spPr>
        <p:txBody>
          <a:bodyPr/>
          <a:lstStyle/>
          <a:p>
            <a:endParaRPr lang="en-US"/>
          </a:p>
        </p:txBody>
      </p:sp>
      <p:sp>
        <p:nvSpPr>
          <p:cNvPr id="12" name="Text 9"/>
          <p:cNvSpPr/>
          <p:nvPr/>
        </p:nvSpPr>
        <p:spPr>
          <a:xfrm>
            <a:off x="566928" y="6144768"/>
            <a:ext cx="2377440" cy="237744"/>
          </a:xfrm>
          <a:prstGeom prst="rect">
            <a:avLst/>
          </a:prstGeom>
          <a:noFill/>
          <a:ln/>
        </p:spPr>
        <p:txBody>
          <a:bodyPr wrap="square" lIns="0" tIns="0" rIns="0" bIns="0" rtlCol="0" anchor="ctr"/>
          <a:lstStyle/>
          <a:p>
            <a:pPr marL="0" indent="0">
              <a:buNone/>
            </a:pPr>
            <a:r>
              <a:rPr lang="en-US" sz="900" b="1" kern="0" spc="150" dirty="0">
                <a:solidFill>
                  <a:srgbClr val="8FA3CE"/>
                </a:solidFill>
                <a:latin typeface="Trebuchet MS" pitchFamily="34" charset="0"/>
                <a:ea typeface="Trebuchet MS" pitchFamily="34" charset="-122"/>
                <a:cs typeface="Trebuchet MS" pitchFamily="34" charset="-120"/>
              </a:rPr>
              <a:t>FOUNDER</a:t>
            </a:r>
            <a:endParaRPr lang="en-US" sz="900" dirty="0"/>
          </a:p>
        </p:txBody>
      </p:sp>
      <p:sp>
        <p:nvSpPr>
          <p:cNvPr id="13" name="Text 10"/>
          <p:cNvSpPr/>
          <p:nvPr/>
        </p:nvSpPr>
        <p:spPr>
          <a:xfrm>
            <a:off x="566928" y="6382512"/>
            <a:ext cx="2560320" cy="274320"/>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[Your name]</a:t>
            </a:r>
            <a:endParaRPr lang="en-US" sz="1300" dirty="0"/>
          </a:p>
        </p:txBody>
      </p:sp>
      <p:sp>
        <p:nvSpPr>
          <p:cNvPr id="14" name="Text 11"/>
          <p:cNvSpPr/>
          <p:nvPr/>
        </p:nvSpPr>
        <p:spPr>
          <a:xfrm>
            <a:off x="3310128" y="6144768"/>
            <a:ext cx="2377440" cy="237744"/>
          </a:xfrm>
          <a:prstGeom prst="rect">
            <a:avLst/>
          </a:prstGeom>
          <a:noFill/>
          <a:ln/>
        </p:spPr>
        <p:txBody>
          <a:bodyPr wrap="square" lIns="0" tIns="0" rIns="0" bIns="0" rtlCol="0" anchor="ctr"/>
          <a:lstStyle/>
          <a:p>
            <a:pPr marL="0" indent="0">
              <a:buNone/>
            </a:pPr>
            <a:r>
              <a:rPr lang="en-US" sz="900" b="1" kern="0" spc="150" dirty="0">
                <a:solidFill>
                  <a:srgbClr val="8FA3CE"/>
                </a:solidFill>
                <a:latin typeface="Trebuchet MS" pitchFamily="34" charset="0"/>
                <a:ea typeface="Trebuchet MS" pitchFamily="34" charset="-122"/>
                <a:cs typeface="Trebuchet MS" pitchFamily="34" charset="-120"/>
              </a:rPr>
              <a:t>DATE</a:t>
            </a:r>
            <a:endParaRPr lang="en-US" sz="900" dirty="0"/>
          </a:p>
        </p:txBody>
      </p:sp>
      <p:sp>
        <p:nvSpPr>
          <p:cNvPr id="15" name="Text 12"/>
          <p:cNvSpPr/>
          <p:nvPr/>
        </p:nvSpPr>
        <p:spPr>
          <a:xfrm>
            <a:off x="3310128" y="6382512"/>
            <a:ext cx="2560320" cy="274320"/>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[Month YYYY]</a:t>
            </a:r>
            <a:endParaRPr lang="en-US" sz="1300" dirty="0"/>
          </a:p>
        </p:txBody>
      </p:sp>
      <p:sp>
        <p:nvSpPr>
          <p:cNvPr id="16" name="Text 13"/>
          <p:cNvSpPr/>
          <p:nvPr/>
        </p:nvSpPr>
        <p:spPr>
          <a:xfrm>
            <a:off x="6053328" y="6144768"/>
            <a:ext cx="2377440" cy="237744"/>
          </a:xfrm>
          <a:prstGeom prst="rect">
            <a:avLst/>
          </a:prstGeom>
          <a:noFill/>
          <a:ln/>
        </p:spPr>
        <p:txBody>
          <a:bodyPr wrap="square" lIns="0" tIns="0" rIns="0" bIns="0" rtlCol="0" anchor="ctr"/>
          <a:lstStyle/>
          <a:p>
            <a:pPr marL="0" indent="0">
              <a:buNone/>
            </a:pPr>
            <a:r>
              <a:rPr lang="en-US" sz="900" b="1" kern="0" spc="150" dirty="0">
                <a:solidFill>
                  <a:srgbClr val="8FA3CE"/>
                </a:solidFill>
                <a:latin typeface="Trebuchet MS" pitchFamily="34" charset="0"/>
                <a:ea typeface="Trebuchet MS" pitchFamily="34" charset="-122"/>
                <a:cs typeface="Trebuchet MS" pitchFamily="34" charset="-120"/>
              </a:rPr>
              <a:t>STAGE</a:t>
            </a:r>
            <a:endParaRPr lang="en-US" sz="900" dirty="0"/>
          </a:p>
        </p:txBody>
      </p:sp>
      <p:sp>
        <p:nvSpPr>
          <p:cNvPr id="17" name="Text 14"/>
          <p:cNvSpPr/>
          <p:nvPr/>
        </p:nvSpPr>
        <p:spPr>
          <a:xfrm>
            <a:off x="6053328" y="6382512"/>
            <a:ext cx="2560320" cy="274320"/>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Pre-seed / Seed</a:t>
            </a:r>
            <a:endParaRPr lang="en-US" sz="1300" dirty="0"/>
          </a:p>
        </p:txBody>
      </p:sp>
      <p:sp>
        <p:nvSpPr>
          <p:cNvPr id="18" name="Text 15"/>
          <p:cNvSpPr/>
          <p:nvPr/>
        </p:nvSpPr>
        <p:spPr>
          <a:xfrm>
            <a:off x="8796528" y="6144768"/>
            <a:ext cx="2377440" cy="237744"/>
          </a:xfrm>
          <a:prstGeom prst="rect">
            <a:avLst/>
          </a:prstGeom>
          <a:noFill/>
          <a:ln/>
        </p:spPr>
        <p:txBody>
          <a:bodyPr wrap="square" lIns="0" tIns="0" rIns="0" bIns="0" rtlCol="0" anchor="ctr"/>
          <a:lstStyle/>
          <a:p>
            <a:pPr marL="0" indent="0">
              <a:buNone/>
            </a:pPr>
            <a:r>
              <a:rPr lang="en-US" sz="900" b="1" kern="0" spc="150" dirty="0">
                <a:solidFill>
                  <a:srgbClr val="8FA3CE"/>
                </a:solidFill>
                <a:latin typeface="Trebuchet MS" pitchFamily="34" charset="0"/>
                <a:ea typeface="Trebuchet MS" pitchFamily="34" charset="-122"/>
                <a:cs typeface="Trebuchet MS" pitchFamily="34" charset="-120"/>
              </a:rPr>
              <a:t>MARKET</a:t>
            </a:r>
            <a:endParaRPr lang="en-US" sz="900" dirty="0"/>
          </a:p>
        </p:txBody>
      </p:sp>
      <p:sp>
        <p:nvSpPr>
          <p:cNvPr id="19" name="Text 16"/>
          <p:cNvSpPr/>
          <p:nvPr/>
        </p:nvSpPr>
        <p:spPr>
          <a:xfrm>
            <a:off x="8796528" y="6382512"/>
            <a:ext cx="2560320" cy="274320"/>
          </a:xfrm>
          <a:prstGeom prst="rect">
            <a:avLst/>
          </a:prstGeom>
          <a:noFill/>
          <a:ln/>
        </p:spPr>
        <p:txBody>
          <a:bodyPr wrap="square" lIns="0" tIns="0" rIns="0" bIns="0"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Qatar · GCC · MENA</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4F6FC"/>
        </a:solidFill>
        <a:effectLst/>
      </p:bgPr>
    </p:bg>
    <p:spTree>
      <p:nvGrpSpPr>
        <p:cNvPr id="1" name=""/>
        <p:cNvGrpSpPr/>
        <p:nvPr/>
      </p:nvGrpSpPr>
      <p:grpSpPr>
        <a:xfrm>
          <a:off x="0" y="0"/>
          <a:ext cx="0" cy="0"/>
          <a:chOff x="0" y="0"/>
          <a:chExt cx="0" cy="0"/>
        </a:xfrm>
      </p:grpSpPr>
      <p:sp>
        <p:nvSpPr>
          <p:cNvPr id="2" name="Shape 0"/>
          <p:cNvSpPr/>
          <p:nvPr/>
        </p:nvSpPr>
        <p:spPr>
          <a:xfrm>
            <a:off x="0" y="0"/>
            <a:ext cx="164592" cy="6858000"/>
          </a:xfrm>
          <a:prstGeom prst="rect">
            <a:avLst/>
          </a:prstGeom>
          <a:solidFill>
            <a:srgbClr val="2F6BFF"/>
          </a:solidFill>
          <a:ln/>
        </p:spPr>
        <p:txBody>
          <a:bodyPr/>
          <a:lstStyle/>
          <a:p>
            <a:endParaRPr lang="en-US"/>
          </a:p>
        </p:txBody>
      </p:sp>
      <p:sp>
        <p:nvSpPr>
          <p:cNvPr id="3" name="Text 1"/>
          <p:cNvSpPr/>
          <p:nvPr/>
        </p:nvSpPr>
        <p:spPr>
          <a:xfrm>
            <a:off x="566928" y="274320"/>
            <a:ext cx="8229600" cy="274320"/>
          </a:xfrm>
          <a:prstGeom prst="rect">
            <a:avLst/>
          </a:prstGeom>
          <a:noFill/>
          <a:ln/>
        </p:spPr>
        <p:txBody>
          <a:bodyPr wrap="square" lIns="0" tIns="0" rIns="0" bIns="0" rtlCol="0" anchor="ctr"/>
          <a:lstStyle/>
          <a:p>
            <a:pPr marL="0" indent="0" algn="l">
              <a:buNone/>
            </a:pPr>
            <a:r>
              <a:rPr lang="en-US" sz="1100" b="1" kern="0" spc="200" dirty="0">
                <a:solidFill>
                  <a:srgbClr val="2F6BFF"/>
                </a:solidFill>
                <a:latin typeface="Trebuchet MS" pitchFamily="34" charset="0"/>
                <a:ea typeface="Trebuchet MS" pitchFamily="34" charset="-122"/>
                <a:cs typeface="Trebuchet MS" pitchFamily="34" charset="-120"/>
              </a:rPr>
              <a:t>MANAGER COCKPIT</a:t>
            </a:r>
            <a:endParaRPr lang="en-US" sz="1100" dirty="0"/>
          </a:p>
        </p:txBody>
      </p:sp>
      <p:sp>
        <p:nvSpPr>
          <p:cNvPr id="4" name="Text 2"/>
          <p:cNvSpPr/>
          <p:nvPr/>
        </p:nvSpPr>
        <p:spPr>
          <a:xfrm>
            <a:off x="566928" y="6473952"/>
            <a:ext cx="3657600" cy="274320"/>
          </a:xfrm>
          <a:prstGeom prst="rect">
            <a:avLst/>
          </a:prstGeom>
          <a:noFill/>
          <a:ln/>
        </p:spPr>
        <p:txBody>
          <a:bodyPr wrap="square" lIns="0" tIns="0" rIns="0" bIns="0" rtlCol="0" anchor="ctr"/>
          <a:lstStyle/>
          <a:p>
            <a:pPr marL="0" indent="0">
              <a:buNone/>
            </a:pPr>
            <a:r>
              <a:rPr lang="en-US" sz="900" dirty="0">
                <a:solidFill>
                  <a:srgbClr val="5B6B86"/>
                </a:solidFill>
                <a:latin typeface="Calibri" pitchFamily="34" charset="0"/>
                <a:ea typeface="Calibri" pitchFamily="34" charset="-122"/>
                <a:cs typeface="Calibri" pitchFamily="34" charset="-120"/>
              </a:rPr>
              <a:t>BranchIQ POS SaaS</a:t>
            </a:r>
            <a:endParaRPr lang="en-US" sz="900" dirty="0"/>
          </a:p>
        </p:txBody>
      </p:sp>
      <p:sp>
        <p:nvSpPr>
          <p:cNvPr id="5" name="Text 3"/>
          <p:cNvSpPr/>
          <p:nvPr/>
        </p:nvSpPr>
        <p:spPr>
          <a:xfrm>
            <a:off x="4251960" y="6473952"/>
            <a:ext cx="3657600" cy="274320"/>
          </a:xfrm>
          <a:prstGeom prst="rect">
            <a:avLst/>
          </a:prstGeom>
          <a:noFill/>
          <a:ln/>
        </p:spPr>
        <p:txBody>
          <a:bodyPr wrap="square" lIns="0" tIns="0" rIns="0" bIns="0" rtlCol="0" anchor="ctr"/>
          <a:lstStyle/>
          <a:p>
            <a:pPr marL="0" indent="0" algn="ctr">
              <a:buNone/>
            </a:pPr>
            <a:r>
              <a:rPr lang="en-US" sz="900" dirty="0">
                <a:solidFill>
                  <a:srgbClr val="5B6B86"/>
                </a:solidFill>
                <a:latin typeface="Calibri" pitchFamily="34" charset="0"/>
                <a:ea typeface="Calibri" pitchFamily="34" charset="-122"/>
                <a:cs typeface="Calibri" pitchFamily="34" charset="-120"/>
              </a:rPr>
              <a:t>Confidential — for discussion</a:t>
            </a:r>
            <a:endParaRPr lang="en-US" sz="900" dirty="0"/>
          </a:p>
        </p:txBody>
      </p:sp>
      <p:sp>
        <p:nvSpPr>
          <p:cNvPr id="6" name="Text 4"/>
          <p:cNvSpPr/>
          <p:nvPr/>
        </p:nvSpPr>
        <p:spPr>
          <a:xfrm>
            <a:off x="10515600" y="6473952"/>
            <a:ext cx="1078992" cy="274320"/>
          </a:xfrm>
          <a:prstGeom prst="rect">
            <a:avLst/>
          </a:prstGeom>
          <a:noFill/>
          <a:ln/>
        </p:spPr>
        <p:txBody>
          <a:bodyPr wrap="square" lIns="0" tIns="0" rIns="0" bIns="0" rtlCol="0" anchor="ctr"/>
          <a:lstStyle/>
          <a:p>
            <a:pPr marL="0" indent="0" algn="r">
              <a:buNone/>
            </a:pPr>
            <a:r>
              <a:rPr lang="en-US" sz="900" b="1" dirty="0">
                <a:solidFill>
                  <a:srgbClr val="5B6B86"/>
                </a:solidFill>
                <a:latin typeface="Calibri" pitchFamily="34" charset="0"/>
                <a:ea typeface="Calibri" pitchFamily="34" charset="-122"/>
                <a:cs typeface="Calibri" pitchFamily="34" charset="-120"/>
              </a:rPr>
              <a:t>10 / 24</a:t>
            </a:r>
            <a:endParaRPr lang="en-US" sz="900" dirty="0"/>
          </a:p>
        </p:txBody>
      </p:sp>
      <p:sp>
        <p:nvSpPr>
          <p:cNvPr id="7" name="Text 5"/>
          <p:cNvSpPr/>
          <p:nvPr/>
        </p:nvSpPr>
        <p:spPr>
          <a:xfrm>
            <a:off x="566928" y="566928"/>
            <a:ext cx="11027664" cy="566928"/>
          </a:xfrm>
          <a:prstGeom prst="rect">
            <a:avLst/>
          </a:prstGeom>
          <a:noFill/>
          <a:ln/>
        </p:spPr>
        <p:txBody>
          <a:bodyPr wrap="square" lIns="0" tIns="0" rIns="0" bIns="0" rtlCol="0" anchor="ctr"/>
          <a:lstStyle/>
          <a:p>
            <a:pPr marL="0" indent="0" algn="l">
              <a:buNone/>
            </a:pPr>
            <a:r>
              <a:rPr lang="en-US" sz="3000" b="1" dirty="0">
                <a:solidFill>
                  <a:srgbClr val="0B1324"/>
                </a:solidFill>
                <a:latin typeface="Trebuchet MS" pitchFamily="34" charset="0"/>
                <a:ea typeface="Trebuchet MS" pitchFamily="34" charset="-122"/>
                <a:cs typeface="Trebuchet MS" pitchFamily="34" charset="-120"/>
              </a:rPr>
              <a:t>Branch consumption dashboard</a:t>
            </a:r>
            <a:endParaRPr lang="en-US" sz="3000" dirty="0"/>
          </a:p>
        </p:txBody>
      </p:sp>
      <p:sp>
        <p:nvSpPr>
          <p:cNvPr id="8" name="Text 6"/>
          <p:cNvSpPr/>
          <p:nvPr/>
        </p:nvSpPr>
        <p:spPr>
          <a:xfrm>
            <a:off x="566928" y="1133856"/>
            <a:ext cx="11027664" cy="365760"/>
          </a:xfrm>
          <a:prstGeom prst="rect">
            <a:avLst/>
          </a:prstGeom>
          <a:noFill/>
          <a:ln/>
        </p:spPr>
        <p:txBody>
          <a:bodyPr wrap="square" lIns="0" tIns="0" rIns="0" bIns="0" rtlCol="0" anchor="ctr"/>
          <a:lstStyle/>
          <a:p>
            <a:pPr marL="0" indent="0" algn="l">
              <a:buNone/>
            </a:pPr>
            <a:r>
              <a:rPr lang="en-US" sz="1400" dirty="0">
                <a:solidFill>
                  <a:srgbClr val="5B6B86"/>
                </a:solidFill>
                <a:latin typeface="Calibri" pitchFamily="34" charset="0"/>
                <a:ea typeface="Calibri" pitchFamily="34" charset="-122"/>
                <a:cs typeface="Calibri" pitchFamily="34" charset="-120"/>
              </a:rPr>
              <a:t>Every branch's health on one screen — consumption, margin, risk and waste.</a:t>
            </a:r>
            <a:endParaRPr lang="en-US" sz="1400" dirty="0"/>
          </a:p>
        </p:txBody>
      </p:sp>
      <p:sp>
        <p:nvSpPr>
          <p:cNvPr id="9" name="Shape 7"/>
          <p:cNvSpPr/>
          <p:nvPr/>
        </p:nvSpPr>
        <p:spPr>
          <a:xfrm>
            <a:off x="566928" y="1737360"/>
            <a:ext cx="2578608" cy="1051560"/>
          </a:xfrm>
          <a:prstGeom prst="roundRect">
            <a:avLst>
              <a:gd name="adj" fmla="val 7826"/>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10" name="Shape 8"/>
          <p:cNvSpPr/>
          <p:nvPr/>
        </p:nvSpPr>
        <p:spPr>
          <a:xfrm>
            <a:off x="749808" y="1920240"/>
            <a:ext cx="420624" cy="420624"/>
          </a:xfrm>
          <a:prstGeom prst="ellipse">
            <a:avLst/>
          </a:prstGeom>
          <a:solidFill>
            <a:srgbClr val="EAEFFA"/>
          </a:solidFill>
          <a:ln/>
        </p:spPr>
        <p:txBody>
          <a:bodyPr/>
          <a:lstStyle/>
          <a:p>
            <a:endParaRPr lang="en-US"/>
          </a:p>
        </p:txBody>
      </p:sp>
      <p:pic>
        <p:nvPicPr>
          <p:cNvPr id="11" name="Image 0" descr="preencoded.png"/>
          <p:cNvPicPr>
            <a:picLocks noChangeAspect="1"/>
          </p:cNvPicPr>
          <p:nvPr/>
        </p:nvPicPr>
        <p:blipFill>
          <a:blip r:embed="rId3"/>
          <a:stretch>
            <a:fillRect/>
          </a:stretch>
        </p:blipFill>
        <p:spPr>
          <a:xfrm>
            <a:off x="854964" y="2025396"/>
            <a:ext cx="210312" cy="210312"/>
          </a:xfrm>
          <a:prstGeom prst="rect">
            <a:avLst/>
          </a:prstGeom>
        </p:spPr>
      </p:pic>
      <p:sp>
        <p:nvSpPr>
          <p:cNvPr id="12" name="Text 9"/>
          <p:cNvSpPr/>
          <p:nvPr/>
        </p:nvSpPr>
        <p:spPr>
          <a:xfrm>
            <a:off x="1280160" y="1865376"/>
            <a:ext cx="1755648" cy="457200"/>
          </a:xfrm>
          <a:prstGeom prst="rect">
            <a:avLst/>
          </a:prstGeom>
          <a:noFill/>
          <a:ln/>
        </p:spPr>
        <p:txBody>
          <a:bodyPr wrap="square" lIns="0" tIns="0" rIns="0" bIns="0" rtlCol="0" anchor="ctr"/>
          <a:lstStyle/>
          <a:p>
            <a:pPr marL="0" indent="0">
              <a:buNone/>
            </a:pPr>
            <a:r>
              <a:rPr lang="en-US" sz="1900" b="1" dirty="0">
                <a:solidFill>
                  <a:srgbClr val="0B1324"/>
                </a:solidFill>
                <a:latin typeface="Trebuchet MS" pitchFamily="34" charset="0"/>
                <a:ea typeface="Trebuchet MS" pitchFamily="34" charset="-122"/>
                <a:cs typeface="Trebuchet MS" pitchFamily="34" charset="-120"/>
              </a:rPr>
              <a:t>$1,240</a:t>
            </a:r>
            <a:endParaRPr lang="en-US" sz="1900" dirty="0"/>
          </a:p>
        </p:txBody>
      </p:sp>
      <p:sp>
        <p:nvSpPr>
          <p:cNvPr id="13" name="Text 10"/>
          <p:cNvSpPr/>
          <p:nvPr/>
        </p:nvSpPr>
        <p:spPr>
          <a:xfrm>
            <a:off x="749808" y="2395728"/>
            <a:ext cx="2212848" cy="310896"/>
          </a:xfrm>
          <a:prstGeom prst="rect">
            <a:avLst/>
          </a:prstGeom>
          <a:noFill/>
          <a:ln/>
        </p:spPr>
        <p:txBody>
          <a:bodyPr wrap="square" lIns="0" tIns="0" rIns="0" bIns="0" rtlCol="0" anchor="ctr"/>
          <a:lstStyle/>
          <a:p>
            <a:pPr marL="0" indent="0">
              <a:buNone/>
            </a:pPr>
            <a:r>
              <a:rPr lang="en-US" sz="950" dirty="0">
                <a:solidFill>
                  <a:srgbClr val="5B6B86"/>
                </a:solidFill>
                <a:latin typeface="Calibri" pitchFamily="34" charset="0"/>
                <a:ea typeface="Calibri" pitchFamily="34" charset="-122"/>
                <a:cs typeface="Calibri" pitchFamily="34" charset="-120"/>
              </a:rPr>
              <a:t>Ingredient cost / day</a:t>
            </a:r>
            <a:endParaRPr lang="en-US" sz="950" dirty="0"/>
          </a:p>
        </p:txBody>
      </p:sp>
      <p:sp>
        <p:nvSpPr>
          <p:cNvPr id="14" name="Shape 11"/>
          <p:cNvSpPr/>
          <p:nvPr/>
        </p:nvSpPr>
        <p:spPr>
          <a:xfrm>
            <a:off x="3383280" y="1737360"/>
            <a:ext cx="2578608" cy="1051560"/>
          </a:xfrm>
          <a:prstGeom prst="roundRect">
            <a:avLst>
              <a:gd name="adj" fmla="val 7826"/>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15" name="Shape 12"/>
          <p:cNvSpPr/>
          <p:nvPr/>
        </p:nvSpPr>
        <p:spPr>
          <a:xfrm>
            <a:off x="3566160" y="1920240"/>
            <a:ext cx="420624" cy="420624"/>
          </a:xfrm>
          <a:prstGeom prst="ellipse">
            <a:avLst/>
          </a:prstGeom>
          <a:solidFill>
            <a:srgbClr val="EAEFFA"/>
          </a:solidFill>
          <a:ln/>
        </p:spPr>
        <p:txBody>
          <a:bodyPr/>
          <a:lstStyle/>
          <a:p>
            <a:endParaRPr lang="en-US"/>
          </a:p>
        </p:txBody>
      </p:sp>
      <p:pic>
        <p:nvPicPr>
          <p:cNvPr id="16" name="Image 1" descr="preencoded.png"/>
          <p:cNvPicPr>
            <a:picLocks noChangeAspect="1"/>
          </p:cNvPicPr>
          <p:nvPr/>
        </p:nvPicPr>
        <p:blipFill>
          <a:blip r:embed="rId4"/>
          <a:stretch>
            <a:fillRect/>
          </a:stretch>
        </p:blipFill>
        <p:spPr>
          <a:xfrm>
            <a:off x="3671316" y="2025396"/>
            <a:ext cx="210312" cy="210312"/>
          </a:xfrm>
          <a:prstGeom prst="rect">
            <a:avLst/>
          </a:prstGeom>
        </p:spPr>
      </p:pic>
      <p:sp>
        <p:nvSpPr>
          <p:cNvPr id="17" name="Text 13"/>
          <p:cNvSpPr/>
          <p:nvPr/>
        </p:nvSpPr>
        <p:spPr>
          <a:xfrm>
            <a:off x="4096512" y="1865376"/>
            <a:ext cx="1755648" cy="457200"/>
          </a:xfrm>
          <a:prstGeom prst="rect">
            <a:avLst/>
          </a:prstGeom>
          <a:noFill/>
          <a:ln/>
        </p:spPr>
        <p:txBody>
          <a:bodyPr wrap="square" lIns="0" tIns="0" rIns="0" bIns="0" rtlCol="0" anchor="ctr"/>
          <a:lstStyle/>
          <a:p>
            <a:pPr marL="0" indent="0">
              <a:buNone/>
            </a:pPr>
            <a:r>
              <a:rPr lang="en-US" sz="1900" b="1" dirty="0">
                <a:solidFill>
                  <a:srgbClr val="0B1324"/>
                </a:solidFill>
                <a:latin typeface="Trebuchet MS" pitchFamily="34" charset="0"/>
                <a:ea typeface="Trebuchet MS" pitchFamily="34" charset="-122"/>
                <a:cs typeface="Trebuchet MS" pitchFamily="34" charset="-120"/>
              </a:rPr>
              <a:t>61.4%</a:t>
            </a:r>
            <a:endParaRPr lang="en-US" sz="1900" dirty="0"/>
          </a:p>
        </p:txBody>
      </p:sp>
      <p:sp>
        <p:nvSpPr>
          <p:cNvPr id="18" name="Text 14"/>
          <p:cNvSpPr/>
          <p:nvPr/>
        </p:nvSpPr>
        <p:spPr>
          <a:xfrm>
            <a:off x="3566160" y="2395728"/>
            <a:ext cx="2212848" cy="310896"/>
          </a:xfrm>
          <a:prstGeom prst="rect">
            <a:avLst/>
          </a:prstGeom>
          <a:noFill/>
          <a:ln/>
        </p:spPr>
        <p:txBody>
          <a:bodyPr wrap="square" lIns="0" tIns="0" rIns="0" bIns="0" rtlCol="0" anchor="ctr"/>
          <a:lstStyle/>
          <a:p>
            <a:pPr marL="0" indent="0">
              <a:buNone/>
            </a:pPr>
            <a:r>
              <a:rPr lang="en-US" sz="950" dirty="0">
                <a:solidFill>
                  <a:srgbClr val="5B6B86"/>
                </a:solidFill>
                <a:latin typeface="Calibri" pitchFamily="34" charset="0"/>
                <a:ea typeface="Calibri" pitchFamily="34" charset="-122"/>
                <a:cs typeface="Calibri" pitchFamily="34" charset="-120"/>
              </a:rPr>
              <a:t>Avg product margin</a:t>
            </a:r>
            <a:endParaRPr lang="en-US" sz="950" dirty="0"/>
          </a:p>
        </p:txBody>
      </p:sp>
      <p:sp>
        <p:nvSpPr>
          <p:cNvPr id="19" name="Shape 15"/>
          <p:cNvSpPr/>
          <p:nvPr/>
        </p:nvSpPr>
        <p:spPr>
          <a:xfrm>
            <a:off x="6199632" y="1737360"/>
            <a:ext cx="2578608" cy="1051560"/>
          </a:xfrm>
          <a:prstGeom prst="roundRect">
            <a:avLst>
              <a:gd name="adj" fmla="val 7826"/>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20" name="Shape 16"/>
          <p:cNvSpPr/>
          <p:nvPr/>
        </p:nvSpPr>
        <p:spPr>
          <a:xfrm>
            <a:off x="6382512" y="1920240"/>
            <a:ext cx="420624" cy="420624"/>
          </a:xfrm>
          <a:prstGeom prst="ellipse">
            <a:avLst/>
          </a:prstGeom>
          <a:solidFill>
            <a:srgbClr val="EAEFFA"/>
          </a:solidFill>
          <a:ln/>
        </p:spPr>
        <p:txBody>
          <a:bodyPr/>
          <a:lstStyle/>
          <a:p>
            <a:endParaRPr lang="en-US"/>
          </a:p>
        </p:txBody>
      </p:sp>
      <p:pic>
        <p:nvPicPr>
          <p:cNvPr id="21" name="Image 2" descr="preencoded.png"/>
          <p:cNvPicPr>
            <a:picLocks noChangeAspect="1"/>
          </p:cNvPicPr>
          <p:nvPr/>
        </p:nvPicPr>
        <p:blipFill>
          <a:blip r:embed="rId5"/>
          <a:stretch>
            <a:fillRect/>
          </a:stretch>
        </p:blipFill>
        <p:spPr>
          <a:xfrm>
            <a:off x="6487668" y="2025396"/>
            <a:ext cx="210312" cy="210312"/>
          </a:xfrm>
          <a:prstGeom prst="rect">
            <a:avLst/>
          </a:prstGeom>
        </p:spPr>
      </p:pic>
      <p:sp>
        <p:nvSpPr>
          <p:cNvPr id="22" name="Text 17"/>
          <p:cNvSpPr/>
          <p:nvPr/>
        </p:nvSpPr>
        <p:spPr>
          <a:xfrm>
            <a:off x="6912864" y="1865376"/>
            <a:ext cx="1755648" cy="457200"/>
          </a:xfrm>
          <a:prstGeom prst="rect">
            <a:avLst/>
          </a:prstGeom>
          <a:noFill/>
          <a:ln/>
        </p:spPr>
        <p:txBody>
          <a:bodyPr wrap="square" lIns="0" tIns="0" rIns="0" bIns="0" rtlCol="0" anchor="ctr"/>
          <a:lstStyle/>
          <a:p>
            <a:pPr marL="0" indent="0">
              <a:buNone/>
            </a:pPr>
            <a:r>
              <a:rPr lang="en-US" sz="1900" b="1" dirty="0">
                <a:solidFill>
                  <a:srgbClr val="0B1324"/>
                </a:solidFill>
                <a:latin typeface="Trebuchet MS" pitchFamily="34" charset="0"/>
                <a:ea typeface="Trebuchet MS" pitchFamily="34" charset="-122"/>
                <a:cs typeface="Trebuchet MS" pitchFamily="34" charset="-120"/>
              </a:rPr>
              <a:t>7</a:t>
            </a:r>
            <a:endParaRPr lang="en-US" sz="1900" dirty="0"/>
          </a:p>
        </p:txBody>
      </p:sp>
      <p:sp>
        <p:nvSpPr>
          <p:cNvPr id="23" name="Text 18"/>
          <p:cNvSpPr/>
          <p:nvPr/>
        </p:nvSpPr>
        <p:spPr>
          <a:xfrm>
            <a:off x="6382512" y="2395728"/>
            <a:ext cx="2212848" cy="310896"/>
          </a:xfrm>
          <a:prstGeom prst="rect">
            <a:avLst/>
          </a:prstGeom>
          <a:noFill/>
          <a:ln/>
        </p:spPr>
        <p:txBody>
          <a:bodyPr wrap="square" lIns="0" tIns="0" rIns="0" bIns="0" rtlCol="0" anchor="ctr"/>
          <a:lstStyle/>
          <a:p>
            <a:pPr marL="0" indent="0">
              <a:buNone/>
            </a:pPr>
            <a:r>
              <a:rPr lang="en-US" sz="950" dirty="0">
                <a:solidFill>
                  <a:srgbClr val="5B6B86"/>
                </a:solidFill>
                <a:latin typeface="Calibri" pitchFamily="34" charset="0"/>
                <a:ea typeface="Calibri" pitchFamily="34" charset="-122"/>
                <a:cs typeface="Calibri" pitchFamily="34" charset="-120"/>
              </a:rPr>
              <a:t>Stock-out risk items</a:t>
            </a:r>
            <a:endParaRPr lang="en-US" sz="950" dirty="0"/>
          </a:p>
        </p:txBody>
      </p:sp>
      <p:sp>
        <p:nvSpPr>
          <p:cNvPr id="24" name="Shape 19"/>
          <p:cNvSpPr/>
          <p:nvPr/>
        </p:nvSpPr>
        <p:spPr>
          <a:xfrm>
            <a:off x="9015984" y="1737360"/>
            <a:ext cx="2578608" cy="1051560"/>
          </a:xfrm>
          <a:prstGeom prst="roundRect">
            <a:avLst>
              <a:gd name="adj" fmla="val 7826"/>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25" name="Shape 20"/>
          <p:cNvSpPr/>
          <p:nvPr/>
        </p:nvSpPr>
        <p:spPr>
          <a:xfrm>
            <a:off x="9198864" y="1920240"/>
            <a:ext cx="420624" cy="420624"/>
          </a:xfrm>
          <a:prstGeom prst="ellipse">
            <a:avLst/>
          </a:prstGeom>
          <a:solidFill>
            <a:srgbClr val="EAEFFA"/>
          </a:solidFill>
          <a:ln/>
        </p:spPr>
        <p:txBody>
          <a:bodyPr/>
          <a:lstStyle/>
          <a:p>
            <a:endParaRPr lang="en-US"/>
          </a:p>
        </p:txBody>
      </p:sp>
      <p:pic>
        <p:nvPicPr>
          <p:cNvPr id="26" name="Image 3" descr="preencoded.png"/>
          <p:cNvPicPr>
            <a:picLocks noChangeAspect="1"/>
          </p:cNvPicPr>
          <p:nvPr/>
        </p:nvPicPr>
        <p:blipFill>
          <a:blip r:embed="rId6"/>
          <a:stretch>
            <a:fillRect/>
          </a:stretch>
        </p:blipFill>
        <p:spPr>
          <a:xfrm>
            <a:off x="9304020" y="2025396"/>
            <a:ext cx="210312" cy="210312"/>
          </a:xfrm>
          <a:prstGeom prst="rect">
            <a:avLst/>
          </a:prstGeom>
        </p:spPr>
      </p:pic>
      <p:sp>
        <p:nvSpPr>
          <p:cNvPr id="27" name="Text 21"/>
          <p:cNvSpPr/>
          <p:nvPr/>
        </p:nvSpPr>
        <p:spPr>
          <a:xfrm>
            <a:off x="9729216" y="1865376"/>
            <a:ext cx="1755648" cy="457200"/>
          </a:xfrm>
          <a:prstGeom prst="rect">
            <a:avLst/>
          </a:prstGeom>
          <a:noFill/>
          <a:ln/>
        </p:spPr>
        <p:txBody>
          <a:bodyPr wrap="square" lIns="0" tIns="0" rIns="0" bIns="0" rtlCol="0" anchor="ctr"/>
          <a:lstStyle/>
          <a:p>
            <a:pPr marL="0" indent="0">
              <a:buNone/>
            </a:pPr>
            <a:r>
              <a:rPr lang="en-US" sz="1900" b="1" dirty="0">
                <a:solidFill>
                  <a:srgbClr val="0B1324"/>
                </a:solidFill>
                <a:latin typeface="Trebuchet MS" pitchFamily="34" charset="0"/>
                <a:ea typeface="Trebuchet MS" pitchFamily="34" charset="-122"/>
                <a:cs typeface="Trebuchet MS" pitchFamily="34" charset="-120"/>
              </a:rPr>
              <a:t>$318</a:t>
            </a:r>
            <a:endParaRPr lang="en-US" sz="1900" dirty="0"/>
          </a:p>
        </p:txBody>
      </p:sp>
      <p:sp>
        <p:nvSpPr>
          <p:cNvPr id="28" name="Text 22"/>
          <p:cNvSpPr/>
          <p:nvPr/>
        </p:nvSpPr>
        <p:spPr>
          <a:xfrm>
            <a:off x="9198864" y="2395728"/>
            <a:ext cx="2212848" cy="310896"/>
          </a:xfrm>
          <a:prstGeom prst="rect">
            <a:avLst/>
          </a:prstGeom>
          <a:noFill/>
          <a:ln/>
        </p:spPr>
        <p:txBody>
          <a:bodyPr wrap="square" lIns="0" tIns="0" rIns="0" bIns="0" rtlCol="0" anchor="ctr"/>
          <a:lstStyle/>
          <a:p>
            <a:pPr marL="0" indent="0">
              <a:buNone/>
            </a:pPr>
            <a:r>
              <a:rPr lang="en-US" sz="950" dirty="0">
                <a:solidFill>
                  <a:srgbClr val="5B6B86"/>
                </a:solidFill>
                <a:latin typeface="Calibri" pitchFamily="34" charset="0"/>
                <a:ea typeface="Calibri" pitchFamily="34" charset="-122"/>
                <a:cs typeface="Calibri" pitchFamily="34" charset="-120"/>
              </a:rPr>
              <a:t>Waste cost (7d)</a:t>
            </a:r>
            <a:endParaRPr lang="en-US" sz="950" dirty="0"/>
          </a:p>
        </p:txBody>
      </p:sp>
      <p:sp>
        <p:nvSpPr>
          <p:cNvPr id="29" name="Shape 23"/>
          <p:cNvSpPr/>
          <p:nvPr/>
        </p:nvSpPr>
        <p:spPr>
          <a:xfrm>
            <a:off x="566928" y="2971800"/>
            <a:ext cx="5943600" cy="2971800"/>
          </a:xfrm>
          <a:prstGeom prst="roundRect">
            <a:avLst>
              <a:gd name="adj" fmla="val 2769"/>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30" name="Text 24"/>
          <p:cNvSpPr/>
          <p:nvPr/>
        </p:nvSpPr>
        <p:spPr>
          <a:xfrm>
            <a:off x="841248" y="3127248"/>
            <a:ext cx="5486400" cy="310896"/>
          </a:xfrm>
          <a:prstGeom prst="rect">
            <a:avLst/>
          </a:prstGeom>
          <a:noFill/>
          <a:ln/>
        </p:spPr>
        <p:txBody>
          <a:bodyPr wrap="square" lIns="0" tIns="0" rIns="0" bIns="0" rtlCol="0" anchor="ctr"/>
          <a:lstStyle/>
          <a:p>
            <a:pPr marL="0" indent="0">
              <a:buNone/>
            </a:pPr>
            <a:r>
              <a:rPr lang="en-US" sz="1250" b="1" dirty="0">
                <a:solidFill>
                  <a:srgbClr val="0B1324"/>
                </a:solidFill>
                <a:latin typeface="Trebuchet MS" pitchFamily="34" charset="0"/>
                <a:ea typeface="Trebuchet MS" pitchFamily="34" charset="-122"/>
                <a:cs typeface="Trebuchet MS" pitchFamily="34" charset="-120"/>
              </a:rPr>
              <a:t>Top consumed ingredients (this week)</a:t>
            </a:r>
            <a:endParaRPr lang="en-US" sz="1250" dirty="0"/>
          </a:p>
        </p:txBody>
      </p:sp>
      <p:graphicFrame>
        <p:nvGraphicFramePr>
          <p:cNvPr id="31" name="Chart 0"/>
          <p:cNvGraphicFramePr/>
          <p:nvPr/>
        </p:nvGraphicFramePr>
        <p:xfrm>
          <a:off x="749808" y="3520440"/>
          <a:ext cx="5577840" cy="2240280"/>
        </p:xfrm>
        <a:graphic>
          <a:graphicData uri="http://schemas.openxmlformats.org/drawingml/2006/chart">
            <c:chart xmlns:c="http://schemas.openxmlformats.org/drawingml/2006/chart" xmlns:r="http://schemas.openxmlformats.org/officeDocument/2006/relationships" r:id="rId7"/>
          </a:graphicData>
        </a:graphic>
      </p:graphicFrame>
      <p:sp>
        <p:nvSpPr>
          <p:cNvPr id="32" name="Shape 25"/>
          <p:cNvSpPr/>
          <p:nvPr/>
        </p:nvSpPr>
        <p:spPr>
          <a:xfrm>
            <a:off x="6766560" y="2971800"/>
            <a:ext cx="4828032" cy="2971800"/>
          </a:xfrm>
          <a:prstGeom prst="roundRect">
            <a:avLst>
              <a:gd name="adj" fmla="val 2769"/>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33" name="Text 26"/>
          <p:cNvSpPr/>
          <p:nvPr/>
        </p:nvSpPr>
        <p:spPr>
          <a:xfrm>
            <a:off x="7040880" y="3127248"/>
            <a:ext cx="4572000" cy="310896"/>
          </a:xfrm>
          <a:prstGeom prst="rect">
            <a:avLst/>
          </a:prstGeom>
          <a:noFill/>
          <a:ln/>
        </p:spPr>
        <p:txBody>
          <a:bodyPr wrap="square" lIns="0" tIns="0" rIns="0" bIns="0" rtlCol="0" anchor="ctr"/>
          <a:lstStyle/>
          <a:p>
            <a:pPr marL="0" indent="0">
              <a:buNone/>
            </a:pPr>
            <a:r>
              <a:rPr lang="en-US" sz="1250" b="1" dirty="0">
                <a:solidFill>
                  <a:srgbClr val="0B1324"/>
                </a:solidFill>
                <a:latin typeface="Trebuchet MS" pitchFamily="34" charset="0"/>
                <a:ea typeface="Trebuchet MS" pitchFamily="34" charset="-122"/>
                <a:cs typeface="Trebuchet MS" pitchFamily="34" charset="-120"/>
              </a:rPr>
              <a:t>Branch comparison</a:t>
            </a:r>
            <a:endParaRPr lang="en-US" sz="1250" dirty="0"/>
          </a:p>
        </p:txBody>
      </p:sp>
      <p:sp>
        <p:nvSpPr>
          <p:cNvPr id="34" name="Shape 27"/>
          <p:cNvSpPr/>
          <p:nvPr/>
        </p:nvSpPr>
        <p:spPr>
          <a:xfrm>
            <a:off x="6967728" y="3566160"/>
            <a:ext cx="4443984" cy="502920"/>
          </a:xfrm>
          <a:prstGeom prst="roundRect">
            <a:avLst>
              <a:gd name="adj" fmla="val 10909"/>
            </a:avLst>
          </a:prstGeom>
          <a:solidFill>
            <a:srgbClr val="F4F6FC"/>
          </a:solidFill>
          <a:ln/>
        </p:spPr>
        <p:txBody>
          <a:bodyPr/>
          <a:lstStyle/>
          <a:p>
            <a:endParaRPr lang="en-US"/>
          </a:p>
        </p:txBody>
      </p:sp>
      <p:sp>
        <p:nvSpPr>
          <p:cNvPr id="35" name="Shape 28"/>
          <p:cNvSpPr/>
          <p:nvPr/>
        </p:nvSpPr>
        <p:spPr>
          <a:xfrm>
            <a:off x="7077456" y="3666744"/>
            <a:ext cx="310896" cy="310896"/>
          </a:xfrm>
          <a:prstGeom prst="ellipse">
            <a:avLst/>
          </a:prstGeom>
          <a:solidFill>
            <a:srgbClr val="F5A524"/>
          </a:solidFill>
          <a:ln/>
        </p:spPr>
        <p:txBody>
          <a:bodyPr/>
          <a:lstStyle/>
          <a:p>
            <a:endParaRPr lang="en-US"/>
          </a:p>
        </p:txBody>
      </p:sp>
      <p:pic>
        <p:nvPicPr>
          <p:cNvPr id="36" name="Image 4" descr="preencoded.png"/>
          <p:cNvPicPr>
            <a:picLocks noChangeAspect="1"/>
          </p:cNvPicPr>
          <p:nvPr/>
        </p:nvPicPr>
        <p:blipFill>
          <a:blip r:embed="rId8"/>
          <a:stretch>
            <a:fillRect/>
          </a:stretch>
        </p:blipFill>
        <p:spPr>
          <a:xfrm>
            <a:off x="7155180" y="3744468"/>
            <a:ext cx="155448" cy="155448"/>
          </a:xfrm>
          <a:prstGeom prst="rect">
            <a:avLst/>
          </a:prstGeom>
        </p:spPr>
      </p:pic>
      <p:sp>
        <p:nvSpPr>
          <p:cNvPr id="37" name="Text 29"/>
          <p:cNvSpPr/>
          <p:nvPr/>
        </p:nvSpPr>
        <p:spPr>
          <a:xfrm>
            <a:off x="7479792" y="3566160"/>
            <a:ext cx="1737360" cy="502920"/>
          </a:xfrm>
          <a:prstGeom prst="rect">
            <a:avLst/>
          </a:prstGeom>
          <a:noFill/>
          <a:ln/>
        </p:spPr>
        <p:txBody>
          <a:bodyPr wrap="square" lIns="0" tIns="0" rIns="0" bIns="0" rtlCol="0" anchor="ctr"/>
          <a:lstStyle/>
          <a:p>
            <a:pPr marL="0" indent="0">
              <a:buNone/>
            </a:pPr>
            <a:r>
              <a:rPr lang="en-US" sz="1150" b="1" dirty="0">
                <a:solidFill>
                  <a:srgbClr val="0B1324"/>
                </a:solidFill>
                <a:latin typeface="Trebuchet MS" pitchFamily="34" charset="0"/>
                <a:ea typeface="Trebuchet MS" pitchFamily="34" charset="-122"/>
                <a:cs typeface="Trebuchet MS" pitchFamily="34" charset="-120"/>
              </a:rPr>
              <a:t>West Bay</a:t>
            </a:r>
            <a:endParaRPr lang="en-US" sz="1150" dirty="0"/>
          </a:p>
        </p:txBody>
      </p:sp>
      <p:sp>
        <p:nvSpPr>
          <p:cNvPr id="38" name="Text 30"/>
          <p:cNvSpPr/>
          <p:nvPr/>
        </p:nvSpPr>
        <p:spPr>
          <a:xfrm>
            <a:off x="9070848" y="3566160"/>
            <a:ext cx="1737360" cy="502920"/>
          </a:xfrm>
          <a:prstGeom prst="rect">
            <a:avLst/>
          </a:prstGeom>
          <a:noFill/>
          <a:ln/>
        </p:spPr>
        <p:txBody>
          <a:bodyPr wrap="square" lIns="0" tIns="0" rIns="0" bIns="0" rtlCol="0" anchor="ctr"/>
          <a:lstStyle/>
          <a:p>
            <a:pPr marL="0" indent="0">
              <a:buNone/>
            </a:pPr>
            <a:r>
              <a:rPr lang="en-US" sz="1000" dirty="0">
                <a:solidFill>
                  <a:srgbClr val="F5A524"/>
                </a:solidFill>
                <a:latin typeface="Calibri" pitchFamily="34" charset="0"/>
                <a:ea typeface="Calibri" pitchFamily="34" charset="-122"/>
                <a:cs typeface="Calibri" pitchFamily="34" charset="-120"/>
              </a:rPr>
              <a:t>Overstocked</a:t>
            </a:r>
            <a:endParaRPr lang="en-US" sz="1000" dirty="0"/>
          </a:p>
        </p:txBody>
      </p:sp>
      <p:sp>
        <p:nvSpPr>
          <p:cNvPr id="39" name="Text 31"/>
          <p:cNvSpPr/>
          <p:nvPr/>
        </p:nvSpPr>
        <p:spPr>
          <a:xfrm>
            <a:off x="10634472" y="3566160"/>
            <a:ext cx="640080" cy="502920"/>
          </a:xfrm>
          <a:prstGeom prst="rect">
            <a:avLst/>
          </a:prstGeom>
          <a:noFill/>
          <a:ln/>
        </p:spPr>
        <p:txBody>
          <a:bodyPr wrap="square" lIns="0" tIns="0" rIns="0" bIns="0" rtlCol="0" anchor="ctr"/>
          <a:lstStyle/>
          <a:p>
            <a:pPr marL="0" indent="0" algn="r">
              <a:buNone/>
            </a:pPr>
            <a:r>
              <a:rPr lang="en-US" sz="1200" b="1" dirty="0">
                <a:solidFill>
                  <a:srgbClr val="0B1324"/>
                </a:solidFill>
                <a:latin typeface="Trebuchet MS" pitchFamily="34" charset="0"/>
                <a:ea typeface="Trebuchet MS" pitchFamily="34" charset="-122"/>
                <a:cs typeface="Trebuchet MS" pitchFamily="34" charset="-120"/>
              </a:rPr>
              <a:t>72%</a:t>
            </a:r>
            <a:endParaRPr lang="en-US" sz="1200" dirty="0"/>
          </a:p>
        </p:txBody>
      </p:sp>
      <p:sp>
        <p:nvSpPr>
          <p:cNvPr id="40" name="Shape 32"/>
          <p:cNvSpPr/>
          <p:nvPr/>
        </p:nvSpPr>
        <p:spPr>
          <a:xfrm>
            <a:off x="6967728" y="4133088"/>
            <a:ext cx="4443984" cy="502920"/>
          </a:xfrm>
          <a:prstGeom prst="roundRect">
            <a:avLst>
              <a:gd name="adj" fmla="val 10909"/>
            </a:avLst>
          </a:prstGeom>
          <a:solidFill>
            <a:srgbClr val="F4F6FC"/>
          </a:solidFill>
          <a:ln/>
        </p:spPr>
        <p:txBody>
          <a:bodyPr/>
          <a:lstStyle/>
          <a:p>
            <a:endParaRPr lang="en-US"/>
          </a:p>
        </p:txBody>
      </p:sp>
      <p:sp>
        <p:nvSpPr>
          <p:cNvPr id="41" name="Shape 33"/>
          <p:cNvSpPr/>
          <p:nvPr/>
        </p:nvSpPr>
        <p:spPr>
          <a:xfrm>
            <a:off x="7077456" y="4233672"/>
            <a:ext cx="310896" cy="310896"/>
          </a:xfrm>
          <a:prstGeom prst="ellipse">
            <a:avLst/>
          </a:prstGeom>
          <a:solidFill>
            <a:srgbClr val="27C68A"/>
          </a:solidFill>
          <a:ln/>
        </p:spPr>
        <p:txBody>
          <a:bodyPr/>
          <a:lstStyle/>
          <a:p>
            <a:endParaRPr lang="en-US"/>
          </a:p>
        </p:txBody>
      </p:sp>
      <p:pic>
        <p:nvPicPr>
          <p:cNvPr id="42" name="Image 5" descr="preencoded.png"/>
          <p:cNvPicPr>
            <a:picLocks noChangeAspect="1"/>
          </p:cNvPicPr>
          <p:nvPr/>
        </p:nvPicPr>
        <p:blipFill>
          <a:blip r:embed="rId9"/>
          <a:stretch>
            <a:fillRect/>
          </a:stretch>
        </p:blipFill>
        <p:spPr>
          <a:xfrm>
            <a:off x="7155180" y="4311396"/>
            <a:ext cx="155448" cy="155448"/>
          </a:xfrm>
          <a:prstGeom prst="rect">
            <a:avLst/>
          </a:prstGeom>
        </p:spPr>
      </p:pic>
      <p:sp>
        <p:nvSpPr>
          <p:cNvPr id="43" name="Text 34"/>
          <p:cNvSpPr/>
          <p:nvPr/>
        </p:nvSpPr>
        <p:spPr>
          <a:xfrm>
            <a:off x="7479792" y="4133088"/>
            <a:ext cx="1737360" cy="502920"/>
          </a:xfrm>
          <a:prstGeom prst="rect">
            <a:avLst/>
          </a:prstGeom>
          <a:noFill/>
          <a:ln/>
        </p:spPr>
        <p:txBody>
          <a:bodyPr wrap="square" lIns="0" tIns="0" rIns="0" bIns="0" rtlCol="0" anchor="ctr"/>
          <a:lstStyle/>
          <a:p>
            <a:pPr marL="0" indent="0">
              <a:buNone/>
            </a:pPr>
            <a:r>
              <a:rPr lang="en-US" sz="1150" b="1" dirty="0">
                <a:solidFill>
                  <a:srgbClr val="0B1324"/>
                </a:solidFill>
                <a:latin typeface="Trebuchet MS" pitchFamily="34" charset="0"/>
                <a:ea typeface="Trebuchet MS" pitchFamily="34" charset="-122"/>
                <a:cs typeface="Trebuchet MS" pitchFamily="34" charset="-120"/>
              </a:rPr>
              <a:t>The Pearl</a:t>
            </a:r>
            <a:endParaRPr lang="en-US" sz="1150" dirty="0"/>
          </a:p>
        </p:txBody>
      </p:sp>
      <p:sp>
        <p:nvSpPr>
          <p:cNvPr id="44" name="Text 35"/>
          <p:cNvSpPr/>
          <p:nvPr/>
        </p:nvSpPr>
        <p:spPr>
          <a:xfrm>
            <a:off x="9070848" y="4133088"/>
            <a:ext cx="1737360" cy="502920"/>
          </a:xfrm>
          <a:prstGeom prst="rect">
            <a:avLst/>
          </a:prstGeom>
          <a:noFill/>
          <a:ln/>
        </p:spPr>
        <p:txBody>
          <a:bodyPr wrap="square" lIns="0" tIns="0" rIns="0" bIns="0" rtlCol="0" anchor="ctr"/>
          <a:lstStyle/>
          <a:p>
            <a:pPr marL="0" indent="0">
              <a:buNone/>
            </a:pPr>
            <a:r>
              <a:rPr lang="en-US" sz="1000" dirty="0">
                <a:solidFill>
                  <a:srgbClr val="27C68A"/>
                </a:solidFill>
                <a:latin typeface="Calibri" pitchFamily="34" charset="0"/>
                <a:ea typeface="Calibri" pitchFamily="34" charset="-122"/>
                <a:cs typeface="Calibri" pitchFamily="34" charset="-120"/>
              </a:rPr>
              <a:t>Healthy</a:t>
            </a:r>
            <a:endParaRPr lang="en-US" sz="1000" dirty="0"/>
          </a:p>
        </p:txBody>
      </p:sp>
      <p:sp>
        <p:nvSpPr>
          <p:cNvPr id="45" name="Text 36"/>
          <p:cNvSpPr/>
          <p:nvPr/>
        </p:nvSpPr>
        <p:spPr>
          <a:xfrm>
            <a:off x="10634472" y="4133088"/>
            <a:ext cx="640080" cy="502920"/>
          </a:xfrm>
          <a:prstGeom prst="rect">
            <a:avLst/>
          </a:prstGeom>
          <a:noFill/>
          <a:ln/>
        </p:spPr>
        <p:txBody>
          <a:bodyPr wrap="square" lIns="0" tIns="0" rIns="0" bIns="0" rtlCol="0" anchor="ctr"/>
          <a:lstStyle/>
          <a:p>
            <a:pPr marL="0" indent="0" algn="r">
              <a:buNone/>
            </a:pPr>
            <a:r>
              <a:rPr lang="en-US" sz="1200" b="1" dirty="0">
                <a:solidFill>
                  <a:srgbClr val="0B1324"/>
                </a:solidFill>
                <a:latin typeface="Trebuchet MS" pitchFamily="34" charset="0"/>
                <a:ea typeface="Trebuchet MS" pitchFamily="34" charset="-122"/>
                <a:cs typeface="Trebuchet MS" pitchFamily="34" charset="-120"/>
              </a:rPr>
              <a:t>54%</a:t>
            </a:r>
            <a:endParaRPr lang="en-US" sz="1200" dirty="0"/>
          </a:p>
        </p:txBody>
      </p:sp>
      <p:sp>
        <p:nvSpPr>
          <p:cNvPr id="46" name="Shape 37"/>
          <p:cNvSpPr/>
          <p:nvPr/>
        </p:nvSpPr>
        <p:spPr>
          <a:xfrm>
            <a:off x="6967728" y="4700016"/>
            <a:ext cx="4443984" cy="502920"/>
          </a:xfrm>
          <a:prstGeom prst="roundRect">
            <a:avLst>
              <a:gd name="adj" fmla="val 10909"/>
            </a:avLst>
          </a:prstGeom>
          <a:solidFill>
            <a:srgbClr val="F4F6FC"/>
          </a:solidFill>
          <a:ln/>
        </p:spPr>
        <p:txBody>
          <a:bodyPr/>
          <a:lstStyle/>
          <a:p>
            <a:endParaRPr lang="en-US"/>
          </a:p>
        </p:txBody>
      </p:sp>
      <p:sp>
        <p:nvSpPr>
          <p:cNvPr id="47" name="Shape 38"/>
          <p:cNvSpPr/>
          <p:nvPr/>
        </p:nvSpPr>
        <p:spPr>
          <a:xfrm>
            <a:off x="7077456" y="4800600"/>
            <a:ext cx="310896" cy="310896"/>
          </a:xfrm>
          <a:prstGeom prst="ellipse">
            <a:avLst/>
          </a:prstGeom>
          <a:solidFill>
            <a:srgbClr val="2F6BFF"/>
          </a:solidFill>
          <a:ln/>
        </p:spPr>
        <p:txBody>
          <a:bodyPr/>
          <a:lstStyle/>
          <a:p>
            <a:endParaRPr lang="en-US"/>
          </a:p>
        </p:txBody>
      </p:sp>
      <p:pic>
        <p:nvPicPr>
          <p:cNvPr id="48" name="Image 6" descr="preencoded.png"/>
          <p:cNvPicPr>
            <a:picLocks noChangeAspect="1"/>
          </p:cNvPicPr>
          <p:nvPr/>
        </p:nvPicPr>
        <p:blipFill>
          <a:blip r:embed="rId10"/>
          <a:stretch>
            <a:fillRect/>
          </a:stretch>
        </p:blipFill>
        <p:spPr>
          <a:xfrm>
            <a:off x="7155180" y="4878324"/>
            <a:ext cx="155448" cy="155448"/>
          </a:xfrm>
          <a:prstGeom prst="rect">
            <a:avLst/>
          </a:prstGeom>
        </p:spPr>
      </p:pic>
      <p:sp>
        <p:nvSpPr>
          <p:cNvPr id="49" name="Text 39"/>
          <p:cNvSpPr/>
          <p:nvPr/>
        </p:nvSpPr>
        <p:spPr>
          <a:xfrm>
            <a:off x="7479792" y="4700016"/>
            <a:ext cx="1737360" cy="502920"/>
          </a:xfrm>
          <a:prstGeom prst="rect">
            <a:avLst/>
          </a:prstGeom>
          <a:noFill/>
          <a:ln/>
        </p:spPr>
        <p:txBody>
          <a:bodyPr wrap="square" lIns="0" tIns="0" rIns="0" bIns="0" rtlCol="0" anchor="ctr"/>
          <a:lstStyle/>
          <a:p>
            <a:pPr marL="0" indent="0">
              <a:buNone/>
            </a:pPr>
            <a:r>
              <a:rPr lang="en-US" sz="1150" b="1" dirty="0">
                <a:solidFill>
                  <a:srgbClr val="0B1324"/>
                </a:solidFill>
                <a:latin typeface="Trebuchet MS" pitchFamily="34" charset="0"/>
                <a:ea typeface="Trebuchet MS" pitchFamily="34" charset="-122"/>
                <a:cs typeface="Trebuchet MS" pitchFamily="34" charset="-120"/>
              </a:rPr>
              <a:t>Lusail</a:t>
            </a:r>
            <a:endParaRPr lang="en-US" sz="1150" dirty="0"/>
          </a:p>
        </p:txBody>
      </p:sp>
      <p:sp>
        <p:nvSpPr>
          <p:cNvPr id="50" name="Text 40"/>
          <p:cNvSpPr/>
          <p:nvPr/>
        </p:nvSpPr>
        <p:spPr>
          <a:xfrm>
            <a:off x="9070848" y="4700016"/>
            <a:ext cx="1737360" cy="502920"/>
          </a:xfrm>
          <a:prstGeom prst="rect">
            <a:avLst/>
          </a:prstGeom>
          <a:noFill/>
          <a:ln/>
        </p:spPr>
        <p:txBody>
          <a:bodyPr wrap="square" lIns="0" tIns="0" rIns="0" bIns="0" rtlCol="0" anchor="ctr"/>
          <a:lstStyle/>
          <a:p>
            <a:pPr marL="0" indent="0">
              <a:buNone/>
            </a:pPr>
            <a:r>
              <a:rPr lang="en-US" sz="1000" dirty="0">
                <a:solidFill>
                  <a:srgbClr val="2F6BFF"/>
                </a:solidFill>
                <a:latin typeface="Calibri" pitchFamily="34" charset="0"/>
                <a:ea typeface="Calibri" pitchFamily="34" charset="-122"/>
                <a:cs typeface="Calibri" pitchFamily="34" charset="-120"/>
              </a:rPr>
              <a:t>Stock-out risk</a:t>
            </a:r>
            <a:endParaRPr lang="en-US" sz="1000" dirty="0"/>
          </a:p>
        </p:txBody>
      </p:sp>
      <p:sp>
        <p:nvSpPr>
          <p:cNvPr id="51" name="Text 41"/>
          <p:cNvSpPr/>
          <p:nvPr/>
        </p:nvSpPr>
        <p:spPr>
          <a:xfrm>
            <a:off x="10634472" y="4700016"/>
            <a:ext cx="640080" cy="502920"/>
          </a:xfrm>
          <a:prstGeom prst="rect">
            <a:avLst/>
          </a:prstGeom>
          <a:noFill/>
          <a:ln/>
        </p:spPr>
        <p:txBody>
          <a:bodyPr wrap="square" lIns="0" tIns="0" rIns="0" bIns="0" rtlCol="0" anchor="ctr"/>
          <a:lstStyle/>
          <a:p>
            <a:pPr marL="0" indent="0" algn="r">
              <a:buNone/>
            </a:pPr>
            <a:r>
              <a:rPr lang="en-US" sz="1200" b="1" dirty="0">
                <a:solidFill>
                  <a:srgbClr val="0B1324"/>
                </a:solidFill>
                <a:latin typeface="Trebuchet MS" pitchFamily="34" charset="0"/>
                <a:ea typeface="Trebuchet MS" pitchFamily="34" charset="-122"/>
                <a:cs typeface="Trebuchet MS" pitchFamily="34" charset="-120"/>
              </a:rPr>
              <a:t>31%</a:t>
            </a:r>
            <a:endParaRPr lang="en-US" sz="1200" dirty="0"/>
          </a:p>
        </p:txBody>
      </p:sp>
      <p:sp>
        <p:nvSpPr>
          <p:cNvPr id="52" name="Shape 42"/>
          <p:cNvSpPr/>
          <p:nvPr/>
        </p:nvSpPr>
        <p:spPr>
          <a:xfrm>
            <a:off x="6967728" y="5266944"/>
            <a:ext cx="4443984" cy="502920"/>
          </a:xfrm>
          <a:prstGeom prst="roundRect">
            <a:avLst>
              <a:gd name="adj" fmla="val 10909"/>
            </a:avLst>
          </a:prstGeom>
          <a:solidFill>
            <a:srgbClr val="F4F6FC"/>
          </a:solidFill>
          <a:ln/>
        </p:spPr>
        <p:txBody>
          <a:bodyPr/>
          <a:lstStyle/>
          <a:p>
            <a:endParaRPr lang="en-US"/>
          </a:p>
        </p:txBody>
      </p:sp>
      <p:sp>
        <p:nvSpPr>
          <p:cNvPr id="53" name="Shape 43"/>
          <p:cNvSpPr/>
          <p:nvPr/>
        </p:nvSpPr>
        <p:spPr>
          <a:xfrm>
            <a:off x="7077456" y="5367528"/>
            <a:ext cx="310896" cy="310896"/>
          </a:xfrm>
          <a:prstGeom prst="ellipse">
            <a:avLst/>
          </a:prstGeom>
          <a:solidFill>
            <a:srgbClr val="27C68A"/>
          </a:solidFill>
          <a:ln/>
        </p:spPr>
        <p:txBody>
          <a:bodyPr/>
          <a:lstStyle/>
          <a:p>
            <a:endParaRPr lang="en-US"/>
          </a:p>
        </p:txBody>
      </p:sp>
      <p:pic>
        <p:nvPicPr>
          <p:cNvPr id="54" name="Image 7" descr="preencoded.png"/>
          <p:cNvPicPr>
            <a:picLocks noChangeAspect="1"/>
          </p:cNvPicPr>
          <p:nvPr/>
        </p:nvPicPr>
        <p:blipFill>
          <a:blip r:embed="rId9"/>
          <a:stretch>
            <a:fillRect/>
          </a:stretch>
        </p:blipFill>
        <p:spPr>
          <a:xfrm>
            <a:off x="7155180" y="5445252"/>
            <a:ext cx="155448" cy="155448"/>
          </a:xfrm>
          <a:prstGeom prst="rect">
            <a:avLst/>
          </a:prstGeom>
        </p:spPr>
      </p:pic>
      <p:sp>
        <p:nvSpPr>
          <p:cNvPr id="55" name="Text 44"/>
          <p:cNvSpPr/>
          <p:nvPr/>
        </p:nvSpPr>
        <p:spPr>
          <a:xfrm>
            <a:off x="7479792" y="5266944"/>
            <a:ext cx="1737360" cy="502920"/>
          </a:xfrm>
          <a:prstGeom prst="rect">
            <a:avLst/>
          </a:prstGeom>
          <a:noFill/>
          <a:ln/>
        </p:spPr>
        <p:txBody>
          <a:bodyPr wrap="square" lIns="0" tIns="0" rIns="0" bIns="0" rtlCol="0" anchor="ctr"/>
          <a:lstStyle/>
          <a:p>
            <a:pPr marL="0" indent="0">
              <a:buNone/>
            </a:pPr>
            <a:r>
              <a:rPr lang="en-US" sz="1150" b="1" dirty="0">
                <a:solidFill>
                  <a:srgbClr val="0B1324"/>
                </a:solidFill>
                <a:latin typeface="Trebuchet MS" pitchFamily="34" charset="0"/>
                <a:ea typeface="Trebuchet MS" pitchFamily="34" charset="-122"/>
                <a:cs typeface="Trebuchet MS" pitchFamily="34" charset="-120"/>
              </a:rPr>
              <a:t>Al Sadd</a:t>
            </a:r>
            <a:endParaRPr lang="en-US" sz="1150" dirty="0"/>
          </a:p>
        </p:txBody>
      </p:sp>
      <p:sp>
        <p:nvSpPr>
          <p:cNvPr id="56" name="Text 45"/>
          <p:cNvSpPr/>
          <p:nvPr/>
        </p:nvSpPr>
        <p:spPr>
          <a:xfrm>
            <a:off x="9070848" y="5266944"/>
            <a:ext cx="1737360" cy="502920"/>
          </a:xfrm>
          <a:prstGeom prst="rect">
            <a:avLst/>
          </a:prstGeom>
          <a:noFill/>
          <a:ln/>
        </p:spPr>
        <p:txBody>
          <a:bodyPr wrap="square" lIns="0" tIns="0" rIns="0" bIns="0" rtlCol="0" anchor="ctr"/>
          <a:lstStyle/>
          <a:p>
            <a:pPr marL="0" indent="0">
              <a:buNone/>
            </a:pPr>
            <a:r>
              <a:rPr lang="en-US" sz="1000" dirty="0">
                <a:solidFill>
                  <a:srgbClr val="27C68A"/>
                </a:solidFill>
                <a:latin typeface="Calibri" pitchFamily="34" charset="0"/>
                <a:ea typeface="Calibri" pitchFamily="34" charset="-122"/>
                <a:cs typeface="Calibri" pitchFamily="34" charset="-120"/>
              </a:rPr>
              <a:t>Healthy</a:t>
            </a:r>
            <a:endParaRPr lang="en-US" sz="1000" dirty="0"/>
          </a:p>
        </p:txBody>
      </p:sp>
      <p:sp>
        <p:nvSpPr>
          <p:cNvPr id="57" name="Text 46"/>
          <p:cNvSpPr/>
          <p:nvPr/>
        </p:nvSpPr>
        <p:spPr>
          <a:xfrm>
            <a:off x="10634472" y="5266944"/>
            <a:ext cx="640080" cy="502920"/>
          </a:xfrm>
          <a:prstGeom prst="rect">
            <a:avLst/>
          </a:prstGeom>
          <a:noFill/>
          <a:ln/>
        </p:spPr>
        <p:txBody>
          <a:bodyPr wrap="square" lIns="0" tIns="0" rIns="0" bIns="0" rtlCol="0" anchor="ctr"/>
          <a:lstStyle/>
          <a:p>
            <a:pPr marL="0" indent="0" algn="r">
              <a:buNone/>
            </a:pPr>
            <a:r>
              <a:rPr lang="en-US" sz="1200" b="1" dirty="0">
                <a:solidFill>
                  <a:srgbClr val="0B1324"/>
                </a:solidFill>
                <a:latin typeface="Trebuchet MS" pitchFamily="34" charset="0"/>
                <a:ea typeface="Trebuchet MS" pitchFamily="34" charset="-122"/>
                <a:cs typeface="Trebuchet MS" pitchFamily="34" charset="-120"/>
              </a:rPr>
              <a:t>60%</a:t>
            </a:r>
            <a:endParaRPr lang="en-US" sz="1200" dirty="0"/>
          </a:p>
        </p:txBody>
      </p:sp>
      <p:sp>
        <p:nvSpPr>
          <p:cNvPr id="58" name="Text 47"/>
          <p:cNvSpPr/>
          <p:nvPr/>
        </p:nvSpPr>
        <p:spPr>
          <a:xfrm>
            <a:off x="566928" y="5943600"/>
            <a:ext cx="7315200" cy="274320"/>
          </a:xfrm>
          <a:prstGeom prst="rect">
            <a:avLst/>
          </a:prstGeom>
          <a:noFill/>
          <a:ln/>
        </p:spPr>
        <p:txBody>
          <a:bodyPr wrap="square" lIns="0" tIns="0" rIns="0" bIns="0" rtlCol="0" anchor="ctr"/>
          <a:lstStyle/>
          <a:p>
            <a:pPr marL="0" indent="0">
              <a:buNone/>
            </a:pPr>
            <a:r>
              <a:rPr lang="en-US" sz="900" i="1" dirty="0">
                <a:solidFill>
                  <a:srgbClr val="5B6B86"/>
                </a:solidFill>
                <a:latin typeface="Calibri" pitchFamily="34" charset="0"/>
                <a:ea typeface="Calibri" pitchFamily="34" charset="-122"/>
                <a:cs typeface="Calibri" pitchFamily="34" charset="-120"/>
              </a:rPr>
              <a:t>Illustrative mock — design concept, not live data.</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4F6FC"/>
        </a:solidFill>
        <a:effectLst/>
      </p:bgPr>
    </p:bg>
    <p:spTree>
      <p:nvGrpSpPr>
        <p:cNvPr id="1" name=""/>
        <p:cNvGrpSpPr/>
        <p:nvPr/>
      </p:nvGrpSpPr>
      <p:grpSpPr>
        <a:xfrm>
          <a:off x="0" y="0"/>
          <a:ext cx="0" cy="0"/>
          <a:chOff x="0" y="0"/>
          <a:chExt cx="0" cy="0"/>
        </a:xfrm>
      </p:grpSpPr>
      <p:sp>
        <p:nvSpPr>
          <p:cNvPr id="2" name="Shape 0"/>
          <p:cNvSpPr/>
          <p:nvPr/>
        </p:nvSpPr>
        <p:spPr>
          <a:xfrm>
            <a:off x="0" y="0"/>
            <a:ext cx="164592" cy="6858000"/>
          </a:xfrm>
          <a:prstGeom prst="rect">
            <a:avLst/>
          </a:prstGeom>
          <a:solidFill>
            <a:srgbClr val="2F6BFF"/>
          </a:solidFill>
          <a:ln/>
        </p:spPr>
        <p:txBody>
          <a:bodyPr/>
          <a:lstStyle/>
          <a:p>
            <a:endParaRPr lang="en-US"/>
          </a:p>
        </p:txBody>
      </p:sp>
      <p:sp>
        <p:nvSpPr>
          <p:cNvPr id="3" name="Text 1"/>
          <p:cNvSpPr/>
          <p:nvPr/>
        </p:nvSpPr>
        <p:spPr>
          <a:xfrm>
            <a:off x="566928" y="274320"/>
            <a:ext cx="8229600" cy="274320"/>
          </a:xfrm>
          <a:prstGeom prst="rect">
            <a:avLst/>
          </a:prstGeom>
          <a:noFill/>
          <a:ln/>
        </p:spPr>
        <p:txBody>
          <a:bodyPr wrap="square" lIns="0" tIns="0" rIns="0" bIns="0" rtlCol="0" anchor="ctr"/>
          <a:lstStyle/>
          <a:p>
            <a:pPr marL="0" indent="0" algn="l">
              <a:buNone/>
            </a:pPr>
            <a:r>
              <a:rPr lang="en-US" sz="1100" b="1" kern="0" spc="200" dirty="0">
                <a:solidFill>
                  <a:srgbClr val="2F6BFF"/>
                </a:solidFill>
                <a:latin typeface="Trebuchet MS" pitchFamily="34" charset="0"/>
                <a:ea typeface="Trebuchet MS" pitchFamily="34" charset="-122"/>
                <a:cs typeface="Trebuchet MS" pitchFamily="34" charset="-120"/>
              </a:rPr>
              <a:t>ASSET INTELLIGENCE</a:t>
            </a:r>
            <a:endParaRPr lang="en-US" sz="1100" dirty="0"/>
          </a:p>
        </p:txBody>
      </p:sp>
      <p:sp>
        <p:nvSpPr>
          <p:cNvPr id="4" name="Text 2"/>
          <p:cNvSpPr/>
          <p:nvPr/>
        </p:nvSpPr>
        <p:spPr>
          <a:xfrm>
            <a:off x="566928" y="6473952"/>
            <a:ext cx="3657600" cy="274320"/>
          </a:xfrm>
          <a:prstGeom prst="rect">
            <a:avLst/>
          </a:prstGeom>
          <a:noFill/>
          <a:ln/>
        </p:spPr>
        <p:txBody>
          <a:bodyPr wrap="square" lIns="0" tIns="0" rIns="0" bIns="0" rtlCol="0" anchor="ctr"/>
          <a:lstStyle/>
          <a:p>
            <a:pPr marL="0" indent="0">
              <a:buNone/>
            </a:pPr>
            <a:r>
              <a:rPr lang="en-US" sz="900" dirty="0">
                <a:solidFill>
                  <a:srgbClr val="5B6B86"/>
                </a:solidFill>
                <a:latin typeface="Calibri" pitchFamily="34" charset="0"/>
                <a:ea typeface="Calibri" pitchFamily="34" charset="-122"/>
                <a:cs typeface="Calibri" pitchFamily="34" charset="-120"/>
              </a:rPr>
              <a:t>BranchIQ POS SaaS</a:t>
            </a:r>
            <a:endParaRPr lang="en-US" sz="900" dirty="0"/>
          </a:p>
        </p:txBody>
      </p:sp>
      <p:sp>
        <p:nvSpPr>
          <p:cNvPr id="5" name="Text 3"/>
          <p:cNvSpPr/>
          <p:nvPr/>
        </p:nvSpPr>
        <p:spPr>
          <a:xfrm>
            <a:off x="4251960" y="6473952"/>
            <a:ext cx="3657600" cy="274320"/>
          </a:xfrm>
          <a:prstGeom prst="rect">
            <a:avLst/>
          </a:prstGeom>
          <a:noFill/>
          <a:ln/>
        </p:spPr>
        <p:txBody>
          <a:bodyPr wrap="square" lIns="0" tIns="0" rIns="0" bIns="0" rtlCol="0" anchor="ctr"/>
          <a:lstStyle/>
          <a:p>
            <a:pPr marL="0" indent="0" algn="ctr">
              <a:buNone/>
            </a:pPr>
            <a:r>
              <a:rPr lang="en-US" sz="900" dirty="0">
                <a:solidFill>
                  <a:srgbClr val="5B6B86"/>
                </a:solidFill>
                <a:latin typeface="Calibri" pitchFamily="34" charset="0"/>
                <a:ea typeface="Calibri" pitchFamily="34" charset="-122"/>
                <a:cs typeface="Calibri" pitchFamily="34" charset="-120"/>
              </a:rPr>
              <a:t>Confidential — for discussion</a:t>
            </a:r>
            <a:endParaRPr lang="en-US" sz="900" dirty="0"/>
          </a:p>
        </p:txBody>
      </p:sp>
      <p:sp>
        <p:nvSpPr>
          <p:cNvPr id="6" name="Text 4"/>
          <p:cNvSpPr/>
          <p:nvPr/>
        </p:nvSpPr>
        <p:spPr>
          <a:xfrm>
            <a:off x="10515600" y="6473952"/>
            <a:ext cx="1078992" cy="274320"/>
          </a:xfrm>
          <a:prstGeom prst="rect">
            <a:avLst/>
          </a:prstGeom>
          <a:noFill/>
          <a:ln/>
        </p:spPr>
        <p:txBody>
          <a:bodyPr wrap="square" lIns="0" tIns="0" rIns="0" bIns="0" rtlCol="0" anchor="ctr"/>
          <a:lstStyle/>
          <a:p>
            <a:pPr marL="0" indent="0" algn="r">
              <a:buNone/>
            </a:pPr>
            <a:r>
              <a:rPr lang="en-US" sz="900" b="1" dirty="0">
                <a:solidFill>
                  <a:srgbClr val="5B6B86"/>
                </a:solidFill>
                <a:latin typeface="Calibri" pitchFamily="34" charset="0"/>
                <a:ea typeface="Calibri" pitchFamily="34" charset="-122"/>
                <a:cs typeface="Calibri" pitchFamily="34" charset="-120"/>
              </a:rPr>
              <a:t>11 / 24</a:t>
            </a:r>
            <a:endParaRPr lang="en-US" sz="900" dirty="0"/>
          </a:p>
        </p:txBody>
      </p:sp>
      <p:sp>
        <p:nvSpPr>
          <p:cNvPr id="7" name="Text 5"/>
          <p:cNvSpPr/>
          <p:nvPr/>
        </p:nvSpPr>
        <p:spPr>
          <a:xfrm>
            <a:off x="566928" y="566928"/>
            <a:ext cx="11027664" cy="566928"/>
          </a:xfrm>
          <a:prstGeom prst="rect">
            <a:avLst/>
          </a:prstGeom>
          <a:noFill/>
          <a:ln/>
        </p:spPr>
        <p:txBody>
          <a:bodyPr wrap="square" lIns="0" tIns="0" rIns="0" bIns="0" rtlCol="0" anchor="ctr"/>
          <a:lstStyle/>
          <a:p>
            <a:pPr marL="0" indent="0" algn="l">
              <a:buNone/>
            </a:pPr>
            <a:r>
              <a:rPr lang="en-US" sz="3000" b="1" dirty="0">
                <a:solidFill>
                  <a:srgbClr val="0B1324"/>
                </a:solidFill>
                <a:latin typeface="Trebuchet MS" pitchFamily="34" charset="0"/>
                <a:ea typeface="Trebuchet MS" pitchFamily="34" charset="-122"/>
                <a:cs typeface="Trebuchet MS" pitchFamily="34" charset="-120"/>
              </a:rPr>
              <a:t>Every asset, tracked for cost — not just existence</a:t>
            </a:r>
            <a:endParaRPr lang="en-US" sz="3000" dirty="0"/>
          </a:p>
        </p:txBody>
      </p:sp>
      <p:sp>
        <p:nvSpPr>
          <p:cNvPr id="8" name="Text 6"/>
          <p:cNvSpPr/>
          <p:nvPr/>
        </p:nvSpPr>
        <p:spPr>
          <a:xfrm>
            <a:off x="566928" y="1133856"/>
            <a:ext cx="11027664" cy="365760"/>
          </a:xfrm>
          <a:prstGeom prst="rect">
            <a:avLst/>
          </a:prstGeom>
          <a:noFill/>
          <a:ln/>
        </p:spPr>
        <p:txBody>
          <a:bodyPr wrap="square" lIns="0" tIns="0" rIns="0" bIns="0" rtlCol="0" anchor="ctr"/>
          <a:lstStyle/>
          <a:p>
            <a:pPr marL="0" indent="0" algn="l">
              <a:buNone/>
            </a:pPr>
            <a:r>
              <a:rPr lang="en-US" sz="1400" dirty="0">
                <a:solidFill>
                  <a:srgbClr val="5B6B86"/>
                </a:solidFill>
                <a:latin typeface="Calibri" pitchFamily="34" charset="0"/>
                <a:ea typeface="Calibri" pitchFamily="34" charset="-122"/>
                <a:cs typeface="Calibri" pitchFamily="34" charset="-120"/>
              </a:rPr>
              <a:t>From POS terminals to freezers and ovens: know what to maintain, repair or replace.</a:t>
            </a:r>
            <a:endParaRPr lang="en-US" sz="1400" dirty="0"/>
          </a:p>
        </p:txBody>
      </p:sp>
      <p:sp>
        <p:nvSpPr>
          <p:cNvPr id="9" name="Shape 7"/>
          <p:cNvSpPr/>
          <p:nvPr/>
        </p:nvSpPr>
        <p:spPr>
          <a:xfrm>
            <a:off x="566928" y="1737360"/>
            <a:ext cx="5760720" cy="4206240"/>
          </a:xfrm>
          <a:prstGeom prst="roundRect">
            <a:avLst>
              <a:gd name="adj" fmla="val 1957"/>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10" name="Text 8"/>
          <p:cNvSpPr/>
          <p:nvPr/>
        </p:nvSpPr>
        <p:spPr>
          <a:xfrm>
            <a:off x="841248" y="1901952"/>
            <a:ext cx="4572000" cy="310896"/>
          </a:xfrm>
          <a:prstGeom prst="rect">
            <a:avLst/>
          </a:prstGeom>
          <a:noFill/>
          <a:ln/>
        </p:spPr>
        <p:txBody>
          <a:bodyPr wrap="square" lIns="0" tIns="0" rIns="0" bIns="0" rtlCol="0" anchor="ctr"/>
          <a:lstStyle/>
          <a:p>
            <a:pPr marL="0" indent="0">
              <a:buNone/>
            </a:pPr>
            <a:r>
              <a:rPr lang="en-US" sz="1250" b="1" dirty="0">
                <a:solidFill>
                  <a:srgbClr val="0B1324"/>
                </a:solidFill>
                <a:latin typeface="Trebuchet MS" pitchFamily="34" charset="0"/>
                <a:ea typeface="Trebuchet MS" pitchFamily="34" charset="-122"/>
                <a:cs typeface="Trebuchet MS" pitchFamily="34" charset="-120"/>
              </a:rPr>
              <a:t>Tracked asset classes</a:t>
            </a:r>
            <a:endParaRPr lang="en-US" sz="1250" dirty="0"/>
          </a:p>
        </p:txBody>
      </p:sp>
      <p:sp>
        <p:nvSpPr>
          <p:cNvPr id="11" name="Shape 9"/>
          <p:cNvSpPr/>
          <p:nvPr/>
        </p:nvSpPr>
        <p:spPr>
          <a:xfrm>
            <a:off x="841248" y="2331720"/>
            <a:ext cx="2468880" cy="749808"/>
          </a:xfrm>
          <a:prstGeom prst="roundRect">
            <a:avLst>
              <a:gd name="adj" fmla="val 8537"/>
            </a:avLst>
          </a:prstGeom>
          <a:solidFill>
            <a:srgbClr val="F4F6FC"/>
          </a:solidFill>
          <a:ln w="12700">
            <a:solidFill>
              <a:srgbClr val="E1E8F5"/>
            </a:solidFill>
            <a:prstDash val="solid"/>
          </a:ln>
        </p:spPr>
        <p:txBody>
          <a:bodyPr/>
          <a:lstStyle/>
          <a:p>
            <a:endParaRPr lang="en-US"/>
          </a:p>
        </p:txBody>
      </p:sp>
      <p:sp>
        <p:nvSpPr>
          <p:cNvPr id="12" name="Shape 10"/>
          <p:cNvSpPr/>
          <p:nvPr/>
        </p:nvSpPr>
        <p:spPr>
          <a:xfrm>
            <a:off x="987552" y="2496312"/>
            <a:ext cx="420624" cy="420624"/>
          </a:xfrm>
          <a:prstGeom prst="ellipse">
            <a:avLst/>
          </a:prstGeom>
          <a:solidFill>
            <a:srgbClr val="EAEFFA"/>
          </a:solidFill>
          <a:ln/>
        </p:spPr>
        <p:txBody>
          <a:bodyPr/>
          <a:lstStyle/>
          <a:p>
            <a:endParaRPr lang="en-US"/>
          </a:p>
        </p:txBody>
      </p:sp>
      <p:pic>
        <p:nvPicPr>
          <p:cNvPr id="13" name="Image 0" descr="preencoded.png"/>
          <p:cNvPicPr>
            <a:picLocks noChangeAspect="1"/>
          </p:cNvPicPr>
          <p:nvPr/>
        </p:nvPicPr>
        <p:blipFill>
          <a:blip r:embed="rId3"/>
          <a:stretch>
            <a:fillRect/>
          </a:stretch>
        </p:blipFill>
        <p:spPr>
          <a:xfrm>
            <a:off x="1092708" y="2601468"/>
            <a:ext cx="210312" cy="210312"/>
          </a:xfrm>
          <a:prstGeom prst="rect">
            <a:avLst/>
          </a:prstGeom>
        </p:spPr>
      </p:pic>
      <p:sp>
        <p:nvSpPr>
          <p:cNvPr id="14" name="Text 11"/>
          <p:cNvSpPr/>
          <p:nvPr/>
        </p:nvSpPr>
        <p:spPr>
          <a:xfrm>
            <a:off x="1517904" y="2331720"/>
            <a:ext cx="1682496" cy="749808"/>
          </a:xfrm>
          <a:prstGeom prst="rect">
            <a:avLst/>
          </a:prstGeom>
          <a:noFill/>
          <a:ln/>
        </p:spPr>
        <p:txBody>
          <a:bodyPr wrap="square" lIns="0" tIns="0" rIns="0" bIns="0" rtlCol="0" anchor="ctr"/>
          <a:lstStyle/>
          <a:p>
            <a:pPr marL="0" indent="0">
              <a:buNone/>
            </a:pPr>
            <a:r>
              <a:rPr lang="en-US" sz="1150" b="1" dirty="0">
                <a:solidFill>
                  <a:srgbClr val="0B1324"/>
                </a:solidFill>
                <a:latin typeface="Trebuchet MS" pitchFamily="34" charset="0"/>
                <a:ea typeface="Trebuchet MS" pitchFamily="34" charset="-122"/>
                <a:cs typeface="Trebuchet MS" pitchFamily="34" charset="-120"/>
              </a:rPr>
              <a:t>POS devices</a:t>
            </a:r>
            <a:endParaRPr lang="en-US" sz="1150" dirty="0"/>
          </a:p>
        </p:txBody>
      </p:sp>
      <p:sp>
        <p:nvSpPr>
          <p:cNvPr id="15" name="Shape 12"/>
          <p:cNvSpPr/>
          <p:nvPr/>
        </p:nvSpPr>
        <p:spPr>
          <a:xfrm>
            <a:off x="3584448" y="2331720"/>
            <a:ext cx="2468880" cy="749808"/>
          </a:xfrm>
          <a:prstGeom prst="roundRect">
            <a:avLst>
              <a:gd name="adj" fmla="val 8537"/>
            </a:avLst>
          </a:prstGeom>
          <a:solidFill>
            <a:srgbClr val="F4F6FC"/>
          </a:solidFill>
          <a:ln w="12700">
            <a:solidFill>
              <a:srgbClr val="E1E8F5"/>
            </a:solidFill>
            <a:prstDash val="solid"/>
          </a:ln>
        </p:spPr>
        <p:txBody>
          <a:bodyPr/>
          <a:lstStyle/>
          <a:p>
            <a:endParaRPr lang="en-US"/>
          </a:p>
        </p:txBody>
      </p:sp>
      <p:sp>
        <p:nvSpPr>
          <p:cNvPr id="16" name="Shape 13"/>
          <p:cNvSpPr/>
          <p:nvPr/>
        </p:nvSpPr>
        <p:spPr>
          <a:xfrm>
            <a:off x="3730752" y="2496312"/>
            <a:ext cx="420624" cy="420624"/>
          </a:xfrm>
          <a:prstGeom prst="ellipse">
            <a:avLst/>
          </a:prstGeom>
          <a:solidFill>
            <a:srgbClr val="EAEFFA"/>
          </a:solidFill>
          <a:ln/>
        </p:spPr>
        <p:txBody>
          <a:bodyPr/>
          <a:lstStyle/>
          <a:p>
            <a:endParaRPr lang="en-US"/>
          </a:p>
        </p:txBody>
      </p:sp>
      <p:pic>
        <p:nvPicPr>
          <p:cNvPr id="17" name="Image 1" descr="preencoded.png"/>
          <p:cNvPicPr>
            <a:picLocks noChangeAspect="1"/>
          </p:cNvPicPr>
          <p:nvPr/>
        </p:nvPicPr>
        <p:blipFill>
          <a:blip r:embed="rId4"/>
          <a:stretch>
            <a:fillRect/>
          </a:stretch>
        </p:blipFill>
        <p:spPr>
          <a:xfrm>
            <a:off x="3835908" y="2601468"/>
            <a:ext cx="210312" cy="210312"/>
          </a:xfrm>
          <a:prstGeom prst="rect">
            <a:avLst/>
          </a:prstGeom>
        </p:spPr>
      </p:pic>
      <p:sp>
        <p:nvSpPr>
          <p:cNvPr id="18" name="Text 14"/>
          <p:cNvSpPr/>
          <p:nvPr/>
        </p:nvSpPr>
        <p:spPr>
          <a:xfrm>
            <a:off x="4261104" y="2331720"/>
            <a:ext cx="1682496" cy="749808"/>
          </a:xfrm>
          <a:prstGeom prst="rect">
            <a:avLst/>
          </a:prstGeom>
          <a:noFill/>
          <a:ln/>
        </p:spPr>
        <p:txBody>
          <a:bodyPr wrap="square" lIns="0" tIns="0" rIns="0" bIns="0" rtlCol="0" anchor="ctr"/>
          <a:lstStyle/>
          <a:p>
            <a:pPr marL="0" indent="0">
              <a:buNone/>
            </a:pPr>
            <a:r>
              <a:rPr lang="en-US" sz="1150" b="1" dirty="0">
                <a:solidFill>
                  <a:srgbClr val="0B1324"/>
                </a:solidFill>
                <a:latin typeface="Trebuchet MS" pitchFamily="34" charset="0"/>
                <a:ea typeface="Trebuchet MS" pitchFamily="34" charset="-122"/>
                <a:cs typeface="Trebuchet MS" pitchFamily="34" charset="-120"/>
              </a:rPr>
              <a:t>Printers</a:t>
            </a:r>
            <a:endParaRPr lang="en-US" sz="1150" dirty="0"/>
          </a:p>
        </p:txBody>
      </p:sp>
      <p:sp>
        <p:nvSpPr>
          <p:cNvPr id="19" name="Shape 15"/>
          <p:cNvSpPr/>
          <p:nvPr/>
        </p:nvSpPr>
        <p:spPr>
          <a:xfrm>
            <a:off x="841248" y="3191256"/>
            <a:ext cx="2468880" cy="749808"/>
          </a:xfrm>
          <a:prstGeom prst="roundRect">
            <a:avLst>
              <a:gd name="adj" fmla="val 8537"/>
            </a:avLst>
          </a:prstGeom>
          <a:solidFill>
            <a:srgbClr val="F4F6FC"/>
          </a:solidFill>
          <a:ln w="12700">
            <a:solidFill>
              <a:srgbClr val="E1E8F5"/>
            </a:solidFill>
            <a:prstDash val="solid"/>
          </a:ln>
        </p:spPr>
        <p:txBody>
          <a:bodyPr/>
          <a:lstStyle/>
          <a:p>
            <a:endParaRPr lang="en-US"/>
          </a:p>
        </p:txBody>
      </p:sp>
      <p:sp>
        <p:nvSpPr>
          <p:cNvPr id="20" name="Shape 16"/>
          <p:cNvSpPr/>
          <p:nvPr/>
        </p:nvSpPr>
        <p:spPr>
          <a:xfrm>
            <a:off x="987552" y="3355848"/>
            <a:ext cx="420624" cy="420624"/>
          </a:xfrm>
          <a:prstGeom prst="ellipse">
            <a:avLst/>
          </a:prstGeom>
          <a:solidFill>
            <a:srgbClr val="EAEFFA"/>
          </a:solidFill>
          <a:ln/>
        </p:spPr>
        <p:txBody>
          <a:bodyPr/>
          <a:lstStyle/>
          <a:p>
            <a:endParaRPr lang="en-US"/>
          </a:p>
        </p:txBody>
      </p:sp>
      <p:pic>
        <p:nvPicPr>
          <p:cNvPr id="21" name="Image 2" descr="preencoded.png"/>
          <p:cNvPicPr>
            <a:picLocks noChangeAspect="1"/>
          </p:cNvPicPr>
          <p:nvPr/>
        </p:nvPicPr>
        <p:blipFill>
          <a:blip r:embed="rId5"/>
          <a:stretch>
            <a:fillRect/>
          </a:stretch>
        </p:blipFill>
        <p:spPr>
          <a:xfrm>
            <a:off x="1092708" y="3461004"/>
            <a:ext cx="210312" cy="210312"/>
          </a:xfrm>
          <a:prstGeom prst="rect">
            <a:avLst/>
          </a:prstGeom>
        </p:spPr>
      </p:pic>
      <p:sp>
        <p:nvSpPr>
          <p:cNvPr id="22" name="Text 17"/>
          <p:cNvSpPr/>
          <p:nvPr/>
        </p:nvSpPr>
        <p:spPr>
          <a:xfrm>
            <a:off x="1517904" y="3191256"/>
            <a:ext cx="1682496" cy="749808"/>
          </a:xfrm>
          <a:prstGeom prst="rect">
            <a:avLst/>
          </a:prstGeom>
          <a:noFill/>
          <a:ln/>
        </p:spPr>
        <p:txBody>
          <a:bodyPr wrap="square" lIns="0" tIns="0" rIns="0" bIns="0" rtlCol="0" anchor="ctr"/>
          <a:lstStyle/>
          <a:p>
            <a:pPr marL="0" indent="0">
              <a:buNone/>
            </a:pPr>
            <a:r>
              <a:rPr lang="en-US" sz="1150" b="1" dirty="0">
                <a:solidFill>
                  <a:srgbClr val="0B1324"/>
                </a:solidFill>
                <a:latin typeface="Trebuchet MS" pitchFamily="34" charset="0"/>
                <a:ea typeface="Trebuchet MS" pitchFamily="34" charset="-122"/>
                <a:cs typeface="Trebuchet MS" pitchFamily="34" charset="-120"/>
              </a:rPr>
              <a:t>Coffee machines</a:t>
            </a:r>
            <a:endParaRPr lang="en-US" sz="1150" dirty="0"/>
          </a:p>
        </p:txBody>
      </p:sp>
      <p:sp>
        <p:nvSpPr>
          <p:cNvPr id="23" name="Shape 18"/>
          <p:cNvSpPr/>
          <p:nvPr/>
        </p:nvSpPr>
        <p:spPr>
          <a:xfrm>
            <a:off x="3584448" y="3191256"/>
            <a:ext cx="2468880" cy="749808"/>
          </a:xfrm>
          <a:prstGeom prst="roundRect">
            <a:avLst>
              <a:gd name="adj" fmla="val 8537"/>
            </a:avLst>
          </a:prstGeom>
          <a:solidFill>
            <a:srgbClr val="F4F6FC"/>
          </a:solidFill>
          <a:ln w="12700">
            <a:solidFill>
              <a:srgbClr val="E1E8F5"/>
            </a:solidFill>
            <a:prstDash val="solid"/>
          </a:ln>
        </p:spPr>
        <p:txBody>
          <a:bodyPr/>
          <a:lstStyle/>
          <a:p>
            <a:endParaRPr lang="en-US"/>
          </a:p>
        </p:txBody>
      </p:sp>
      <p:sp>
        <p:nvSpPr>
          <p:cNvPr id="24" name="Shape 19"/>
          <p:cNvSpPr/>
          <p:nvPr/>
        </p:nvSpPr>
        <p:spPr>
          <a:xfrm>
            <a:off x="3730752" y="3355848"/>
            <a:ext cx="420624" cy="420624"/>
          </a:xfrm>
          <a:prstGeom prst="ellipse">
            <a:avLst/>
          </a:prstGeom>
          <a:solidFill>
            <a:srgbClr val="EAEFFA"/>
          </a:solidFill>
          <a:ln/>
        </p:spPr>
        <p:txBody>
          <a:bodyPr/>
          <a:lstStyle/>
          <a:p>
            <a:endParaRPr lang="en-US"/>
          </a:p>
        </p:txBody>
      </p:sp>
      <p:pic>
        <p:nvPicPr>
          <p:cNvPr id="25" name="Image 3" descr="preencoded.png"/>
          <p:cNvPicPr>
            <a:picLocks noChangeAspect="1"/>
          </p:cNvPicPr>
          <p:nvPr/>
        </p:nvPicPr>
        <p:blipFill>
          <a:blip r:embed="rId6"/>
          <a:stretch>
            <a:fillRect/>
          </a:stretch>
        </p:blipFill>
        <p:spPr>
          <a:xfrm>
            <a:off x="3835908" y="3461004"/>
            <a:ext cx="210312" cy="210312"/>
          </a:xfrm>
          <a:prstGeom prst="rect">
            <a:avLst/>
          </a:prstGeom>
        </p:spPr>
      </p:pic>
      <p:sp>
        <p:nvSpPr>
          <p:cNvPr id="26" name="Text 20"/>
          <p:cNvSpPr/>
          <p:nvPr/>
        </p:nvSpPr>
        <p:spPr>
          <a:xfrm>
            <a:off x="4261104" y="3191256"/>
            <a:ext cx="1682496" cy="749808"/>
          </a:xfrm>
          <a:prstGeom prst="rect">
            <a:avLst/>
          </a:prstGeom>
          <a:noFill/>
          <a:ln/>
        </p:spPr>
        <p:txBody>
          <a:bodyPr wrap="square" lIns="0" tIns="0" rIns="0" bIns="0" rtlCol="0" anchor="ctr"/>
          <a:lstStyle/>
          <a:p>
            <a:pPr marL="0" indent="0">
              <a:buNone/>
            </a:pPr>
            <a:r>
              <a:rPr lang="en-US" sz="1150" b="1" dirty="0">
                <a:solidFill>
                  <a:srgbClr val="0B1324"/>
                </a:solidFill>
                <a:latin typeface="Trebuchet MS" pitchFamily="34" charset="0"/>
                <a:ea typeface="Trebuchet MS" pitchFamily="34" charset="-122"/>
                <a:cs typeface="Trebuchet MS" pitchFamily="34" charset="-120"/>
              </a:rPr>
              <a:t>Freezers</a:t>
            </a:r>
            <a:endParaRPr lang="en-US" sz="1150" dirty="0"/>
          </a:p>
        </p:txBody>
      </p:sp>
      <p:sp>
        <p:nvSpPr>
          <p:cNvPr id="27" name="Shape 21"/>
          <p:cNvSpPr/>
          <p:nvPr/>
        </p:nvSpPr>
        <p:spPr>
          <a:xfrm>
            <a:off x="841248" y="4050792"/>
            <a:ext cx="2468880" cy="749808"/>
          </a:xfrm>
          <a:prstGeom prst="roundRect">
            <a:avLst>
              <a:gd name="adj" fmla="val 8537"/>
            </a:avLst>
          </a:prstGeom>
          <a:solidFill>
            <a:srgbClr val="F4F6FC"/>
          </a:solidFill>
          <a:ln w="12700">
            <a:solidFill>
              <a:srgbClr val="E1E8F5"/>
            </a:solidFill>
            <a:prstDash val="solid"/>
          </a:ln>
        </p:spPr>
        <p:txBody>
          <a:bodyPr/>
          <a:lstStyle/>
          <a:p>
            <a:endParaRPr lang="en-US"/>
          </a:p>
        </p:txBody>
      </p:sp>
      <p:sp>
        <p:nvSpPr>
          <p:cNvPr id="28" name="Shape 22"/>
          <p:cNvSpPr/>
          <p:nvPr/>
        </p:nvSpPr>
        <p:spPr>
          <a:xfrm>
            <a:off x="987552" y="4215384"/>
            <a:ext cx="420624" cy="420624"/>
          </a:xfrm>
          <a:prstGeom prst="ellipse">
            <a:avLst/>
          </a:prstGeom>
          <a:solidFill>
            <a:srgbClr val="EAEFFA"/>
          </a:solidFill>
          <a:ln/>
        </p:spPr>
        <p:txBody>
          <a:bodyPr/>
          <a:lstStyle/>
          <a:p>
            <a:endParaRPr lang="en-US"/>
          </a:p>
        </p:txBody>
      </p:sp>
      <p:pic>
        <p:nvPicPr>
          <p:cNvPr id="29" name="Image 4" descr="preencoded.png"/>
          <p:cNvPicPr>
            <a:picLocks noChangeAspect="1"/>
          </p:cNvPicPr>
          <p:nvPr/>
        </p:nvPicPr>
        <p:blipFill>
          <a:blip r:embed="rId7"/>
          <a:stretch>
            <a:fillRect/>
          </a:stretch>
        </p:blipFill>
        <p:spPr>
          <a:xfrm>
            <a:off x="1092708" y="4320540"/>
            <a:ext cx="210312" cy="210312"/>
          </a:xfrm>
          <a:prstGeom prst="rect">
            <a:avLst/>
          </a:prstGeom>
        </p:spPr>
      </p:pic>
      <p:sp>
        <p:nvSpPr>
          <p:cNvPr id="30" name="Text 23"/>
          <p:cNvSpPr/>
          <p:nvPr/>
        </p:nvSpPr>
        <p:spPr>
          <a:xfrm>
            <a:off x="1517904" y="4050792"/>
            <a:ext cx="1682496" cy="749808"/>
          </a:xfrm>
          <a:prstGeom prst="rect">
            <a:avLst/>
          </a:prstGeom>
          <a:noFill/>
          <a:ln/>
        </p:spPr>
        <p:txBody>
          <a:bodyPr wrap="square" lIns="0" tIns="0" rIns="0" bIns="0" rtlCol="0" anchor="ctr"/>
          <a:lstStyle/>
          <a:p>
            <a:pPr marL="0" indent="0">
              <a:buNone/>
            </a:pPr>
            <a:r>
              <a:rPr lang="en-US" sz="1150" b="1" dirty="0">
                <a:solidFill>
                  <a:srgbClr val="0B1324"/>
                </a:solidFill>
                <a:latin typeface="Trebuchet MS" pitchFamily="34" charset="0"/>
                <a:ea typeface="Trebuchet MS" pitchFamily="34" charset="-122"/>
                <a:cs typeface="Trebuchet MS" pitchFamily="34" charset="-120"/>
              </a:rPr>
              <a:t>Ovens</a:t>
            </a:r>
            <a:endParaRPr lang="en-US" sz="1150" dirty="0"/>
          </a:p>
        </p:txBody>
      </p:sp>
      <p:sp>
        <p:nvSpPr>
          <p:cNvPr id="31" name="Shape 24"/>
          <p:cNvSpPr/>
          <p:nvPr/>
        </p:nvSpPr>
        <p:spPr>
          <a:xfrm>
            <a:off x="3584448" y="4050792"/>
            <a:ext cx="2468880" cy="749808"/>
          </a:xfrm>
          <a:prstGeom prst="roundRect">
            <a:avLst>
              <a:gd name="adj" fmla="val 8537"/>
            </a:avLst>
          </a:prstGeom>
          <a:solidFill>
            <a:srgbClr val="F4F6FC"/>
          </a:solidFill>
          <a:ln w="12700">
            <a:solidFill>
              <a:srgbClr val="E1E8F5"/>
            </a:solidFill>
            <a:prstDash val="solid"/>
          </a:ln>
        </p:spPr>
        <p:txBody>
          <a:bodyPr/>
          <a:lstStyle/>
          <a:p>
            <a:endParaRPr lang="en-US"/>
          </a:p>
        </p:txBody>
      </p:sp>
      <p:sp>
        <p:nvSpPr>
          <p:cNvPr id="32" name="Shape 25"/>
          <p:cNvSpPr/>
          <p:nvPr/>
        </p:nvSpPr>
        <p:spPr>
          <a:xfrm>
            <a:off x="3730752" y="4215384"/>
            <a:ext cx="420624" cy="420624"/>
          </a:xfrm>
          <a:prstGeom prst="ellipse">
            <a:avLst/>
          </a:prstGeom>
          <a:solidFill>
            <a:srgbClr val="EAEFFA"/>
          </a:solidFill>
          <a:ln/>
        </p:spPr>
        <p:txBody>
          <a:bodyPr/>
          <a:lstStyle/>
          <a:p>
            <a:endParaRPr lang="en-US"/>
          </a:p>
        </p:txBody>
      </p:sp>
      <p:pic>
        <p:nvPicPr>
          <p:cNvPr id="33" name="Image 5" descr="preencoded.png"/>
          <p:cNvPicPr>
            <a:picLocks noChangeAspect="1"/>
          </p:cNvPicPr>
          <p:nvPr/>
        </p:nvPicPr>
        <p:blipFill>
          <a:blip r:embed="rId8"/>
          <a:stretch>
            <a:fillRect/>
          </a:stretch>
        </p:blipFill>
        <p:spPr>
          <a:xfrm>
            <a:off x="3835908" y="4320540"/>
            <a:ext cx="210312" cy="210312"/>
          </a:xfrm>
          <a:prstGeom prst="rect">
            <a:avLst/>
          </a:prstGeom>
        </p:spPr>
      </p:pic>
      <p:sp>
        <p:nvSpPr>
          <p:cNvPr id="34" name="Text 26"/>
          <p:cNvSpPr/>
          <p:nvPr/>
        </p:nvSpPr>
        <p:spPr>
          <a:xfrm>
            <a:off x="4261104" y="4050792"/>
            <a:ext cx="1682496" cy="749808"/>
          </a:xfrm>
          <a:prstGeom prst="rect">
            <a:avLst/>
          </a:prstGeom>
          <a:noFill/>
          <a:ln/>
        </p:spPr>
        <p:txBody>
          <a:bodyPr wrap="square" lIns="0" tIns="0" rIns="0" bIns="0" rtlCol="0" anchor="ctr"/>
          <a:lstStyle/>
          <a:p>
            <a:pPr marL="0" indent="0">
              <a:buNone/>
            </a:pPr>
            <a:r>
              <a:rPr lang="en-US" sz="1150" b="1" dirty="0">
                <a:solidFill>
                  <a:srgbClr val="0B1324"/>
                </a:solidFill>
                <a:latin typeface="Trebuchet MS" pitchFamily="34" charset="0"/>
                <a:ea typeface="Trebuchet MS" pitchFamily="34" charset="-122"/>
                <a:cs typeface="Trebuchet MS" pitchFamily="34" charset="-120"/>
              </a:rPr>
              <a:t>Vehicles</a:t>
            </a:r>
            <a:endParaRPr lang="en-US" sz="1150" dirty="0"/>
          </a:p>
        </p:txBody>
      </p:sp>
      <p:sp>
        <p:nvSpPr>
          <p:cNvPr id="35" name="Shape 27"/>
          <p:cNvSpPr/>
          <p:nvPr/>
        </p:nvSpPr>
        <p:spPr>
          <a:xfrm>
            <a:off x="841248" y="4910328"/>
            <a:ext cx="2468880" cy="749808"/>
          </a:xfrm>
          <a:prstGeom prst="roundRect">
            <a:avLst>
              <a:gd name="adj" fmla="val 8537"/>
            </a:avLst>
          </a:prstGeom>
          <a:solidFill>
            <a:srgbClr val="F4F6FC"/>
          </a:solidFill>
          <a:ln w="12700">
            <a:solidFill>
              <a:srgbClr val="E1E8F5"/>
            </a:solidFill>
            <a:prstDash val="solid"/>
          </a:ln>
        </p:spPr>
        <p:txBody>
          <a:bodyPr/>
          <a:lstStyle/>
          <a:p>
            <a:endParaRPr lang="en-US"/>
          </a:p>
        </p:txBody>
      </p:sp>
      <p:sp>
        <p:nvSpPr>
          <p:cNvPr id="36" name="Shape 28"/>
          <p:cNvSpPr/>
          <p:nvPr/>
        </p:nvSpPr>
        <p:spPr>
          <a:xfrm>
            <a:off x="987552" y="5074920"/>
            <a:ext cx="420624" cy="420624"/>
          </a:xfrm>
          <a:prstGeom prst="ellipse">
            <a:avLst/>
          </a:prstGeom>
          <a:solidFill>
            <a:srgbClr val="EAEFFA"/>
          </a:solidFill>
          <a:ln/>
        </p:spPr>
        <p:txBody>
          <a:bodyPr/>
          <a:lstStyle/>
          <a:p>
            <a:endParaRPr lang="en-US"/>
          </a:p>
        </p:txBody>
      </p:sp>
      <p:pic>
        <p:nvPicPr>
          <p:cNvPr id="37" name="Image 6" descr="preencoded.png"/>
          <p:cNvPicPr>
            <a:picLocks noChangeAspect="1"/>
          </p:cNvPicPr>
          <p:nvPr/>
        </p:nvPicPr>
        <p:blipFill>
          <a:blip r:embed="rId9"/>
          <a:stretch>
            <a:fillRect/>
          </a:stretch>
        </p:blipFill>
        <p:spPr>
          <a:xfrm>
            <a:off x="1092708" y="5180076"/>
            <a:ext cx="210312" cy="210312"/>
          </a:xfrm>
          <a:prstGeom prst="rect">
            <a:avLst/>
          </a:prstGeom>
        </p:spPr>
      </p:pic>
      <p:sp>
        <p:nvSpPr>
          <p:cNvPr id="38" name="Text 29"/>
          <p:cNvSpPr/>
          <p:nvPr/>
        </p:nvSpPr>
        <p:spPr>
          <a:xfrm>
            <a:off x="1517904" y="4910328"/>
            <a:ext cx="1682496" cy="749808"/>
          </a:xfrm>
          <a:prstGeom prst="rect">
            <a:avLst/>
          </a:prstGeom>
          <a:noFill/>
          <a:ln/>
        </p:spPr>
        <p:txBody>
          <a:bodyPr wrap="square" lIns="0" tIns="0" rIns="0" bIns="0" rtlCol="0" anchor="ctr"/>
          <a:lstStyle/>
          <a:p>
            <a:pPr marL="0" indent="0">
              <a:buNone/>
            </a:pPr>
            <a:r>
              <a:rPr lang="en-US" sz="1150" b="1" dirty="0">
                <a:solidFill>
                  <a:srgbClr val="0B1324"/>
                </a:solidFill>
                <a:latin typeface="Trebuchet MS" pitchFamily="34" charset="0"/>
                <a:ea typeface="Trebuchet MS" pitchFamily="34" charset="-122"/>
                <a:cs typeface="Trebuchet MS" pitchFamily="34" charset="-120"/>
              </a:rPr>
              <a:t>Kitchen equipment</a:t>
            </a:r>
            <a:endParaRPr lang="en-US" sz="1150" dirty="0"/>
          </a:p>
        </p:txBody>
      </p:sp>
      <p:sp>
        <p:nvSpPr>
          <p:cNvPr id="39" name="Shape 30"/>
          <p:cNvSpPr/>
          <p:nvPr/>
        </p:nvSpPr>
        <p:spPr>
          <a:xfrm>
            <a:off x="3584448" y="4910328"/>
            <a:ext cx="2468880" cy="749808"/>
          </a:xfrm>
          <a:prstGeom prst="roundRect">
            <a:avLst>
              <a:gd name="adj" fmla="val 8537"/>
            </a:avLst>
          </a:prstGeom>
          <a:solidFill>
            <a:srgbClr val="F4F6FC"/>
          </a:solidFill>
          <a:ln w="12700">
            <a:solidFill>
              <a:srgbClr val="E1E8F5"/>
            </a:solidFill>
            <a:prstDash val="solid"/>
          </a:ln>
        </p:spPr>
        <p:txBody>
          <a:bodyPr/>
          <a:lstStyle/>
          <a:p>
            <a:endParaRPr lang="en-US"/>
          </a:p>
        </p:txBody>
      </p:sp>
      <p:sp>
        <p:nvSpPr>
          <p:cNvPr id="40" name="Shape 31"/>
          <p:cNvSpPr/>
          <p:nvPr/>
        </p:nvSpPr>
        <p:spPr>
          <a:xfrm>
            <a:off x="3730752" y="5074920"/>
            <a:ext cx="420624" cy="420624"/>
          </a:xfrm>
          <a:prstGeom prst="ellipse">
            <a:avLst/>
          </a:prstGeom>
          <a:solidFill>
            <a:srgbClr val="EAEFFA"/>
          </a:solidFill>
          <a:ln/>
        </p:spPr>
        <p:txBody>
          <a:bodyPr/>
          <a:lstStyle/>
          <a:p>
            <a:endParaRPr lang="en-US"/>
          </a:p>
        </p:txBody>
      </p:sp>
      <p:pic>
        <p:nvPicPr>
          <p:cNvPr id="41" name="Image 7" descr="preencoded.png"/>
          <p:cNvPicPr>
            <a:picLocks noChangeAspect="1"/>
          </p:cNvPicPr>
          <p:nvPr/>
        </p:nvPicPr>
        <p:blipFill>
          <a:blip r:embed="rId10"/>
          <a:stretch>
            <a:fillRect/>
          </a:stretch>
        </p:blipFill>
        <p:spPr>
          <a:xfrm>
            <a:off x="3835908" y="5180076"/>
            <a:ext cx="210312" cy="210312"/>
          </a:xfrm>
          <a:prstGeom prst="rect">
            <a:avLst/>
          </a:prstGeom>
        </p:spPr>
      </p:pic>
      <p:sp>
        <p:nvSpPr>
          <p:cNvPr id="42" name="Text 32"/>
          <p:cNvSpPr/>
          <p:nvPr/>
        </p:nvSpPr>
        <p:spPr>
          <a:xfrm>
            <a:off x="4261104" y="4910328"/>
            <a:ext cx="1682496" cy="749808"/>
          </a:xfrm>
          <a:prstGeom prst="rect">
            <a:avLst/>
          </a:prstGeom>
          <a:noFill/>
          <a:ln/>
        </p:spPr>
        <p:txBody>
          <a:bodyPr wrap="square" lIns="0" tIns="0" rIns="0" bIns="0" rtlCol="0" anchor="ctr"/>
          <a:lstStyle/>
          <a:p>
            <a:pPr marL="0" indent="0">
              <a:buNone/>
            </a:pPr>
            <a:r>
              <a:rPr lang="en-US" sz="1150" b="1" dirty="0">
                <a:solidFill>
                  <a:srgbClr val="0B1324"/>
                </a:solidFill>
                <a:latin typeface="Trebuchet MS" pitchFamily="34" charset="0"/>
                <a:ea typeface="Trebuchet MS" pitchFamily="34" charset="-122"/>
                <a:cs typeface="Trebuchet MS" pitchFamily="34" charset="-120"/>
              </a:rPr>
              <a:t>Displays</a:t>
            </a:r>
            <a:endParaRPr lang="en-US" sz="1150" dirty="0"/>
          </a:p>
        </p:txBody>
      </p:sp>
      <p:sp>
        <p:nvSpPr>
          <p:cNvPr id="43" name="Shape 33"/>
          <p:cNvSpPr/>
          <p:nvPr/>
        </p:nvSpPr>
        <p:spPr>
          <a:xfrm>
            <a:off x="6601968" y="1737360"/>
            <a:ext cx="4992624" cy="2468880"/>
          </a:xfrm>
          <a:prstGeom prst="roundRect">
            <a:avLst>
              <a:gd name="adj" fmla="val 3333"/>
            </a:avLst>
          </a:prstGeom>
          <a:solidFill>
            <a:srgbClr val="F7FAFF"/>
          </a:solidFill>
          <a:ln w="12700">
            <a:solidFill>
              <a:srgbClr val="CFE0FF"/>
            </a:solidFill>
            <a:prstDash val="solid"/>
          </a:ln>
          <a:effectLst>
            <a:outerShdw blurRad="88900" dist="25400" dir="5400000" algn="bl" rotWithShape="0">
              <a:srgbClr val="0A1230">
                <a:alpha val="10000"/>
              </a:srgbClr>
            </a:outerShdw>
          </a:effectLst>
        </p:spPr>
        <p:txBody>
          <a:bodyPr/>
          <a:lstStyle/>
          <a:p>
            <a:endParaRPr lang="en-US"/>
          </a:p>
        </p:txBody>
      </p:sp>
      <p:sp>
        <p:nvSpPr>
          <p:cNvPr id="44" name="Text 34"/>
          <p:cNvSpPr/>
          <p:nvPr/>
        </p:nvSpPr>
        <p:spPr>
          <a:xfrm>
            <a:off x="6876288" y="1901952"/>
            <a:ext cx="3657600" cy="310896"/>
          </a:xfrm>
          <a:prstGeom prst="rect">
            <a:avLst/>
          </a:prstGeom>
          <a:noFill/>
          <a:ln/>
        </p:spPr>
        <p:txBody>
          <a:bodyPr wrap="square" lIns="0" tIns="0" rIns="0" bIns="0" rtlCol="0" anchor="ctr"/>
          <a:lstStyle/>
          <a:p>
            <a:pPr marL="0" indent="0">
              <a:buNone/>
            </a:pPr>
            <a:r>
              <a:rPr lang="en-US" sz="1250" b="1" dirty="0">
                <a:solidFill>
                  <a:srgbClr val="0B1324"/>
                </a:solidFill>
                <a:latin typeface="Trebuchet MS" pitchFamily="34" charset="0"/>
                <a:ea typeface="Trebuchet MS" pitchFamily="34" charset="-122"/>
                <a:cs typeface="Trebuchet MS" pitchFamily="34" charset="-120"/>
              </a:rPr>
              <a:t>AI asset insights</a:t>
            </a:r>
            <a:endParaRPr lang="en-US" sz="1250" dirty="0"/>
          </a:p>
        </p:txBody>
      </p:sp>
      <p:pic>
        <p:nvPicPr>
          <p:cNvPr id="45" name="Image 8" descr="preencoded.png"/>
          <p:cNvPicPr>
            <a:picLocks noChangeAspect="1"/>
          </p:cNvPicPr>
          <p:nvPr/>
        </p:nvPicPr>
        <p:blipFill>
          <a:blip r:embed="rId11"/>
          <a:stretch>
            <a:fillRect/>
          </a:stretch>
        </p:blipFill>
        <p:spPr>
          <a:xfrm>
            <a:off x="6912864" y="2395728"/>
            <a:ext cx="182880" cy="182880"/>
          </a:xfrm>
          <a:prstGeom prst="rect">
            <a:avLst/>
          </a:prstGeom>
        </p:spPr>
      </p:pic>
      <p:sp>
        <p:nvSpPr>
          <p:cNvPr id="46" name="Text 35"/>
          <p:cNvSpPr/>
          <p:nvPr/>
        </p:nvSpPr>
        <p:spPr>
          <a:xfrm>
            <a:off x="7205472" y="2340864"/>
            <a:ext cx="4169664" cy="310896"/>
          </a:xfrm>
          <a:prstGeom prst="rect">
            <a:avLst/>
          </a:prstGeom>
          <a:noFill/>
          <a:ln/>
        </p:spPr>
        <p:txBody>
          <a:bodyPr wrap="square" lIns="0" tIns="0" rIns="0" bIns="0" rtlCol="0" anchor="ctr"/>
          <a:lstStyle/>
          <a:p>
            <a:pPr marL="0" indent="0">
              <a:buNone/>
            </a:pPr>
            <a:r>
              <a:rPr lang="en-US" sz="1150" dirty="0">
                <a:solidFill>
                  <a:srgbClr val="0B1324"/>
                </a:solidFill>
                <a:latin typeface="Calibri" pitchFamily="34" charset="0"/>
                <a:ea typeface="Calibri" pitchFamily="34" charset="-122"/>
                <a:cs typeface="Calibri" pitchFamily="34" charset="-120"/>
              </a:rPr>
              <a:t>Maintenance due</a:t>
            </a:r>
            <a:endParaRPr lang="en-US" sz="1150" dirty="0"/>
          </a:p>
        </p:txBody>
      </p:sp>
      <p:pic>
        <p:nvPicPr>
          <p:cNvPr id="47" name="Image 9" descr="preencoded.png"/>
          <p:cNvPicPr>
            <a:picLocks noChangeAspect="1"/>
          </p:cNvPicPr>
          <p:nvPr/>
        </p:nvPicPr>
        <p:blipFill>
          <a:blip r:embed="rId12"/>
          <a:stretch>
            <a:fillRect/>
          </a:stretch>
        </p:blipFill>
        <p:spPr>
          <a:xfrm>
            <a:off x="6912864" y="2761488"/>
            <a:ext cx="182880" cy="182880"/>
          </a:xfrm>
          <a:prstGeom prst="rect">
            <a:avLst/>
          </a:prstGeom>
        </p:spPr>
      </p:pic>
      <p:sp>
        <p:nvSpPr>
          <p:cNvPr id="48" name="Text 36"/>
          <p:cNvSpPr/>
          <p:nvPr/>
        </p:nvSpPr>
        <p:spPr>
          <a:xfrm>
            <a:off x="7205472" y="2706624"/>
            <a:ext cx="4169664" cy="310896"/>
          </a:xfrm>
          <a:prstGeom prst="rect">
            <a:avLst/>
          </a:prstGeom>
          <a:noFill/>
          <a:ln/>
        </p:spPr>
        <p:txBody>
          <a:bodyPr wrap="square" lIns="0" tIns="0" rIns="0" bIns="0" rtlCol="0" anchor="ctr"/>
          <a:lstStyle/>
          <a:p>
            <a:pPr marL="0" indent="0">
              <a:buNone/>
            </a:pPr>
            <a:r>
              <a:rPr lang="en-US" sz="1150" dirty="0">
                <a:solidFill>
                  <a:srgbClr val="0B1324"/>
                </a:solidFill>
                <a:latin typeface="Calibri" pitchFamily="34" charset="0"/>
                <a:ea typeface="Calibri" pitchFamily="34" charset="-122"/>
                <a:cs typeface="Calibri" pitchFamily="34" charset="-120"/>
              </a:rPr>
              <a:t>High repair cost</a:t>
            </a:r>
            <a:endParaRPr lang="en-US" sz="1150" dirty="0"/>
          </a:p>
        </p:txBody>
      </p:sp>
      <p:pic>
        <p:nvPicPr>
          <p:cNvPr id="49" name="Image 10" descr="preencoded.png"/>
          <p:cNvPicPr>
            <a:picLocks noChangeAspect="1"/>
          </p:cNvPicPr>
          <p:nvPr/>
        </p:nvPicPr>
        <p:blipFill>
          <a:blip r:embed="rId13"/>
          <a:stretch>
            <a:fillRect/>
          </a:stretch>
        </p:blipFill>
        <p:spPr>
          <a:xfrm>
            <a:off x="6912864" y="3127248"/>
            <a:ext cx="182880" cy="182880"/>
          </a:xfrm>
          <a:prstGeom prst="rect">
            <a:avLst/>
          </a:prstGeom>
        </p:spPr>
      </p:pic>
      <p:sp>
        <p:nvSpPr>
          <p:cNvPr id="50" name="Text 37"/>
          <p:cNvSpPr/>
          <p:nvPr/>
        </p:nvSpPr>
        <p:spPr>
          <a:xfrm>
            <a:off x="7205472" y="3072384"/>
            <a:ext cx="4169664" cy="310896"/>
          </a:xfrm>
          <a:prstGeom prst="rect">
            <a:avLst/>
          </a:prstGeom>
          <a:noFill/>
          <a:ln/>
        </p:spPr>
        <p:txBody>
          <a:bodyPr wrap="square" lIns="0" tIns="0" rIns="0" bIns="0" rtlCol="0" anchor="ctr"/>
          <a:lstStyle/>
          <a:p>
            <a:pPr marL="0" indent="0">
              <a:buNone/>
            </a:pPr>
            <a:r>
              <a:rPr lang="en-US" sz="1150" dirty="0">
                <a:solidFill>
                  <a:srgbClr val="0B1324"/>
                </a:solidFill>
                <a:latin typeface="Calibri" pitchFamily="34" charset="0"/>
                <a:ea typeface="Calibri" pitchFamily="34" charset="-122"/>
                <a:cs typeface="Calibri" pitchFamily="34" charset="-120"/>
              </a:rPr>
              <a:t>Warranty ending</a:t>
            </a:r>
            <a:endParaRPr lang="en-US" sz="1150" dirty="0"/>
          </a:p>
        </p:txBody>
      </p:sp>
      <p:pic>
        <p:nvPicPr>
          <p:cNvPr id="51" name="Image 11" descr="preencoded.png"/>
          <p:cNvPicPr>
            <a:picLocks noChangeAspect="1"/>
          </p:cNvPicPr>
          <p:nvPr/>
        </p:nvPicPr>
        <p:blipFill>
          <a:blip r:embed="rId14"/>
          <a:stretch>
            <a:fillRect/>
          </a:stretch>
        </p:blipFill>
        <p:spPr>
          <a:xfrm>
            <a:off x="6912864" y="3493008"/>
            <a:ext cx="182880" cy="182880"/>
          </a:xfrm>
          <a:prstGeom prst="rect">
            <a:avLst/>
          </a:prstGeom>
        </p:spPr>
      </p:pic>
      <p:sp>
        <p:nvSpPr>
          <p:cNvPr id="52" name="Text 38"/>
          <p:cNvSpPr/>
          <p:nvPr/>
        </p:nvSpPr>
        <p:spPr>
          <a:xfrm>
            <a:off x="7205472" y="3438144"/>
            <a:ext cx="4169664" cy="310896"/>
          </a:xfrm>
          <a:prstGeom prst="rect">
            <a:avLst/>
          </a:prstGeom>
          <a:noFill/>
          <a:ln/>
        </p:spPr>
        <p:txBody>
          <a:bodyPr wrap="square" lIns="0" tIns="0" rIns="0" bIns="0" rtlCol="0" anchor="ctr"/>
          <a:lstStyle/>
          <a:p>
            <a:pPr marL="0" indent="0">
              <a:buNone/>
            </a:pPr>
            <a:r>
              <a:rPr lang="en-US" sz="1150" dirty="0">
                <a:solidFill>
                  <a:srgbClr val="0B1324"/>
                </a:solidFill>
                <a:latin typeface="Calibri" pitchFamily="34" charset="0"/>
                <a:ea typeface="Calibri" pitchFamily="34" charset="-122"/>
                <a:cs typeface="Calibri" pitchFamily="34" charset="-120"/>
              </a:rPr>
              <a:t>Replace vs repair</a:t>
            </a:r>
            <a:endParaRPr lang="en-US" sz="1150" dirty="0"/>
          </a:p>
        </p:txBody>
      </p:sp>
      <p:pic>
        <p:nvPicPr>
          <p:cNvPr id="53" name="Image 12" descr="preencoded.png"/>
          <p:cNvPicPr>
            <a:picLocks noChangeAspect="1"/>
          </p:cNvPicPr>
          <p:nvPr/>
        </p:nvPicPr>
        <p:blipFill>
          <a:blip r:embed="rId15"/>
          <a:stretch>
            <a:fillRect/>
          </a:stretch>
        </p:blipFill>
        <p:spPr>
          <a:xfrm>
            <a:off x="6912864" y="3858768"/>
            <a:ext cx="182880" cy="182880"/>
          </a:xfrm>
          <a:prstGeom prst="rect">
            <a:avLst/>
          </a:prstGeom>
        </p:spPr>
      </p:pic>
      <p:sp>
        <p:nvSpPr>
          <p:cNvPr id="54" name="Text 39"/>
          <p:cNvSpPr/>
          <p:nvPr/>
        </p:nvSpPr>
        <p:spPr>
          <a:xfrm>
            <a:off x="7205472" y="3803904"/>
            <a:ext cx="4169664" cy="310896"/>
          </a:xfrm>
          <a:prstGeom prst="rect">
            <a:avLst/>
          </a:prstGeom>
          <a:noFill/>
          <a:ln/>
        </p:spPr>
        <p:txBody>
          <a:bodyPr wrap="square" lIns="0" tIns="0" rIns="0" bIns="0" rtlCol="0" anchor="ctr"/>
          <a:lstStyle/>
          <a:p>
            <a:pPr marL="0" indent="0">
              <a:buNone/>
            </a:pPr>
            <a:r>
              <a:rPr lang="en-US" sz="1150" dirty="0">
                <a:solidFill>
                  <a:srgbClr val="0B1324"/>
                </a:solidFill>
                <a:latin typeface="Calibri" pitchFamily="34" charset="0"/>
                <a:ea typeface="Calibri" pitchFamily="34" charset="-122"/>
                <a:cs typeface="Calibri" pitchFamily="34" charset="-120"/>
              </a:rPr>
              <a:t>Over/under-use by branch</a:t>
            </a:r>
            <a:endParaRPr lang="en-US" sz="1150" dirty="0"/>
          </a:p>
        </p:txBody>
      </p:sp>
      <p:sp>
        <p:nvSpPr>
          <p:cNvPr id="55" name="Shape 40"/>
          <p:cNvSpPr/>
          <p:nvPr/>
        </p:nvSpPr>
        <p:spPr>
          <a:xfrm>
            <a:off x="6601968" y="4370832"/>
            <a:ext cx="4992624" cy="1572768"/>
          </a:xfrm>
          <a:prstGeom prst="roundRect">
            <a:avLst>
              <a:gd name="adj" fmla="val 5814"/>
            </a:avLst>
          </a:prstGeom>
          <a:solidFill>
            <a:srgbClr val="0A1230"/>
          </a:solidFill>
          <a:ln/>
          <a:effectLst>
            <a:outerShdw blurRad="88900" dist="25400" dir="5400000" algn="bl" rotWithShape="0">
              <a:srgbClr val="0A1230">
                <a:alpha val="10000"/>
              </a:srgbClr>
            </a:outerShdw>
          </a:effectLst>
        </p:spPr>
        <p:txBody>
          <a:bodyPr/>
          <a:lstStyle/>
          <a:p>
            <a:endParaRPr lang="en-US"/>
          </a:p>
        </p:txBody>
      </p:sp>
      <p:sp>
        <p:nvSpPr>
          <p:cNvPr id="56" name="Shape 41"/>
          <p:cNvSpPr/>
          <p:nvPr/>
        </p:nvSpPr>
        <p:spPr>
          <a:xfrm>
            <a:off x="6876288" y="4572000"/>
            <a:ext cx="512064" cy="512064"/>
          </a:xfrm>
          <a:prstGeom prst="ellipse">
            <a:avLst/>
          </a:prstGeom>
          <a:solidFill>
            <a:srgbClr val="F5A524"/>
          </a:solidFill>
          <a:ln/>
        </p:spPr>
        <p:txBody>
          <a:bodyPr/>
          <a:lstStyle/>
          <a:p>
            <a:endParaRPr lang="en-US"/>
          </a:p>
        </p:txBody>
      </p:sp>
      <p:pic>
        <p:nvPicPr>
          <p:cNvPr id="57" name="Image 13" descr="preencoded.png"/>
          <p:cNvPicPr>
            <a:picLocks noChangeAspect="1"/>
          </p:cNvPicPr>
          <p:nvPr/>
        </p:nvPicPr>
        <p:blipFill>
          <a:blip r:embed="rId16"/>
          <a:stretch>
            <a:fillRect/>
          </a:stretch>
        </p:blipFill>
        <p:spPr>
          <a:xfrm>
            <a:off x="7004304" y="4700016"/>
            <a:ext cx="256032" cy="256032"/>
          </a:xfrm>
          <a:prstGeom prst="rect">
            <a:avLst/>
          </a:prstGeom>
        </p:spPr>
      </p:pic>
      <p:sp>
        <p:nvSpPr>
          <p:cNvPr id="58" name="Text 42"/>
          <p:cNvSpPr/>
          <p:nvPr/>
        </p:nvSpPr>
        <p:spPr>
          <a:xfrm>
            <a:off x="7516368" y="4572000"/>
            <a:ext cx="3895344" cy="512064"/>
          </a:xfrm>
          <a:prstGeom prst="rect">
            <a:avLst/>
          </a:prstGeom>
          <a:noFill/>
          <a:ln/>
        </p:spPr>
        <p:txBody>
          <a:bodyPr wrap="square" lIns="0" tIns="0" rIns="0" bIns="0" rtlCol="0" anchor="ctr"/>
          <a:lstStyle/>
          <a:p>
            <a:pPr marL="0" indent="0">
              <a:buNone/>
            </a:pPr>
            <a:r>
              <a:rPr lang="en-US" sz="1300" b="1" dirty="0">
                <a:solidFill>
                  <a:srgbClr val="FFFFFF"/>
                </a:solidFill>
                <a:latin typeface="Trebuchet MS" pitchFamily="34" charset="0"/>
                <a:ea typeface="Trebuchet MS" pitchFamily="34" charset="-122"/>
                <a:cs typeface="Trebuchet MS" pitchFamily="34" charset="-120"/>
              </a:rPr>
              <a:t>Replacement recommended</a:t>
            </a:r>
            <a:endParaRPr lang="en-US" sz="1300" dirty="0"/>
          </a:p>
        </p:txBody>
      </p:sp>
      <p:sp>
        <p:nvSpPr>
          <p:cNvPr id="59" name="Text 43"/>
          <p:cNvSpPr/>
          <p:nvPr/>
        </p:nvSpPr>
        <p:spPr>
          <a:xfrm>
            <a:off x="6894576" y="5138928"/>
            <a:ext cx="4443984" cy="731520"/>
          </a:xfrm>
          <a:prstGeom prst="rect">
            <a:avLst/>
          </a:prstGeom>
          <a:noFill/>
          <a:ln/>
        </p:spPr>
        <p:txBody>
          <a:bodyPr wrap="square" lIns="0" tIns="0" rIns="0" bIns="0" rtlCol="0" anchor="ctr"/>
          <a:lstStyle/>
          <a:p>
            <a:pPr marL="0" indent="0">
              <a:lnSpc>
                <a:spcPct val="105000"/>
              </a:lnSpc>
              <a:buNone/>
            </a:pPr>
            <a:r>
              <a:rPr lang="en-US" sz="1100" dirty="0">
                <a:solidFill>
                  <a:srgbClr val="C7D6F5"/>
                </a:solidFill>
                <a:latin typeface="Calibri" pitchFamily="34" charset="0"/>
                <a:ea typeface="Calibri" pitchFamily="34" charset="-122"/>
                <a:cs typeface="Calibri" pitchFamily="34" charset="-120"/>
              </a:rPr>
              <a:t>Freezer #3 repair cost rose 3× in 60 days. Cumulative repairs now exceed replacement value — replace to cut downtime and loss risk.</a:t>
            </a:r>
            <a:endParaRPr lang="en-US" sz="1100" dirty="0"/>
          </a:p>
        </p:txBody>
      </p:sp>
      <p:sp>
        <p:nvSpPr>
          <p:cNvPr id="60" name="Text 44"/>
          <p:cNvSpPr/>
          <p:nvPr/>
        </p:nvSpPr>
        <p:spPr>
          <a:xfrm>
            <a:off x="566928" y="5943600"/>
            <a:ext cx="7315200" cy="274320"/>
          </a:xfrm>
          <a:prstGeom prst="rect">
            <a:avLst/>
          </a:prstGeom>
          <a:noFill/>
          <a:ln/>
        </p:spPr>
        <p:txBody>
          <a:bodyPr wrap="square" lIns="0" tIns="0" rIns="0" bIns="0" rtlCol="0" anchor="ctr"/>
          <a:lstStyle/>
          <a:p>
            <a:pPr marL="0" indent="0">
              <a:buNone/>
            </a:pPr>
            <a:r>
              <a:rPr lang="en-US" sz="900" i="1" dirty="0">
                <a:solidFill>
                  <a:srgbClr val="5B6B86"/>
                </a:solidFill>
                <a:latin typeface="Calibri" pitchFamily="34" charset="0"/>
                <a:ea typeface="Calibri" pitchFamily="34" charset="-122"/>
                <a:cs typeface="Calibri" pitchFamily="34" charset="-120"/>
              </a:rPr>
              <a:t>Concept module — planned in BranchIQ roadmap (Phase 5).</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A1230"/>
        </a:solidFill>
        <a:effectLst/>
      </p:bgPr>
    </p:bg>
    <p:spTree>
      <p:nvGrpSpPr>
        <p:cNvPr id="1" name=""/>
        <p:cNvGrpSpPr/>
        <p:nvPr/>
      </p:nvGrpSpPr>
      <p:grpSpPr>
        <a:xfrm>
          <a:off x="0" y="0"/>
          <a:ext cx="0" cy="0"/>
          <a:chOff x="0" y="0"/>
          <a:chExt cx="0" cy="0"/>
        </a:xfrm>
      </p:grpSpPr>
      <p:sp>
        <p:nvSpPr>
          <p:cNvPr id="2" name="Shape 0"/>
          <p:cNvSpPr/>
          <p:nvPr/>
        </p:nvSpPr>
        <p:spPr>
          <a:xfrm>
            <a:off x="0" y="0"/>
            <a:ext cx="12161520" cy="128016"/>
          </a:xfrm>
          <a:prstGeom prst="rect">
            <a:avLst/>
          </a:prstGeom>
          <a:solidFill>
            <a:srgbClr val="2F6BFF"/>
          </a:solidFill>
          <a:ln/>
        </p:spPr>
        <p:txBody>
          <a:bodyPr/>
          <a:lstStyle/>
          <a:p>
            <a:endParaRPr lang="en-US"/>
          </a:p>
        </p:txBody>
      </p:sp>
      <p:sp>
        <p:nvSpPr>
          <p:cNvPr id="3" name="Shape 1"/>
          <p:cNvSpPr/>
          <p:nvPr/>
        </p:nvSpPr>
        <p:spPr>
          <a:xfrm>
            <a:off x="9052560" y="-1828800"/>
            <a:ext cx="4206240" cy="4206240"/>
          </a:xfrm>
          <a:prstGeom prst="ellipse">
            <a:avLst/>
          </a:prstGeom>
          <a:solidFill>
            <a:srgbClr val="2F6BFF">
              <a:alpha val="14000"/>
            </a:srgbClr>
          </a:solidFill>
          <a:ln/>
        </p:spPr>
        <p:txBody>
          <a:bodyPr/>
          <a:lstStyle/>
          <a:p>
            <a:endParaRPr lang="en-US"/>
          </a:p>
        </p:txBody>
      </p:sp>
      <p:sp>
        <p:nvSpPr>
          <p:cNvPr id="4" name="Shape 2"/>
          <p:cNvSpPr/>
          <p:nvPr/>
        </p:nvSpPr>
        <p:spPr>
          <a:xfrm>
            <a:off x="-1463040" y="4480560"/>
            <a:ext cx="3657600" cy="3657600"/>
          </a:xfrm>
          <a:prstGeom prst="ellipse">
            <a:avLst/>
          </a:prstGeom>
          <a:solidFill>
            <a:srgbClr val="22D3EE">
              <a:alpha val="10000"/>
            </a:srgbClr>
          </a:solidFill>
          <a:ln/>
        </p:spPr>
        <p:txBody>
          <a:bodyPr/>
          <a:lstStyle/>
          <a:p>
            <a:endParaRPr lang="en-US"/>
          </a:p>
        </p:txBody>
      </p:sp>
      <p:sp>
        <p:nvSpPr>
          <p:cNvPr id="5" name="Text 3"/>
          <p:cNvSpPr/>
          <p:nvPr/>
        </p:nvSpPr>
        <p:spPr>
          <a:xfrm>
            <a:off x="566928" y="548640"/>
            <a:ext cx="7315200" cy="365760"/>
          </a:xfrm>
          <a:prstGeom prst="rect">
            <a:avLst/>
          </a:prstGeom>
          <a:noFill/>
          <a:ln/>
        </p:spPr>
        <p:txBody>
          <a:bodyPr wrap="square" lIns="0" tIns="0" rIns="0" bIns="0" rtlCol="0" anchor="ctr"/>
          <a:lstStyle/>
          <a:p>
            <a:pPr marL="0" indent="0">
              <a:buNone/>
            </a:pPr>
            <a:r>
              <a:rPr lang="en-US" sz="1200" b="1" kern="0" spc="300" dirty="0">
                <a:solidFill>
                  <a:srgbClr val="22D3EE"/>
                </a:solidFill>
                <a:latin typeface="Trebuchet MS" pitchFamily="34" charset="0"/>
                <a:ea typeface="Trebuchet MS" pitchFamily="34" charset="-122"/>
                <a:cs typeface="Trebuchet MS" pitchFamily="34" charset="-120"/>
              </a:rPr>
              <a:t>MARKET OPPORTUNITY</a:t>
            </a:r>
            <a:endParaRPr lang="en-US" sz="1200" dirty="0"/>
          </a:p>
        </p:txBody>
      </p:sp>
      <p:sp>
        <p:nvSpPr>
          <p:cNvPr id="6" name="Text 4"/>
          <p:cNvSpPr/>
          <p:nvPr/>
        </p:nvSpPr>
        <p:spPr>
          <a:xfrm>
            <a:off x="566928" y="914400"/>
            <a:ext cx="10515600" cy="640080"/>
          </a:xfrm>
          <a:prstGeom prst="rect">
            <a:avLst/>
          </a:prstGeom>
          <a:noFill/>
          <a:ln/>
        </p:spPr>
        <p:txBody>
          <a:bodyPr wrap="square" lIns="0" tIns="0" rIns="0" bIns="0" rtlCol="0" anchor="ctr"/>
          <a:lstStyle/>
          <a:p>
            <a:pPr marL="0" indent="0">
              <a:buNone/>
            </a:pPr>
            <a:r>
              <a:rPr lang="en-US" sz="2800" b="1" dirty="0">
                <a:solidFill>
                  <a:srgbClr val="FFFFFF"/>
                </a:solidFill>
                <a:latin typeface="Trebuchet MS" pitchFamily="34" charset="0"/>
                <a:ea typeface="Trebuchet MS" pitchFamily="34" charset="-122"/>
                <a:cs typeface="Trebuchet MS" pitchFamily="34" charset="-120"/>
              </a:rPr>
              <a:t>A digitizing region, an underserved segment</a:t>
            </a:r>
            <a:endParaRPr lang="en-US" sz="2800" dirty="0"/>
          </a:p>
        </p:txBody>
      </p:sp>
      <p:sp>
        <p:nvSpPr>
          <p:cNvPr id="7" name="Shape 5"/>
          <p:cNvSpPr/>
          <p:nvPr/>
        </p:nvSpPr>
        <p:spPr>
          <a:xfrm>
            <a:off x="868680" y="1645920"/>
            <a:ext cx="4572000" cy="4572000"/>
          </a:xfrm>
          <a:prstGeom prst="ellipse">
            <a:avLst/>
          </a:prstGeom>
          <a:solidFill>
            <a:srgbClr val="16224C"/>
          </a:solidFill>
          <a:ln w="12700">
            <a:solidFill>
              <a:srgbClr val="243366"/>
            </a:solidFill>
            <a:prstDash val="solid"/>
          </a:ln>
        </p:spPr>
        <p:txBody>
          <a:bodyPr/>
          <a:lstStyle/>
          <a:p>
            <a:endParaRPr lang="en-US"/>
          </a:p>
        </p:txBody>
      </p:sp>
      <p:sp>
        <p:nvSpPr>
          <p:cNvPr id="8" name="Shape 6"/>
          <p:cNvSpPr/>
          <p:nvPr/>
        </p:nvSpPr>
        <p:spPr>
          <a:xfrm>
            <a:off x="1600200" y="2377440"/>
            <a:ext cx="3108960" cy="3108960"/>
          </a:xfrm>
          <a:prstGeom prst="ellipse">
            <a:avLst/>
          </a:prstGeom>
          <a:solidFill>
            <a:srgbClr val="1B2E63"/>
          </a:solidFill>
          <a:ln/>
        </p:spPr>
        <p:txBody>
          <a:bodyPr/>
          <a:lstStyle/>
          <a:p>
            <a:endParaRPr lang="en-US"/>
          </a:p>
        </p:txBody>
      </p:sp>
      <p:sp>
        <p:nvSpPr>
          <p:cNvPr id="9" name="Shape 7"/>
          <p:cNvSpPr/>
          <p:nvPr/>
        </p:nvSpPr>
        <p:spPr>
          <a:xfrm>
            <a:off x="2286000" y="3063240"/>
            <a:ext cx="1737360" cy="1737360"/>
          </a:xfrm>
          <a:prstGeom prst="ellipse">
            <a:avLst/>
          </a:prstGeom>
          <a:solidFill>
            <a:srgbClr val="2F6BFF"/>
          </a:solidFill>
          <a:ln/>
        </p:spPr>
        <p:txBody>
          <a:bodyPr/>
          <a:lstStyle/>
          <a:p>
            <a:endParaRPr lang="en-US"/>
          </a:p>
        </p:txBody>
      </p:sp>
      <p:sp>
        <p:nvSpPr>
          <p:cNvPr id="10" name="Text 8"/>
          <p:cNvSpPr/>
          <p:nvPr/>
        </p:nvSpPr>
        <p:spPr>
          <a:xfrm>
            <a:off x="2286000" y="3474720"/>
            <a:ext cx="1737360" cy="365760"/>
          </a:xfrm>
          <a:prstGeom prst="rect">
            <a:avLst/>
          </a:prstGeom>
          <a:noFill/>
          <a:ln/>
        </p:spPr>
        <p:txBody>
          <a:bodyPr wrap="square" lIns="0" tIns="0" rIns="0" bIns="0" rtlCol="0" anchor="ctr"/>
          <a:lstStyle/>
          <a:p>
            <a:pPr marL="0" indent="0" algn="ctr">
              <a:buNone/>
            </a:pPr>
            <a:r>
              <a:rPr lang="en-US" sz="1400" b="1" dirty="0">
                <a:solidFill>
                  <a:srgbClr val="FFFFFF"/>
                </a:solidFill>
                <a:latin typeface="Trebuchet MS" pitchFamily="34" charset="0"/>
                <a:ea typeface="Trebuchet MS" pitchFamily="34" charset="-122"/>
                <a:cs typeface="Trebuchet MS" pitchFamily="34" charset="-120"/>
              </a:rPr>
              <a:t>SOM</a:t>
            </a:r>
            <a:endParaRPr lang="en-US" sz="1400" dirty="0"/>
          </a:p>
        </p:txBody>
      </p:sp>
      <p:sp>
        <p:nvSpPr>
          <p:cNvPr id="11" name="Text 9"/>
          <p:cNvSpPr/>
          <p:nvPr/>
        </p:nvSpPr>
        <p:spPr>
          <a:xfrm>
            <a:off x="2286000" y="3840480"/>
            <a:ext cx="1737360" cy="365760"/>
          </a:xfrm>
          <a:prstGeom prst="rect">
            <a:avLst/>
          </a:prstGeom>
          <a:noFill/>
          <a:ln/>
        </p:spPr>
        <p:txBody>
          <a:bodyPr wrap="square" lIns="0" tIns="0" rIns="0" bIns="0" rtlCol="0" anchor="ctr"/>
          <a:lstStyle/>
          <a:p>
            <a:pPr marL="0" indent="0" algn="ctr">
              <a:buNone/>
            </a:pPr>
            <a:r>
              <a:rPr lang="en-US" sz="1000" dirty="0">
                <a:solidFill>
                  <a:srgbClr val="FFFFFF"/>
                </a:solidFill>
                <a:latin typeface="Calibri" pitchFamily="34" charset="0"/>
                <a:ea typeface="Calibri" pitchFamily="34" charset="-122"/>
                <a:cs typeface="Calibri" pitchFamily="34" charset="-120"/>
              </a:rPr>
              <a:t>Pilot</a:t>
            </a:r>
            <a:endParaRPr lang="en-US" sz="1000" dirty="0"/>
          </a:p>
        </p:txBody>
      </p:sp>
      <p:sp>
        <p:nvSpPr>
          <p:cNvPr id="12" name="Text 10"/>
          <p:cNvSpPr/>
          <p:nvPr/>
        </p:nvSpPr>
        <p:spPr>
          <a:xfrm>
            <a:off x="2606040" y="2057400"/>
            <a:ext cx="1097280" cy="365760"/>
          </a:xfrm>
          <a:prstGeom prst="rect">
            <a:avLst/>
          </a:prstGeom>
          <a:noFill/>
          <a:ln/>
        </p:spPr>
        <p:txBody>
          <a:bodyPr wrap="square" lIns="0" tIns="0" rIns="0" bIns="0" rtlCol="0" anchor="ctr"/>
          <a:lstStyle/>
          <a:p>
            <a:pPr marL="0" indent="0" algn="ctr">
              <a:buNone/>
            </a:pPr>
            <a:r>
              <a:rPr lang="en-US" sz="1300" b="1" dirty="0">
                <a:solidFill>
                  <a:srgbClr val="22D3EE"/>
                </a:solidFill>
                <a:latin typeface="Trebuchet MS" pitchFamily="34" charset="0"/>
                <a:ea typeface="Trebuchet MS" pitchFamily="34" charset="-122"/>
                <a:cs typeface="Trebuchet MS" pitchFamily="34" charset="-120"/>
              </a:rPr>
              <a:t>SAM</a:t>
            </a:r>
            <a:endParaRPr lang="en-US" sz="1300" dirty="0"/>
          </a:p>
        </p:txBody>
      </p:sp>
      <p:sp>
        <p:nvSpPr>
          <p:cNvPr id="13" name="Text 11"/>
          <p:cNvSpPr/>
          <p:nvPr/>
        </p:nvSpPr>
        <p:spPr>
          <a:xfrm>
            <a:off x="2606040" y="1325880"/>
            <a:ext cx="1097280" cy="365760"/>
          </a:xfrm>
          <a:prstGeom prst="rect">
            <a:avLst/>
          </a:prstGeom>
          <a:noFill/>
          <a:ln/>
        </p:spPr>
        <p:txBody>
          <a:bodyPr wrap="square" lIns="0" tIns="0" rIns="0" bIns="0" rtlCol="0" anchor="ctr"/>
          <a:lstStyle/>
          <a:p>
            <a:pPr marL="0" indent="0" algn="ctr">
              <a:buNone/>
            </a:pPr>
            <a:r>
              <a:rPr lang="en-US" sz="1300" b="1" dirty="0">
                <a:solidFill>
                  <a:srgbClr val="8FA3CE"/>
                </a:solidFill>
                <a:latin typeface="Trebuchet MS" pitchFamily="34" charset="0"/>
                <a:ea typeface="Trebuchet MS" pitchFamily="34" charset="-122"/>
                <a:cs typeface="Trebuchet MS" pitchFamily="34" charset="-120"/>
              </a:rPr>
              <a:t>TAM</a:t>
            </a:r>
            <a:endParaRPr lang="en-US" sz="1300" dirty="0"/>
          </a:p>
        </p:txBody>
      </p:sp>
      <p:sp>
        <p:nvSpPr>
          <p:cNvPr id="14" name="Shape 12"/>
          <p:cNvSpPr/>
          <p:nvPr/>
        </p:nvSpPr>
        <p:spPr>
          <a:xfrm>
            <a:off x="6035040" y="1783080"/>
            <a:ext cx="5559552" cy="1207008"/>
          </a:xfrm>
          <a:prstGeom prst="roundRect">
            <a:avLst>
              <a:gd name="adj" fmla="val 6818"/>
            </a:avLst>
          </a:prstGeom>
          <a:solidFill>
            <a:srgbClr val="16224C"/>
          </a:solidFill>
          <a:ln w="12700">
            <a:solidFill>
              <a:srgbClr val="243366"/>
            </a:solidFill>
            <a:prstDash val="solid"/>
          </a:ln>
        </p:spPr>
        <p:txBody>
          <a:bodyPr/>
          <a:lstStyle/>
          <a:p>
            <a:endParaRPr lang="en-US"/>
          </a:p>
        </p:txBody>
      </p:sp>
      <p:sp>
        <p:nvSpPr>
          <p:cNvPr id="15" name="Shape 13"/>
          <p:cNvSpPr/>
          <p:nvPr/>
        </p:nvSpPr>
        <p:spPr>
          <a:xfrm>
            <a:off x="6035040" y="1783080"/>
            <a:ext cx="91440" cy="1207008"/>
          </a:xfrm>
          <a:prstGeom prst="rect">
            <a:avLst/>
          </a:prstGeom>
          <a:solidFill>
            <a:srgbClr val="8FA3CE"/>
          </a:solidFill>
          <a:ln/>
        </p:spPr>
        <p:txBody>
          <a:bodyPr/>
          <a:lstStyle/>
          <a:p>
            <a:endParaRPr lang="en-US"/>
          </a:p>
        </p:txBody>
      </p:sp>
      <p:sp>
        <p:nvSpPr>
          <p:cNvPr id="16" name="Text 14"/>
          <p:cNvSpPr/>
          <p:nvPr/>
        </p:nvSpPr>
        <p:spPr>
          <a:xfrm>
            <a:off x="6291072" y="1929384"/>
            <a:ext cx="1280160" cy="365760"/>
          </a:xfrm>
          <a:prstGeom prst="rect">
            <a:avLst/>
          </a:prstGeom>
          <a:noFill/>
          <a:ln/>
        </p:spPr>
        <p:txBody>
          <a:bodyPr wrap="square" lIns="0" tIns="0" rIns="0" bIns="0" rtlCol="0" anchor="ctr"/>
          <a:lstStyle/>
          <a:p>
            <a:pPr marL="0" indent="0">
              <a:buNone/>
            </a:pPr>
            <a:r>
              <a:rPr lang="en-US" sz="1800" b="1" dirty="0">
                <a:solidFill>
                  <a:srgbClr val="8FA3CE"/>
                </a:solidFill>
                <a:latin typeface="Trebuchet MS" pitchFamily="34" charset="0"/>
                <a:ea typeface="Trebuchet MS" pitchFamily="34" charset="-122"/>
                <a:cs typeface="Trebuchet MS" pitchFamily="34" charset="-120"/>
              </a:rPr>
              <a:t>TAM</a:t>
            </a:r>
            <a:endParaRPr lang="en-US" sz="1800" dirty="0"/>
          </a:p>
        </p:txBody>
      </p:sp>
      <p:sp>
        <p:nvSpPr>
          <p:cNvPr id="17" name="Text 15"/>
          <p:cNvSpPr/>
          <p:nvPr/>
        </p:nvSpPr>
        <p:spPr>
          <a:xfrm>
            <a:off x="9765792" y="1965960"/>
            <a:ext cx="1691640" cy="310896"/>
          </a:xfrm>
          <a:prstGeom prst="rect">
            <a:avLst/>
          </a:prstGeom>
          <a:noFill/>
          <a:ln/>
        </p:spPr>
        <p:txBody>
          <a:bodyPr wrap="square" lIns="0" tIns="0" rIns="0" bIns="0" rtlCol="0" anchor="ctr"/>
          <a:lstStyle/>
          <a:p>
            <a:pPr marL="0" indent="0" algn="r">
              <a:buNone/>
            </a:pPr>
            <a:r>
              <a:rPr lang="en-US" sz="1100" b="1" dirty="0">
                <a:solidFill>
                  <a:srgbClr val="8FA3CE"/>
                </a:solidFill>
                <a:latin typeface="Trebuchet MS" pitchFamily="34" charset="0"/>
                <a:ea typeface="Trebuchet MS" pitchFamily="34" charset="-122"/>
                <a:cs typeface="Trebuchet MS" pitchFamily="34" charset="-120"/>
              </a:rPr>
              <a:t>[ $ to validate ]</a:t>
            </a:r>
            <a:endParaRPr lang="en-US" sz="1100" dirty="0"/>
          </a:p>
        </p:txBody>
      </p:sp>
      <p:sp>
        <p:nvSpPr>
          <p:cNvPr id="18" name="Text 16"/>
          <p:cNvSpPr/>
          <p:nvPr/>
        </p:nvSpPr>
        <p:spPr>
          <a:xfrm>
            <a:off x="6291072" y="2295144"/>
            <a:ext cx="5102352" cy="310896"/>
          </a:xfrm>
          <a:prstGeom prst="rect">
            <a:avLst/>
          </a:prstGeom>
          <a:noFill/>
          <a:ln/>
        </p:spPr>
        <p:txBody>
          <a:bodyPr wrap="square" lIns="0" tIns="0" rIns="0" bIns="0" rtlCol="0" anchor="ctr"/>
          <a:lstStyle/>
          <a:p>
            <a:pPr marL="0" indent="0">
              <a:buNone/>
            </a:pPr>
            <a:r>
              <a:rPr lang="en-US" sz="1250" b="1" dirty="0">
                <a:solidFill>
                  <a:srgbClr val="FFFFFF"/>
                </a:solidFill>
                <a:latin typeface="Trebuchet MS" pitchFamily="34" charset="0"/>
                <a:ea typeface="Trebuchet MS" pitchFamily="34" charset="-122"/>
                <a:cs typeface="Trebuchet MS" pitchFamily="34" charset="-120"/>
              </a:rPr>
              <a:t>GCC retail + F&amp;B POS / digital-operations spend</a:t>
            </a:r>
            <a:endParaRPr lang="en-US" sz="1250" dirty="0"/>
          </a:p>
        </p:txBody>
      </p:sp>
      <p:sp>
        <p:nvSpPr>
          <p:cNvPr id="19" name="Text 17"/>
          <p:cNvSpPr/>
          <p:nvPr/>
        </p:nvSpPr>
        <p:spPr>
          <a:xfrm>
            <a:off x="6291072" y="2606040"/>
            <a:ext cx="5102352" cy="310896"/>
          </a:xfrm>
          <a:prstGeom prst="rect">
            <a:avLst/>
          </a:prstGeom>
          <a:noFill/>
          <a:ln/>
        </p:spPr>
        <p:txBody>
          <a:bodyPr wrap="square" lIns="0" tIns="0" rIns="0" bIns="0" rtlCol="0" anchor="ctr"/>
          <a:lstStyle/>
          <a:p>
            <a:pPr marL="0" indent="0">
              <a:buNone/>
            </a:pPr>
            <a:r>
              <a:rPr lang="en-US" sz="1050" dirty="0">
                <a:solidFill>
                  <a:srgbClr val="C7D6F5"/>
                </a:solidFill>
                <a:latin typeface="Calibri" pitchFamily="34" charset="0"/>
                <a:ea typeface="Calibri" pitchFamily="34" charset="-122"/>
                <a:cs typeface="Calibri" pitchFamily="34" charset="-120"/>
              </a:rPr>
              <a:t>The full software opportunity across the region.</a:t>
            </a:r>
            <a:endParaRPr lang="en-US" sz="1050" dirty="0"/>
          </a:p>
        </p:txBody>
      </p:sp>
      <p:sp>
        <p:nvSpPr>
          <p:cNvPr id="20" name="Shape 18"/>
          <p:cNvSpPr/>
          <p:nvPr/>
        </p:nvSpPr>
        <p:spPr>
          <a:xfrm>
            <a:off x="6035040" y="3154680"/>
            <a:ext cx="5559552" cy="1207008"/>
          </a:xfrm>
          <a:prstGeom prst="roundRect">
            <a:avLst>
              <a:gd name="adj" fmla="val 6818"/>
            </a:avLst>
          </a:prstGeom>
          <a:solidFill>
            <a:srgbClr val="16224C"/>
          </a:solidFill>
          <a:ln w="12700">
            <a:solidFill>
              <a:srgbClr val="243366"/>
            </a:solidFill>
            <a:prstDash val="solid"/>
          </a:ln>
        </p:spPr>
        <p:txBody>
          <a:bodyPr/>
          <a:lstStyle/>
          <a:p>
            <a:endParaRPr lang="en-US"/>
          </a:p>
        </p:txBody>
      </p:sp>
      <p:sp>
        <p:nvSpPr>
          <p:cNvPr id="21" name="Shape 19"/>
          <p:cNvSpPr/>
          <p:nvPr/>
        </p:nvSpPr>
        <p:spPr>
          <a:xfrm>
            <a:off x="6035040" y="3154680"/>
            <a:ext cx="91440" cy="1207008"/>
          </a:xfrm>
          <a:prstGeom prst="rect">
            <a:avLst/>
          </a:prstGeom>
          <a:solidFill>
            <a:srgbClr val="22D3EE"/>
          </a:solidFill>
          <a:ln/>
        </p:spPr>
        <p:txBody>
          <a:bodyPr/>
          <a:lstStyle/>
          <a:p>
            <a:endParaRPr lang="en-US"/>
          </a:p>
        </p:txBody>
      </p:sp>
      <p:sp>
        <p:nvSpPr>
          <p:cNvPr id="22" name="Text 20"/>
          <p:cNvSpPr/>
          <p:nvPr/>
        </p:nvSpPr>
        <p:spPr>
          <a:xfrm>
            <a:off x="6291072" y="3300984"/>
            <a:ext cx="1280160" cy="365760"/>
          </a:xfrm>
          <a:prstGeom prst="rect">
            <a:avLst/>
          </a:prstGeom>
          <a:noFill/>
          <a:ln/>
        </p:spPr>
        <p:txBody>
          <a:bodyPr wrap="square" lIns="0" tIns="0" rIns="0" bIns="0" rtlCol="0" anchor="ctr"/>
          <a:lstStyle/>
          <a:p>
            <a:pPr marL="0" indent="0">
              <a:buNone/>
            </a:pPr>
            <a:r>
              <a:rPr lang="en-US" sz="1800" b="1" dirty="0">
                <a:solidFill>
                  <a:srgbClr val="22D3EE"/>
                </a:solidFill>
                <a:latin typeface="Trebuchet MS" pitchFamily="34" charset="0"/>
                <a:ea typeface="Trebuchet MS" pitchFamily="34" charset="-122"/>
                <a:cs typeface="Trebuchet MS" pitchFamily="34" charset="-120"/>
              </a:rPr>
              <a:t>SAM</a:t>
            </a:r>
            <a:endParaRPr lang="en-US" sz="1800" dirty="0"/>
          </a:p>
        </p:txBody>
      </p:sp>
      <p:sp>
        <p:nvSpPr>
          <p:cNvPr id="23" name="Text 21"/>
          <p:cNvSpPr/>
          <p:nvPr/>
        </p:nvSpPr>
        <p:spPr>
          <a:xfrm>
            <a:off x="9765792" y="3337560"/>
            <a:ext cx="1691640" cy="310896"/>
          </a:xfrm>
          <a:prstGeom prst="rect">
            <a:avLst/>
          </a:prstGeom>
          <a:noFill/>
          <a:ln/>
        </p:spPr>
        <p:txBody>
          <a:bodyPr wrap="square" lIns="0" tIns="0" rIns="0" bIns="0" rtlCol="0" anchor="ctr"/>
          <a:lstStyle/>
          <a:p>
            <a:pPr marL="0" indent="0" algn="r">
              <a:buNone/>
            </a:pPr>
            <a:r>
              <a:rPr lang="en-US" sz="1100" b="1" dirty="0">
                <a:solidFill>
                  <a:srgbClr val="8FA3CE"/>
                </a:solidFill>
                <a:latin typeface="Trebuchet MS" pitchFamily="34" charset="0"/>
                <a:ea typeface="Trebuchet MS" pitchFamily="34" charset="-122"/>
                <a:cs typeface="Trebuchet MS" pitchFamily="34" charset="-120"/>
              </a:rPr>
              <a:t>[ $ to validate ]</a:t>
            </a:r>
            <a:endParaRPr lang="en-US" sz="1100" dirty="0"/>
          </a:p>
        </p:txBody>
      </p:sp>
      <p:sp>
        <p:nvSpPr>
          <p:cNvPr id="24" name="Text 22"/>
          <p:cNvSpPr/>
          <p:nvPr/>
        </p:nvSpPr>
        <p:spPr>
          <a:xfrm>
            <a:off x="6291072" y="3666744"/>
            <a:ext cx="5102352" cy="310896"/>
          </a:xfrm>
          <a:prstGeom prst="rect">
            <a:avLst/>
          </a:prstGeom>
          <a:noFill/>
          <a:ln/>
        </p:spPr>
        <p:txBody>
          <a:bodyPr wrap="square" lIns="0" tIns="0" rIns="0" bIns="0" rtlCol="0" anchor="ctr"/>
          <a:lstStyle/>
          <a:p>
            <a:pPr marL="0" indent="0">
              <a:buNone/>
            </a:pPr>
            <a:r>
              <a:rPr lang="en-US" sz="1250" b="1" dirty="0">
                <a:solidFill>
                  <a:srgbClr val="FFFFFF"/>
                </a:solidFill>
                <a:latin typeface="Trebuchet MS" pitchFamily="34" charset="0"/>
                <a:ea typeface="Trebuchet MS" pitchFamily="34" charset="-122"/>
                <a:cs typeface="Trebuchet MS" pitchFamily="34" charset="-120"/>
              </a:rPr>
              <a:t>SMEs &amp; branch-based operators in Qatar &amp; GCC</a:t>
            </a:r>
            <a:endParaRPr lang="en-US" sz="1250" dirty="0"/>
          </a:p>
        </p:txBody>
      </p:sp>
      <p:sp>
        <p:nvSpPr>
          <p:cNvPr id="25" name="Text 23"/>
          <p:cNvSpPr/>
          <p:nvPr/>
        </p:nvSpPr>
        <p:spPr>
          <a:xfrm>
            <a:off x="6291072" y="3977640"/>
            <a:ext cx="5102352" cy="310896"/>
          </a:xfrm>
          <a:prstGeom prst="rect">
            <a:avLst/>
          </a:prstGeom>
          <a:noFill/>
          <a:ln/>
        </p:spPr>
        <p:txBody>
          <a:bodyPr wrap="square" lIns="0" tIns="0" rIns="0" bIns="0" rtlCol="0" anchor="ctr"/>
          <a:lstStyle/>
          <a:p>
            <a:pPr marL="0" indent="0">
              <a:buNone/>
            </a:pPr>
            <a:r>
              <a:rPr lang="en-US" sz="1050" dirty="0">
                <a:solidFill>
                  <a:srgbClr val="C7D6F5"/>
                </a:solidFill>
                <a:latin typeface="Calibri" pitchFamily="34" charset="0"/>
                <a:ea typeface="Calibri" pitchFamily="34" charset="-122"/>
                <a:cs typeface="Calibri" pitchFamily="34" charset="-120"/>
              </a:rPr>
              <a:t>Multi-branch cafés, restaurants, retail &amp; mini-markets.</a:t>
            </a:r>
            <a:endParaRPr lang="en-US" sz="1050" dirty="0"/>
          </a:p>
        </p:txBody>
      </p:sp>
      <p:sp>
        <p:nvSpPr>
          <p:cNvPr id="26" name="Shape 24"/>
          <p:cNvSpPr/>
          <p:nvPr/>
        </p:nvSpPr>
        <p:spPr>
          <a:xfrm>
            <a:off x="6035040" y="4526280"/>
            <a:ext cx="5559552" cy="1207008"/>
          </a:xfrm>
          <a:prstGeom prst="roundRect">
            <a:avLst>
              <a:gd name="adj" fmla="val 6818"/>
            </a:avLst>
          </a:prstGeom>
          <a:solidFill>
            <a:srgbClr val="16224C"/>
          </a:solidFill>
          <a:ln w="12700">
            <a:solidFill>
              <a:srgbClr val="243366"/>
            </a:solidFill>
            <a:prstDash val="solid"/>
          </a:ln>
        </p:spPr>
        <p:txBody>
          <a:bodyPr/>
          <a:lstStyle/>
          <a:p>
            <a:endParaRPr lang="en-US"/>
          </a:p>
        </p:txBody>
      </p:sp>
      <p:sp>
        <p:nvSpPr>
          <p:cNvPr id="27" name="Shape 25"/>
          <p:cNvSpPr/>
          <p:nvPr/>
        </p:nvSpPr>
        <p:spPr>
          <a:xfrm>
            <a:off x="6035040" y="4526280"/>
            <a:ext cx="91440" cy="1207008"/>
          </a:xfrm>
          <a:prstGeom prst="rect">
            <a:avLst/>
          </a:prstGeom>
          <a:solidFill>
            <a:srgbClr val="2F6BFF"/>
          </a:solidFill>
          <a:ln/>
        </p:spPr>
        <p:txBody>
          <a:bodyPr/>
          <a:lstStyle/>
          <a:p>
            <a:endParaRPr lang="en-US"/>
          </a:p>
        </p:txBody>
      </p:sp>
      <p:sp>
        <p:nvSpPr>
          <p:cNvPr id="28" name="Text 26"/>
          <p:cNvSpPr/>
          <p:nvPr/>
        </p:nvSpPr>
        <p:spPr>
          <a:xfrm>
            <a:off x="6291072" y="4672584"/>
            <a:ext cx="1280160" cy="365760"/>
          </a:xfrm>
          <a:prstGeom prst="rect">
            <a:avLst/>
          </a:prstGeom>
          <a:noFill/>
          <a:ln/>
        </p:spPr>
        <p:txBody>
          <a:bodyPr wrap="square" lIns="0" tIns="0" rIns="0" bIns="0" rtlCol="0" anchor="ctr"/>
          <a:lstStyle/>
          <a:p>
            <a:pPr marL="0" indent="0">
              <a:buNone/>
            </a:pPr>
            <a:r>
              <a:rPr lang="en-US" sz="1800" b="1" dirty="0">
                <a:solidFill>
                  <a:srgbClr val="2F6BFF"/>
                </a:solidFill>
                <a:latin typeface="Trebuchet MS" pitchFamily="34" charset="0"/>
                <a:ea typeface="Trebuchet MS" pitchFamily="34" charset="-122"/>
                <a:cs typeface="Trebuchet MS" pitchFamily="34" charset="-120"/>
              </a:rPr>
              <a:t>SOM</a:t>
            </a:r>
            <a:endParaRPr lang="en-US" sz="1800" dirty="0"/>
          </a:p>
        </p:txBody>
      </p:sp>
      <p:sp>
        <p:nvSpPr>
          <p:cNvPr id="29" name="Text 27"/>
          <p:cNvSpPr/>
          <p:nvPr/>
        </p:nvSpPr>
        <p:spPr>
          <a:xfrm>
            <a:off x="9765792" y="4709160"/>
            <a:ext cx="1691640" cy="310896"/>
          </a:xfrm>
          <a:prstGeom prst="rect">
            <a:avLst/>
          </a:prstGeom>
          <a:noFill/>
          <a:ln/>
        </p:spPr>
        <p:txBody>
          <a:bodyPr wrap="square" lIns="0" tIns="0" rIns="0" bIns="0" rtlCol="0" anchor="ctr"/>
          <a:lstStyle/>
          <a:p>
            <a:pPr marL="0" indent="0" algn="r">
              <a:buNone/>
            </a:pPr>
            <a:r>
              <a:rPr lang="en-US" sz="1100" b="1" dirty="0">
                <a:solidFill>
                  <a:srgbClr val="8FA3CE"/>
                </a:solidFill>
                <a:latin typeface="Trebuchet MS" pitchFamily="34" charset="0"/>
                <a:ea typeface="Trebuchet MS" pitchFamily="34" charset="-122"/>
                <a:cs typeface="Trebuchet MS" pitchFamily="34" charset="-120"/>
              </a:rPr>
              <a:t>[ $ to validate ]</a:t>
            </a:r>
            <a:endParaRPr lang="en-US" sz="1100" dirty="0"/>
          </a:p>
        </p:txBody>
      </p:sp>
      <p:sp>
        <p:nvSpPr>
          <p:cNvPr id="30" name="Text 28"/>
          <p:cNvSpPr/>
          <p:nvPr/>
        </p:nvSpPr>
        <p:spPr>
          <a:xfrm>
            <a:off x="6291072" y="5038344"/>
            <a:ext cx="5102352" cy="310896"/>
          </a:xfrm>
          <a:prstGeom prst="rect">
            <a:avLst/>
          </a:prstGeom>
          <a:noFill/>
          <a:ln/>
        </p:spPr>
        <p:txBody>
          <a:bodyPr wrap="square" lIns="0" tIns="0" rIns="0" bIns="0" rtlCol="0" anchor="ctr"/>
          <a:lstStyle/>
          <a:p>
            <a:pPr marL="0" indent="0">
              <a:buNone/>
            </a:pPr>
            <a:r>
              <a:rPr lang="en-US" sz="1250" b="1" dirty="0">
                <a:solidFill>
                  <a:srgbClr val="FFFFFF"/>
                </a:solidFill>
                <a:latin typeface="Trebuchet MS" pitchFamily="34" charset="0"/>
                <a:ea typeface="Trebuchet MS" pitchFamily="34" charset="-122"/>
                <a:cs typeface="Trebuchet MS" pitchFamily="34" charset="-120"/>
              </a:rPr>
              <a:t>Early pilot tenants &amp; local SMB chains (3 yrs)</a:t>
            </a:r>
            <a:endParaRPr lang="en-US" sz="1250" dirty="0"/>
          </a:p>
        </p:txBody>
      </p:sp>
      <p:sp>
        <p:nvSpPr>
          <p:cNvPr id="31" name="Text 29"/>
          <p:cNvSpPr/>
          <p:nvPr/>
        </p:nvSpPr>
        <p:spPr>
          <a:xfrm>
            <a:off x="6291072" y="5349240"/>
            <a:ext cx="5102352" cy="310896"/>
          </a:xfrm>
          <a:prstGeom prst="rect">
            <a:avLst/>
          </a:prstGeom>
          <a:noFill/>
          <a:ln/>
        </p:spPr>
        <p:txBody>
          <a:bodyPr wrap="square" lIns="0" tIns="0" rIns="0" bIns="0" rtlCol="0" anchor="ctr"/>
          <a:lstStyle/>
          <a:p>
            <a:pPr marL="0" indent="0">
              <a:buNone/>
            </a:pPr>
            <a:r>
              <a:rPr lang="en-US" sz="1050" dirty="0">
                <a:solidFill>
                  <a:srgbClr val="C7D6F5"/>
                </a:solidFill>
                <a:latin typeface="Calibri" pitchFamily="34" charset="0"/>
                <a:ea typeface="Calibri" pitchFamily="34" charset="-122"/>
                <a:cs typeface="Calibri" pitchFamily="34" charset="-120"/>
              </a:rPr>
              <a:t>Beachhead we can realistically win first.</a:t>
            </a:r>
            <a:endParaRPr lang="en-US" sz="1050" dirty="0"/>
          </a:p>
        </p:txBody>
      </p:sp>
      <p:sp>
        <p:nvSpPr>
          <p:cNvPr id="32" name="Text 30"/>
          <p:cNvSpPr/>
          <p:nvPr/>
        </p:nvSpPr>
        <p:spPr>
          <a:xfrm>
            <a:off x="566928" y="6355080"/>
            <a:ext cx="10058400" cy="274320"/>
          </a:xfrm>
          <a:prstGeom prst="rect">
            <a:avLst/>
          </a:prstGeom>
          <a:noFill/>
          <a:ln/>
        </p:spPr>
        <p:txBody>
          <a:bodyPr wrap="square" lIns="0" tIns="0" rIns="0" bIns="0" rtlCol="0" anchor="ctr"/>
          <a:lstStyle/>
          <a:p>
            <a:pPr marL="0" indent="0">
              <a:buNone/>
            </a:pPr>
            <a:r>
              <a:rPr lang="en-US" sz="950" i="1" dirty="0">
                <a:solidFill>
                  <a:srgbClr val="8FA3CE"/>
                </a:solidFill>
                <a:latin typeface="Calibri" pitchFamily="34" charset="0"/>
                <a:ea typeface="Calibri" pitchFamily="34" charset="-122"/>
                <a:cs typeface="Calibri" pitchFamily="34" charset="-120"/>
              </a:rPr>
              <a:t>Market sizes are placeholders to be validated with regional data before fundraising.</a:t>
            </a:r>
            <a:endParaRPr lang="en-US" sz="9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4F6FC"/>
        </a:solidFill>
        <a:effectLst/>
      </p:bgPr>
    </p:bg>
    <p:spTree>
      <p:nvGrpSpPr>
        <p:cNvPr id="1" name=""/>
        <p:cNvGrpSpPr/>
        <p:nvPr/>
      </p:nvGrpSpPr>
      <p:grpSpPr>
        <a:xfrm>
          <a:off x="0" y="0"/>
          <a:ext cx="0" cy="0"/>
          <a:chOff x="0" y="0"/>
          <a:chExt cx="0" cy="0"/>
        </a:xfrm>
      </p:grpSpPr>
      <p:sp>
        <p:nvSpPr>
          <p:cNvPr id="2" name="Shape 0"/>
          <p:cNvSpPr/>
          <p:nvPr/>
        </p:nvSpPr>
        <p:spPr>
          <a:xfrm>
            <a:off x="0" y="0"/>
            <a:ext cx="164592" cy="6858000"/>
          </a:xfrm>
          <a:prstGeom prst="rect">
            <a:avLst/>
          </a:prstGeom>
          <a:solidFill>
            <a:srgbClr val="2F6BFF"/>
          </a:solidFill>
          <a:ln/>
        </p:spPr>
        <p:txBody>
          <a:bodyPr/>
          <a:lstStyle/>
          <a:p>
            <a:endParaRPr lang="en-US"/>
          </a:p>
        </p:txBody>
      </p:sp>
      <p:sp>
        <p:nvSpPr>
          <p:cNvPr id="3" name="Text 1"/>
          <p:cNvSpPr/>
          <p:nvPr/>
        </p:nvSpPr>
        <p:spPr>
          <a:xfrm>
            <a:off x="566928" y="274320"/>
            <a:ext cx="8229600" cy="274320"/>
          </a:xfrm>
          <a:prstGeom prst="rect">
            <a:avLst/>
          </a:prstGeom>
          <a:noFill/>
          <a:ln/>
        </p:spPr>
        <p:txBody>
          <a:bodyPr wrap="square" lIns="0" tIns="0" rIns="0" bIns="0" rtlCol="0" anchor="ctr"/>
          <a:lstStyle/>
          <a:p>
            <a:pPr marL="0" indent="0" algn="l">
              <a:buNone/>
            </a:pPr>
            <a:r>
              <a:rPr lang="en-US" sz="1100" b="1" kern="0" spc="200" dirty="0">
                <a:solidFill>
                  <a:srgbClr val="2F6BFF"/>
                </a:solidFill>
                <a:latin typeface="Trebuchet MS" pitchFamily="34" charset="0"/>
                <a:ea typeface="Trebuchet MS" pitchFamily="34" charset="-122"/>
                <a:cs typeface="Trebuchet MS" pitchFamily="34" charset="-120"/>
              </a:rPr>
              <a:t>VALUE &amp; ROI</a:t>
            </a:r>
            <a:endParaRPr lang="en-US" sz="1100" dirty="0"/>
          </a:p>
        </p:txBody>
      </p:sp>
      <p:sp>
        <p:nvSpPr>
          <p:cNvPr id="4" name="Text 2"/>
          <p:cNvSpPr/>
          <p:nvPr/>
        </p:nvSpPr>
        <p:spPr>
          <a:xfrm>
            <a:off x="566928" y="6473952"/>
            <a:ext cx="3657600" cy="274320"/>
          </a:xfrm>
          <a:prstGeom prst="rect">
            <a:avLst/>
          </a:prstGeom>
          <a:noFill/>
          <a:ln/>
        </p:spPr>
        <p:txBody>
          <a:bodyPr wrap="square" lIns="0" tIns="0" rIns="0" bIns="0" rtlCol="0" anchor="ctr"/>
          <a:lstStyle/>
          <a:p>
            <a:pPr marL="0" indent="0">
              <a:buNone/>
            </a:pPr>
            <a:r>
              <a:rPr lang="en-US" sz="900" dirty="0">
                <a:solidFill>
                  <a:srgbClr val="5B6B86"/>
                </a:solidFill>
                <a:latin typeface="Calibri" pitchFamily="34" charset="0"/>
                <a:ea typeface="Calibri" pitchFamily="34" charset="-122"/>
                <a:cs typeface="Calibri" pitchFamily="34" charset="-120"/>
              </a:rPr>
              <a:t>BranchIQ POS SaaS</a:t>
            </a:r>
            <a:endParaRPr lang="en-US" sz="900" dirty="0"/>
          </a:p>
        </p:txBody>
      </p:sp>
      <p:sp>
        <p:nvSpPr>
          <p:cNvPr id="5" name="Text 3"/>
          <p:cNvSpPr/>
          <p:nvPr/>
        </p:nvSpPr>
        <p:spPr>
          <a:xfrm>
            <a:off x="4251960" y="6473952"/>
            <a:ext cx="3657600" cy="274320"/>
          </a:xfrm>
          <a:prstGeom prst="rect">
            <a:avLst/>
          </a:prstGeom>
          <a:noFill/>
          <a:ln/>
        </p:spPr>
        <p:txBody>
          <a:bodyPr wrap="square" lIns="0" tIns="0" rIns="0" bIns="0" rtlCol="0" anchor="ctr"/>
          <a:lstStyle/>
          <a:p>
            <a:pPr marL="0" indent="0" algn="ctr">
              <a:buNone/>
            </a:pPr>
            <a:r>
              <a:rPr lang="en-US" sz="900" dirty="0">
                <a:solidFill>
                  <a:srgbClr val="5B6B86"/>
                </a:solidFill>
                <a:latin typeface="Calibri" pitchFamily="34" charset="0"/>
                <a:ea typeface="Calibri" pitchFamily="34" charset="-122"/>
                <a:cs typeface="Calibri" pitchFamily="34" charset="-120"/>
              </a:rPr>
              <a:t>Confidential — for discussion</a:t>
            </a:r>
            <a:endParaRPr lang="en-US" sz="900" dirty="0"/>
          </a:p>
        </p:txBody>
      </p:sp>
      <p:sp>
        <p:nvSpPr>
          <p:cNvPr id="6" name="Text 4"/>
          <p:cNvSpPr/>
          <p:nvPr/>
        </p:nvSpPr>
        <p:spPr>
          <a:xfrm>
            <a:off x="10515600" y="6473952"/>
            <a:ext cx="1078992" cy="274320"/>
          </a:xfrm>
          <a:prstGeom prst="rect">
            <a:avLst/>
          </a:prstGeom>
          <a:noFill/>
          <a:ln/>
        </p:spPr>
        <p:txBody>
          <a:bodyPr wrap="square" lIns="0" tIns="0" rIns="0" bIns="0" rtlCol="0" anchor="ctr"/>
          <a:lstStyle/>
          <a:p>
            <a:pPr marL="0" indent="0" algn="r">
              <a:buNone/>
            </a:pPr>
            <a:r>
              <a:rPr lang="en-US" sz="900" b="1" dirty="0">
                <a:solidFill>
                  <a:srgbClr val="5B6B86"/>
                </a:solidFill>
                <a:latin typeface="Calibri" pitchFamily="34" charset="0"/>
                <a:ea typeface="Calibri" pitchFamily="34" charset="-122"/>
                <a:cs typeface="Calibri" pitchFamily="34" charset="-120"/>
              </a:rPr>
              <a:t>13 / 24</a:t>
            </a:r>
            <a:endParaRPr lang="en-US" sz="900" dirty="0"/>
          </a:p>
        </p:txBody>
      </p:sp>
      <p:sp>
        <p:nvSpPr>
          <p:cNvPr id="7" name="Text 5"/>
          <p:cNvSpPr/>
          <p:nvPr/>
        </p:nvSpPr>
        <p:spPr>
          <a:xfrm>
            <a:off x="566928" y="566928"/>
            <a:ext cx="11027664" cy="566928"/>
          </a:xfrm>
          <a:prstGeom prst="rect">
            <a:avLst/>
          </a:prstGeom>
          <a:noFill/>
          <a:ln/>
        </p:spPr>
        <p:txBody>
          <a:bodyPr wrap="square" lIns="0" tIns="0" rIns="0" bIns="0" rtlCol="0" anchor="ctr"/>
          <a:lstStyle/>
          <a:p>
            <a:pPr marL="0" indent="0" algn="l">
              <a:buNone/>
            </a:pPr>
            <a:r>
              <a:rPr lang="en-US" sz="3000" b="1" dirty="0">
                <a:solidFill>
                  <a:srgbClr val="0B1324"/>
                </a:solidFill>
                <a:latin typeface="Trebuchet MS" pitchFamily="34" charset="0"/>
                <a:ea typeface="Trebuchet MS" pitchFamily="34" charset="-122"/>
                <a:cs typeface="Trebuchet MS" pitchFamily="34" charset="-120"/>
              </a:rPr>
              <a:t>Where BranchIQ pays for itself</a:t>
            </a:r>
            <a:endParaRPr lang="en-US" sz="3000" dirty="0"/>
          </a:p>
        </p:txBody>
      </p:sp>
      <p:sp>
        <p:nvSpPr>
          <p:cNvPr id="8" name="Text 6"/>
          <p:cNvSpPr/>
          <p:nvPr/>
        </p:nvSpPr>
        <p:spPr>
          <a:xfrm>
            <a:off x="566928" y="1133856"/>
            <a:ext cx="11027664" cy="365760"/>
          </a:xfrm>
          <a:prstGeom prst="rect">
            <a:avLst/>
          </a:prstGeom>
          <a:noFill/>
          <a:ln/>
        </p:spPr>
        <p:txBody>
          <a:bodyPr wrap="square" lIns="0" tIns="0" rIns="0" bIns="0" rtlCol="0" anchor="ctr"/>
          <a:lstStyle/>
          <a:p>
            <a:pPr marL="0" indent="0" algn="l">
              <a:buNone/>
            </a:pPr>
            <a:r>
              <a:rPr lang="en-US" sz="1400" dirty="0">
                <a:solidFill>
                  <a:srgbClr val="5B6B86"/>
                </a:solidFill>
                <a:latin typeface="Calibri" pitchFamily="34" charset="0"/>
                <a:ea typeface="Calibri" pitchFamily="34" charset="-122"/>
                <a:cs typeface="Calibri" pitchFamily="34" charset="-120"/>
              </a:rPr>
              <a:t>Target operational impact — to be validated with each pilot tenant.</a:t>
            </a:r>
            <a:endParaRPr lang="en-US" sz="1400" dirty="0"/>
          </a:p>
        </p:txBody>
      </p:sp>
      <p:sp>
        <p:nvSpPr>
          <p:cNvPr id="9" name="Shape 7"/>
          <p:cNvSpPr/>
          <p:nvPr/>
        </p:nvSpPr>
        <p:spPr>
          <a:xfrm>
            <a:off x="566928" y="1783080"/>
            <a:ext cx="3493008" cy="1554480"/>
          </a:xfrm>
          <a:prstGeom prst="roundRect">
            <a:avLst>
              <a:gd name="adj" fmla="val 5294"/>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10" name="Shape 8"/>
          <p:cNvSpPr/>
          <p:nvPr/>
        </p:nvSpPr>
        <p:spPr>
          <a:xfrm>
            <a:off x="786384" y="2002536"/>
            <a:ext cx="475488" cy="475488"/>
          </a:xfrm>
          <a:prstGeom prst="ellipse">
            <a:avLst/>
          </a:prstGeom>
          <a:solidFill>
            <a:srgbClr val="EAEFFA"/>
          </a:solidFill>
          <a:ln/>
        </p:spPr>
        <p:txBody>
          <a:bodyPr/>
          <a:lstStyle/>
          <a:p>
            <a:endParaRPr lang="en-US"/>
          </a:p>
        </p:txBody>
      </p:sp>
      <p:pic>
        <p:nvPicPr>
          <p:cNvPr id="11" name="Image 0" descr="preencoded.png"/>
          <p:cNvPicPr>
            <a:picLocks noChangeAspect="1"/>
          </p:cNvPicPr>
          <p:nvPr/>
        </p:nvPicPr>
        <p:blipFill>
          <a:blip r:embed="rId3"/>
          <a:stretch>
            <a:fillRect/>
          </a:stretch>
        </p:blipFill>
        <p:spPr>
          <a:xfrm>
            <a:off x="905256" y="2121408"/>
            <a:ext cx="237744" cy="237744"/>
          </a:xfrm>
          <a:prstGeom prst="rect">
            <a:avLst/>
          </a:prstGeom>
        </p:spPr>
      </p:pic>
      <p:sp>
        <p:nvSpPr>
          <p:cNvPr id="12" name="Text 9"/>
          <p:cNvSpPr/>
          <p:nvPr/>
        </p:nvSpPr>
        <p:spPr>
          <a:xfrm>
            <a:off x="2231136" y="1965960"/>
            <a:ext cx="1691640" cy="457200"/>
          </a:xfrm>
          <a:prstGeom prst="rect">
            <a:avLst/>
          </a:prstGeom>
          <a:noFill/>
          <a:ln/>
        </p:spPr>
        <p:txBody>
          <a:bodyPr wrap="square" lIns="0" tIns="0" rIns="0" bIns="0" rtlCol="0" anchor="ctr"/>
          <a:lstStyle/>
          <a:p>
            <a:pPr marL="0" indent="0" algn="r">
              <a:buNone/>
            </a:pPr>
            <a:r>
              <a:rPr lang="en-US" sz="2000" b="1" dirty="0">
                <a:solidFill>
                  <a:srgbClr val="27C68A"/>
                </a:solidFill>
                <a:latin typeface="Trebuchet MS" pitchFamily="34" charset="0"/>
                <a:ea typeface="Trebuchet MS" pitchFamily="34" charset="-122"/>
                <a:cs typeface="Trebuchet MS" pitchFamily="34" charset="-120"/>
              </a:rPr>
              <a:t>5–15%</a:t>
            </a:r>
            <a:endParaRPr lang="en-US" sz="2000" dirty="0"/>
          </a:p>
        </p:txBody>
      </p:sp>
      <p:sp>
        <p:nvSpPr>
          <p:cNvPr id="13" name="Text 10"/>
          <p:cNvSpPr/>
          <p:nvPr/>
        </p:nvSpPr>
        <p:spPr>
          <a:xfrm>
            <a:off x="786384" y="2569464"/>
            <a:ext cx="3072384" cy="310896"/>
          </a:xfrm>
          <a:prstGeom prst="rect">
            <a:avLst/>
          </a:prstGeom>
          <a:noFill/>
          <a:ln/>
        </p:spPr>
        <p:txBody>
          <a:bodyPr wrap="square" lIns="0" tIns="0" rIns="0" bIns="0" rtlCol="0" anchor="ctr"/>
          <a:lstStyle/>
          <a:p>
            <a:pPr marL="0" indent="0">
              <a:buNone/>
            </a:pPr>
            <a:r>
              <a:rPr lang="en-US" sz="1300" b="1" dirty="0">
                <a:solidFill>
                  <a:srgbClr val="0B1324"/>
                </a:solidFill>
                <a:latin typeface="Trebuchet MS" pitchFamily="34" charset="0"/>
                <a:ea typeface="Trebuchet MS" pitchFamily="34" charset="-122"/>
                <a:cs typeface="Trebuchet MS" pitchFamily="34" charset="-120"/>
              </a:rPr>
              <a:t>Reduce waste</a:t>
            </a:r>
            <a:endParaRPr lang="en-US" sz="1300" dirty="0"/>
          </a:p>
        </p:txBody>
      </p:sp>
      <p:sp>
        <p:nvSpPr>
          <p:cNvPr id="14" name="Text 11"/>
          <p:cNvSpPr/>
          <p:nvPr/>
        </p:nvSpPr>
        <p:spPr>
          <a:xfrm>
            <a:off x="786384" y="2862072"/>
            <a:ext cx="3072384" cy="411480"/>
          </a:xfrm>
          <a:prstGeom prst="rect">
            <a:avLst/>
          </a:prstGeom>
          <a:noFill/>
          <a:ln/>
        </p:spPr>
        <p:txBody>
          <a:bodyPr wrap="square" lIns="0" tIns="0" rIns="0" bIns="0" rtlCol="0" anchor="ctr"/>
          <a:lstStyle/>
          <a:p>
            <a:pPr marL="0" indent="0">
              <a:lnSpc>
                <a:spcPct val="100000"/>
              </a:lnSpc>
              <a:buNone/>
            </a:pPr>
            <a:r>
              <a:rPr lang="en-US" sz="1000" dirty="0">
                <a:solidFill>
                  <a:srgbClr val="5B6B86"/>
                </a:solidFill>
                <a:latin typeface="Calibri" pitchFamily="34" charset="0"/>
                <a:ea typeface="Calibri" pitchFamily="34" charset="-122"/>
                <a:cs typeface="Calibri" pitchFamily="34" charset="-120"/>
              </a:rPr>
              <a:t>Material waste cut via right-sized ordering</a:t>
            </a:r>
            <a:endParaRPr lang="en-US" sz="1000" dirty="0"/>
          </a:p>
        </p:txBody>
      </p:sp>
      <p:sp>
        <p:nvSpPr>
          <p:cNvPr id="15" name="Shape 12"/>
          <p:cNvSpPr/>
          <p:nvPr/>
        </p:nvSpPr>
        <p:spPr>
          <a:xfrm>
            <a:off x="4334256" y="1783080"/>
            <a:ext cx="3493008" cy="1554480"/>
          </a:xfrm>
          <a:prstGeom prst="roundRect">
            <a:avLst>
              <a:gd name="adj" fmla="val 5294"/>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16" name="Shape 13"/>
          <p:cNvSpPr/>
          <p:nvPr/>
        </p:nvSpPr>
        <p:spPr>
          <a:xfrm>
            <a:off x="4553712" y="2002536"/>
            <a:ext cx="475488" cy="475488"/>
          </a:xfrm>
          <a:prstGeom prst="ellipse">
            <a:avLst/>
          </a:prstGeom>
          <a:solidFill>
            <a:srgbClr val="EAEFFA"/>
          </a:solidFill>
          <a:ln/>
        </p:spPr>
        <p:txBody>
          <a:bodyPr/>
          <a:lstStyle/>
          <a:p>
            <a:endParaRPr lang="en-US"/>
          </a:p>
        </p:txBody>
      </p:sp>
      <p:pic>
        <p:nvPicPr>
          <p:cNvPr id="17" name="Image 1" descr="preencoded.png"/>
          <p:cNvPicPr>
            <a:picLocks noChangeAspect="1"/>
          </p:cNvPicPr>
          <p:nvPr/>
        </p:nvPicPr>
        <p:blipFill>
          <a:blip r:embed="rId4"/>
          <a:stretch>
            <a:fillRect/>
          </a:stretch>
        </p:blipFill>
        <p:spPr>
          <a:xfrm>
            <a:off x="4672584" y="2121408"/>
            <a:ext cx="237744" cy="237744"/>
          </a:xfrm>
          <a:prstGeom prst="rect">
            <a:avLst/>
          </a:prstGeom>
        </p:spPr>
      </p:pic>
      <p:sp>
        <p:nvSpPr>
          <p:cNvPr id="18" name="Text 14"/>
          <p:cNvSpPr/>
          <p:nvPr/>
        </p:nvSpPr>
        <p:spPr>
          <a:xfrm>
            <a:off x="5998464" y="1965960"/>
            <a:ext cx="1691640" cy="457200"/>
          </a:xfrm>
          <a:prstGeom prst="rect">
            <a:avLst/>
          </a:prstGeom>
          <a:noFill/>
          <a:ln/>
        </p:spPr>
        <p:txBody>
          <a:bodyPr wrap="square" lIns="0" tIns="0" rIns="0" bIns="0" rtlCol="0" anchor="ctr"/>
          <a:lstStyle/>
          <a:p>
            <a:pPr marL="0" indent="0" algn="r">
              <a:buNone/>
            </a:pPr>
            <a:r>
              <a:rPr lang="en-US" sz="2000" b="1" dirty="0">
                <a:solidFill>
                  <a:srgbClr val="27C68A"/>
                </a:solidFill>
                <a:latin typeface="Trebuchet MS" pitchFamily="34" charset="0"/>
                <a:ea typeface="Trebuchet MS" pitchFamily="34" charset="-122"/>
                <a:cs typeface="Trebuchet MS" pitchFamily="34" charset="-120"/>
              </a:rPr>
              <a:t>10–25%</a:t>
            </a:r>
            <a:endParaRPr lang="en-US" sz="2000" dirty="0"/>
          </a:p>
        </p:txBody>
      </p:sp>
      <p:sp>
        <p:nvSpPr>
          <p:cNvPr id="19" name="Text 15"/>
          <p:cNvSpPr/>
          <p:nvPr/>
        </p:nvSpPr>
        <p:spPr>
          <a:xfrm>
            <a:off x="4553712" y="2569464"/>
            <a:ext cx="3072384" cy="310896"/>
          </a:xfrm>
          <a:prstGeom prst="rect">
            <a:avLst/>
          </a:prstGeom>
          <a:noFill/>
          <a:ln/>
        </p:spPr>
        <p:txBody>
          <a:bodyPr wrap="square" lIns="0" tIns="0" rIns="0" bIns="0" rtlCol="0" anchor="ctr"/>
          <a:lstStyle/>
          <a:p>
            <a:pPr marL="0" indent="0">
              <a:buNone/>
            </a:pPr>
            <a:r>
              <a:rPr lang="en-US" sz="1300" b="1" dirty="0">
                <a:solidFill>
                  <a:srgbClr val="0B1324"/>
                </a:solidFill>
                <a:latin typeface="Trebuchet MS" pitchFamily="34" charset="0"/>
                <a:ea typeface="Trebuchet MS" pitchFamily="34" charset="-122"/>
                <a:cs typeface="Trebuchet MS" pitchFamily="34" charset="-120"/>
              </a:rPr>
              <a:t>Fewer stock-outs</a:t>
            </a:r>
            <a:endParaRPr lang="en-US" sz="1300" dirty="0"/>
          </a:p>
        </p:txBody>
      </p:sp>
      <p:sp>
        <p:nvSpPr>
          <p:cNvPr id="20" name="Text 16"/>
          <p:cNvSpPr/>
          <p:nvPr/>
        </p:nvSpPr>
        <p:spPr>
          <a:xfrm>
            <a:off x="4553712" y="2862072"/>
            <a:ext cx="3072384" cy="411480"/>
          </a:xfrm>
          <a:prstGeom prst="rect">
            <a:avLst/>
          </a:prstGeom>
          <a:noFill/>
          <a:ln/>
        </p:spPr>
        <p:txBody>
          <a:bodyPr wrap="square" lIns="0" tIns="0" rIns="0" bIns="0" rtlCol="0" anchor="ctr"/>
          <a:lstStyle/>
          <a:p>
            <a:pPr marL="0" indent="0">
              <a:lnSpc>
                <a:spcPct val="100000"/>
              </a:lnSpc>
              <a:buNone/>
            </a:pPr>
            <a:r>
              <a:rPr lang="en-US" sz="1000" dirty="0">
                <a:solidFill>
                  <a:srgbClr val="5B6B86"/>
                </a:solidFill>
                <a:latin typeface="Calibri" pitchFamily="34" charset="0"/>
                <a:ea typeface="Calibri" pitchFamily="34" charset="-122"/>
                <a:cs typeface="Calibri" pitchFamily="34" charset="-120"/>
              </a:rPr>
              <a:t>Earlier signals keep shelves stocked</a:t>
            </a:r>
            <a:endParaRPr lang="en-US" sz="1000" dirty="0"/>
          </a:p>
        </p:txBody>
      </p:sp>
      <p:sp>
        <p:nvSpPr>
          <p:cNvPr id="21" name="Shape 17"/>
          <p:cNvSpPr/>
          <p:nvPr/>
        </p:nvSpPr>
        <p:spPr>
          <a:xfrm>
            <a:off x="8101584" y="1783080"/>
            <a:ext cx="3493008" cy="1554480"/>
          </a:xfrm>
          <a:prstGeom prst="roundRect">
            <a:avLst>
              <a:gd name="adj" fmla="val 5294"/>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22" name="Shape 18"/>
          <p:cNvSpPr/>
          <p:nvPr/>
        </p:nvSpPr>
        <p:spPr>
          <a:xfrm>
            <a:off x="8321040" y="2002536"/>
            <a:ext cx="475488" cy="475488"/>
          </a:xfrm>
          <a:prstGeom prst="ellipse">
            <a:avLst/>
          </a:prstGeom>
          <a:solidFill>
            <a:srgbClr val="EAEFFA"/>
          </a:solidFill>
          <a:ln/>
        </p:spPr>
        <p:txBody>
          <a:bodyPr/>
          <a:lstStyle/>
          <a:p>
            <a:endParaRPr lang="en-US"/>
          </a:p>
        </p:txBody>
      </p:sp>
      <p:pic>
        <p:nvPicPr>
          <p:cNvPr id="23" name="Image 2" descr="preencoded.png"/>
          <p:cNvPicPr>
            <a:picLocks noChangeAspect="1"/>
          </p:cNvPicPr>
          <p:nvPr/>
        </p:nvPicPr>
        <p:blipFill>
          <a:blip r:embed="rId5"/>
          <a:stretch>
            <a:fillRect/>
          </a:stretch>
        </p:blipFill>
        <p:spPr>
          <a:xfrm>
            <a:off x="8439912" y="2121408"/>
            <a:ext cx="237744" cy="237744"/>
          </a:xfrm>
          <a:prstGeom prst="rect">
            <a:avLst/>
          </a:prstGeom>
        </p:spPr>
      </p:pic>
      <p:sp>
        <p:nvSpPr>
          <p:cNvPr id="24" name="Text 19"/>
          <p:cNvSpPr/>
          <p:nvPr/>
        </p:nvSpPr>
        <p:spPr>
          <a:xfrm>
            <a:off x="9765792" y="1965960"/>
            <a:ext cx="1691640" cy="457200"/>
          </a:xfrm>
          <a:prstGeom prst="rect">
            <a:avLst/>
          </a:prstGeom>
          <a:noFill/>
          <a:ln/>
        </p:spPr>
        <p:txBody>
          <a:bodyPr wrap="square" lIns="0" tIns="0" rIns="0" bIns="0" rtlCol="0" anchor="ctr"/>
          <a:lstStyle/>
          <a:p>
            <a:pPr marL="0" indent="0" algn="r">
              <a:buNone/>
            </a:pPr>
            <a:r>
              <a:rPr lang="en-US" sz="2000" b="1" dirty="0">
                <a:solidFill>
                  <a:srgbClr val="27C68A"/>
                </a:solidFill>
                <a:latin typeface="Trebuchet MS" pitchFamily="34" charset="0"/>
                <a:ea typeface="Trebuchet MS" pitchFamily="34" charset="-122"/>
                <a:cs typeface="Trebuchet MS" pitchFamily="34" charset="-120"/>
              </a:rPr>
              <a:t>Hours / wk</a:t>
            </a:r>
            <a:endParaRPr lang="en-US" sz="2000" dirty="0"/>
          </a:p>
        </p:txBody>
      </p:sp>
      <p:sp>
        <p:nvSpPr>
          <p:cNvPr id="25" name="Text 20"/>
          <p:cNvSpPr/>
          <p:nvPr/>
        </p:nvSpPr>
        <p:spPr>
          <a:xfrm>
            <a:off x="8321040" y="2569464"/>
            <a:ext cx="3072384" cy="310896"/>
          </a:xfrm>
          <a:prstGeom prst="rect">
            <a:avLst/>
          </a:prstGeom>
          <a:noFill/>
          <a:ln/>
        </p:spPr>
        <p:txBody>
          <a:bodyPr wrap="square" lIns="0" tIns="0" rIns="0" bIns="0" rtlCol="0" anchor="ctr"/>
          <a:lstStyle/>
          <a:p>
            <a:pPr marL="0" indent="0">
              <a:buNone/>
            </a:pPr>
            <a:r>
              <a:rPr lang="en-US" sz="1300" b="1" dirty="0">
                <a:solidFill>
                  <a:srgbClr val="0B1324"/>
                </a:solidFill>
                <a:latin typeface="Trebuchet MS" pitchFamily="34" charset="0"/>
                <a:ea typeface="Trebuchet MS" pitchFamily="34" charset="-122"/>
                <a:cs typeface="Trebuchet MS" pitchFamily="34" charset="-120"/>
              </a:rPr>
              <a:t>Save ordering time</a:t>
            </a:r>
            <a:endParaRPr lang="en-US" sz="1300" dirty="0"/>
          </a:p>
        </p:txBody>
      </p:sp>
      <p:sp>
        <p:nvSpPr>
          <p:cNvPr id="26" name="Text 21"/>
          <p:cNvSpPr/>
          <p:nvPr/>
        </p:nvSpPr>
        <p:spPr>
          <a:xfrm>
            <a:off x="8321040" y="2862072"/>
            <a:ext cx="3072384" cy="411480"/>
          </a:xfrm>
          <a:prstGeom prst="rect">
            <a:avLst/>
          </a:prstGeom>
          <a:noFill/>
          <a:ln/>
        </p:spPr>
        <p:txBody>
          <a:bodyPr wrap="square" lIns="0" tIns="0" rIns="0" bIns="0" rtlCol="0" anchor="ctr"/>
          <a:lstStyle/>
          <a:p>
            <a:pPr marL="0" indent="0">
              <a:lnSpc>
                <a:spcPct val="100000"/>
              </a:lnSpc>
              <a:buNone/>
            </a:pPr>
            <a:r>
              <a:rPr lang="en-US" sz="1000" dirty="0">
                <a:solidFill>
                  <a:srgbClr val="5B6B86"/>
                </a:solidFill>
                <a:latin typeface="Calibri" pitchFamily="34" charset="0"/>
                <a:ea typeface="Calibri" pitchFamily="34" charset="-122"/>
                <a:cs typeface="Calibri" pitchFamily="34" charset="-120"/>
              </a:rPr>
              <a:t>Auto-recommendations replace manual counts</a:t>
            </a:r>
            <a:endParaRPr lang="en-US" sz="1000" dirty="0"/>
          </a:p>
        </p:txBody>
      </p:sp>
      <p:sp>
        <p:nvSpPr>
          <p:cNvPr id="27" name="Shape 22"/>
          <p:cNvSpPr/>
          <p:nvPr/>
        </p:nvSpPr>
        <p:spPr>
          <a:xfrm>
            <a:off x="566928" y="3575304"/>
            <a:ext cx="3493008" cy="1554480"/>
          </a:xfrm>
          <a:prstGeom prst="roundRect">
            <a:avLst>
              <a:gd name="adj" fmla="val 5294"/>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28" name="Shape 23"/>
          <p:cNvSpPr/>
          <p:nvPr/>
        </p:nvSpPr>
        <p:spPr>
          <a:xfrm>
            <a:off x="786384" y="3794760"/>
            <a:ext cx="475488" cy="475488"/>
          </a:xfrm>
          <a:prstGeom prst="ellipse">
            <a:avLst/>
          </a:prstGeom>
          <a:solidFill>
            <a:srgbClr val="EAEFFA"/>
          </a:solidFill>
          <a:ln/>
        </p:spPr>
        <p:txBody>
          <a:bodyPr/>
          <a:lstStyle/>
          <a:p>
            <a:endParaRPr lang="en-US"/>
          </a:p>
        </p:txBody>
      </p:sp>
      <p:pic>
        <p:nvPicPr>
          <p:cNvPr id="29" name="Image 3" descr="preencoded.png"/>
          <p:cNvPicPr>
            <a:picLocks noChangeAspect="1"/>
          </p:cNvPicPr>
          <p:nvPr/>
        </p:nvPicPr>
        <p:blipFill>
          <a:blip r:embed="rId6"/>
          <a:stretch>
            <a:fillRect/>
          </a:stretch>
        </p:blipFill>
        <p:spPr>
          <a:xfrm>
            <a:off x="905256" y="3913632"/>
            <a:ext cx="237744" cy="237744"/>
          </a:xfrm>
          <a:prstGeom prst="rect">
            <a:avLst/>
          </a:prstGeom>
        </p:spPr>
      </p:pic>
      <p:sp>
        <p:nvSpPr>
          <p:cNvPr id="30" name="Text 24"/>
          <p:cNvSpPr/>
          <p:nvPr/>
        </p:nvSpPr>
        <p:spPr>
          <a:xfrm>
            <a:off x="2231136" y="3758184"/>
            <a:ext cx="1691640" cy="457200"/>
          </a:xfrm>
          <a:prstGeom prst="rect">
            <a:avLst/>
          </a:prstGeom>
          <a:noFill/>
          <a:ln/>
        </p:spPr>
        <p:txBody>
          <a:bodyPr wrap="square" lIns="0" tIns="0" rIns="0" bIns="0" rtlCol="0" anchor="ctr"/>
          <a:lstStyle/>
          <a:p>
            <a:pPr marL="0" indent="0" algn="r">
              <a:buNone/>
            </a:pPr>
            <a:r>
              <a:rPr lang="en-US" sz="2000" b="1" dirty="0">
                <a:solidFill>
                  <a:srgbClr val="27C68A"/>
                </a:solidFill>
                <a:latin typeface="Trebuchet MS" pitchFamily="34" charset="0"/>
                <a:ea typeface="Trebuchet MS" pitchFamily="34" charset="-122"/>
                <a:cs typeface="Trebuchet MS" pitchFamily="34" charset="-120"/>
              </a:rPr>
              <a:t>Per item</a:t>
            </a:r>
            <a:endParaRPr lang="en-US" sz="2000" dirty="0"/>
          </a:p>
        </p:txBody>
      </p:sp>
      <p:sp>
        <p:nvSpPr>
          <p:cNvPr id="31" name="Text 25"/>
          <p:cNvSpPr/>
          <p:nvPr/>
        </p:nvSpPr>
        <p:spPr>
          <a:xfrm>
            <a:off x="786384" y="4361688"/>
            <a:ext cx="3072384" cy="310896"/>
          </a:xfrm>
          <a:prstGeom prst="rect">
            <a:avLst/>
          </a:prstGeom>
          <a:noFill/>
          <a:ln/>
        </p:spPr>
        <p:txBody>
          <a:bodyPr wrap="square" lIns="0" tIns="0" rIns="0" bIns="0" rtlCol="0" anchor="ctr"/>
          <a:lstStyle/>
          <a:p>
            <a:pPr marL="0" indent="0">
              <a:buNone/>
            </a:pPr>
            <a:r>
              <a:rPr lang="en-US" sz="1300" b="1" dirty="0">
                <a:solidFill>
                  <a:srgbClr val="0B1324"/>
                </a:solidFill>
                <a:latin typeface="Trebuchet MS" pitchFamily="34" charset="0"/>
                <a:ea typeface="Trebuchet MS" pitchFamily="34" charset="-122"/>
                <a:cs typeface="Trebuchet MS" pitchFamily="34" charset="-120"/>
              </a:rPr>
              <a:t>Margin visibility</a:t>
            </a:r>
            <a:endParaRPr lang="en-US" sz="1300" dirty="0"/>
          </a:p>
        </p:txBody>
      </p:sp>
      <p:sp>
        <p:nvSpPr>
          <p:cNvPr id="32" name="Text 26"/>
          <p:cNvSpPr/>
          <p:nvPr/>
        </p:nvSpPr>
        <p:spPr>
          <a:xfrm>
            <a:off x="786384" y="4654296"/>
            <a:ext cx="3072384" cy="411480"/>
          </a:xfrm>
          <a:prstGeom prst="rect">
            <a:avLst/>
          </a:prstGeom>
          <a:noFill/>
          <a:ln/>
        </p:spPr>
        <p:txBody>
          <a:bodyPr wrap="square" lIns="0" tIns="0" rIns="0" bIns="0" rtlCol="0" anchor="ctr"/>
          <a:lstStyle/>
          <a:p>
            <a:pPr marL="0" indent="0">
              <a:lnSpc>
                <a:spcPct val="100000"/>
              </a:lnSpc>
              <a:buNone/>
            </a:pPr>
            <a:r>
              <a:rPr lang="en-US" sz="1000" dirty="0">
                <a:solidFill>
                  <a:srgbClr val="5B6B86"/>
                </a:solidFill>
                <a:latin typeface="Calibri" pitchFamily="34" charset="0"/>
                <a:ea typeface="Calibri" pitchFamily="34" charset="-122"/>
                <a:cs typeface="Calibri" pitchFamily="34" charset="-120"/>
              </a:rPr>
              <a:t>See true cost &amp; margin to ingredient level</a:t>
            </a:r>
            <a:endParaRPr lang="en-US" sz="1000" dirty="0"/>
          </a:p>
        </p:txBody>
      </p:sp>
      <p:sp>
        <p:nvSpPr>
          <p:cNvPr id="33" name="Shape 27"/>
          <p:cNvSpPr/>
          <p:nvPr/>
        </p:nvSpPr>
        <p:spPr>
          <a:xfrm>
            <a:off x="4334256" y="3575304"/>
            <a:ext cx="3493008" cy="1554480"/>
          </a:xfrm>
          <a:prstGeom prst="roundRect">
            <a:avLst>
              <a:gd name="adj" fmla="val 5294"/>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34" name="Shape 28"/>
          <p:cNvSpPr/>
          <p:nvPr/>
        </p:nvSpPr>
        <p:spPr>
          <a:xfrm>
            <a:off x="4553712" y="3794760"/>
            <a:ext cx="475488" cy="475488"/>
          </a:xfrm>
          <a:prstGeom prst="ellipse">
            <a:avLst/>
          </a:prstGeom>
          <a:solidFill>
            <a:srgbClr val="EAEFFA"/>
          </a:solidFill>
          <a:ln/>
        </p:spPr>
        <p:txBody>
          <a:bodyPr/>
          <a:lstStyle/>
          <a:p>
            <a:endParaRPr lang="en-US"/>
          </a:p>
        </p:txBody>
      </p:sp>
      <p:pic>
        <p:nvPicPr>
          <p:cNvPr id="35" name="Image 4" descr="preencoded.png"/>
          <p:cNvPicPr>
            <a:picLocks noChangeAspect="1"/>
          </p:cNvPicPr>
          <p:nvPr/>
        </p:nvPicPr>
        <p:blipFill>
          <a:blip r:embed="rId7"/>
          <a:stretch>
            <a:fillRect/>
          </a:stretch>
        </p:blipFill>
        <p:spPr>
          <a:xfrm>
            <a:off x="4672584" y="3913632"/>
            <a:ext cx="237744" cy="237744"/>
          </a:xfrm>
          <a:prstGeom prst="rect">
            <a:avLst/>
          </a:prstGeom>
        </p:spPr>
      </p:pic>
      <p:sp>
        <p:nvSpPr>
          <p:cNvPr id="36" name="Text 29"/>
          <p:cNvSpPr/>
          <p:nvPr/>
        </p:nvSpPr>
        <p:spPr>
          <a:xfrm>
            <a:off x="5998464" y="3758184"/>
            <a:ext cx="1691640" cy="457200"/>
          </a:xfrm>
          <a:prstGeom prst="rect">
            <a:avLst/>
          </a:prstGeom>
          <a:noFill/>
          <a:ln/>
        </p:spPr>
        <p:txBody>
          <a:bodyPr wrap="square" lIns="0" tIns="0" rIns="0" bIns="0" rtlCol="0" anchor="ctr"/>
          <a:lstStyle/>
          <a:p>
            <a:pPr marL="0" indent="0" algn="r">
              <a:buNone/>
            </a:pPr>
            <a:r>
              <a:rPr lang="en-US" sz="2000" b="1" dirty="0">
                <a:solidFill>
                  <a:srgbClr val="27C68A"/>
                </a:solidFill>
                <a:latin typeface="Trebuchet MS" pitchFamily="34" charset="0"/>
                <a:ea typeface="Trebuchet MS" pitchFamily="34" charset="-122"/>
                <a:cs typeface="Trebuchet MS" pitchFamily="34" charset="-120"/>
              </a:rPr>
              <a:t>Fewer</a:t>
            </a:r>
            <a:endParaRPr lang="en-US" sz="2000" dirty="0"/>
          </a:p>
        </p:txBody>
      </p:sp>
      <p:sp>
        <p:nvSpPr>
          <p:cNvPr id="37" name="Text 30"/>
          <p:cNvSpPr/>
          <p:nvPr/>
        </p:nvSpPr>
        <p:spPr>
          <a:xfrm>
            <a:off x="4553712" y="4361688"/>
            <a:ext cx="3072384" cy="310896"/>
          </a:xfrm>
          <a:prstGeom prst="rect">
            <a:avLst/>
          </a:prstGeom>
          <a:noFill/>
          <a:ln/>
        </p:spPr>
        <p:txBody>
          <a:bodyPr wrap="square" lIns="0" tIns="0" rIns="0" bIns="0" rtlCol="0" anchor="ctr"/>
          <a:lstStyle/>
          <a:p>
            <a:pPr marL="0" indent="0">
              <a:buNone/>
            </a:pPr>
            <a:r>
              <a:rPr lang="en-US" sz="1300" b="1" dirty="0">
                <a:solidFill>
                  <a:srgbClr val="0B1324"/>
                </a:solidFill>
                <a:latin typeface="Trebuchet MS" pitchFamily="34" charset="0"/>
                <a:ea typeface="Trebuchet MS" pitchFamily="34" charset="-122"/>
                <a:cs typeface="Trebuchet MS" pitchFamily="34" charset="-120"/>
              </a:rPr>
              <a:t>Less emergency buying</a:t>
            </a:r>
            <a:endParaRPr lang="en-US" sz="1300" dirty="0"/>
          </a:p>
        </p:txBody>
      </p:sp>
      <p:sp>
        <p:nvSpPr>
          <p:cNvPr id="38" name="Text 31"/>
          <p:cNvSpPr/>
          <p:nvPr/>
        </p:nvSpPr>
        <p:spPr>
          <a:xfrm>
            <a:off x="4553712" y="4654296"/>
            <a:ext cx="3072384" cy="411480"/>
          </a:xfrm>
          <a:prstGeom prst="rect">
            <a:avLst/>
          </a:prstGeom>
          <a:noFill/>
          <a:ln/>
        </p:spPr>
        <p:txBody>
          <a:bodyPr wrap="square" lIns="0" tIns="0" rIns="0" bIns="0" rtlCol="0" anchor="ctr"/>
          <a:lstStyle/>
          <a:p>
            <a:pPr marL="0" indent="0">
              <a:lnSpc>
                <a:spcPct val="100000"/>
              </a:lnSpc>
              <a:buNone/>
            </a:pPr>
            <a:r>
              <a:rPr lang="en-US" sz="1000" dirty="0">
                <a:solidFill>
                  <a:srgbClr val="5B6B86"/>
                </a:solidFill>
                <a:latin typeface="Calibri" pitchFamily="34" charset="0"/>
                <a:ea typeface="Calibri" pitchFamily="34" charset="-122"/>
                <a:cs typeface="Calibri" pitchFamily="34" charset="-120"/>
              </a:rPr>
              <a:t>Transfers beat last-minute premium purchases</a:t>
            </a:r>
            <a:endParaRPr lang="en-US" sz="1000" dirty="0"/>
          </a:p>
        </p:txBody>
      </p:sp>
      <p:sp>
        <p:nvSpPr>
          <p:cNvPr id="39" name="Shape 32"/>
          <p:cNvSpPr/>
          <p:nvPr/>
        </p:nvSpPr>
        <p:spPr>
          <a:xfrm>
            <a:off x="8101584" y="3575304"/>
            <a:ext cx="3493008" cy="1554480"/>
          </a:xfrm>
          <a:prstGeom prst="roundRect">
            <a:avLst>
              <a:gd name="adj" fmla="val 5294"/>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40" name="Shape 33"/>
          <p:cNvSpPr/>
          <p:nvPr/>
        </p:nvSpPr>
        <p:spPr>
          <a:xfrm>
            <a:off x="8321040" y="3794760"/>
            <a:ext cx="475488" cy="475488"/>
          </a:xfrm>
          <a:prstGeom prst="ellipse">
            <a:avLst/>
          </a:prstGeom>
          <a:solidFill>
            <a:srgbClr val="EAEFFA"/>
          </a:solidFill>
          <a:ln/>
        </p:spPr>
        <p:txBody>
          <a:bodyPr/>
          <a:lstStyle/>
          <a:p>
            <a:endParaRPr lang="en-US"/>
          </a:p>
        </p:txBody>
      </p:sp>
      <p:pic>
        <p:nvPicPr>
          <p:cNvPr id="41" name="Image 5" descr="preencoded.png"/>
          <p:cNvPicPr>
            <a:picLocks noChangeAspect="1"/>
          </p:cNvPicPr>
          <p:nvPr/>
        </p:nvPicPr>
        <p:blipFill>
          <a:blip r:embed="rId8"/>
          <a:stretch>
            <a:fillRect/>
          </a:stretch>
        </p:blipFill>
        <p:spPr>
          <a:xfrm>
            <a:off x="8439912" y="3913632"/>
            <a:ext cx="237744" cy="237744"/>
          </a:xfrm>
          <a:prstGeom prst="rect">
            <a:avLst/>
          </a:prstGeom>
        </p:spPr>
      </p:pic>
      <p:sp>
        <p:nvSpPr>
          <p:cNvPr id="42" name="Text 34"/>
          <p:cNvSpPr/>
          <p:nvPr/>
        </p:nvSpPr>
        <p:spPr>
          <a:xfrm>
            <a:off x="9765792" y="3758184"/>
            <a:ext cx="1691640" cy="457200"/>
          </a:xfrm>
          <a:prstGeom prst="rect">
            <a:avLst/>
          </a:prstGeom>
          <a:noFill/>
          <a:ln/>
        </p:spPr>
        <p:txBody>
          <a:bodyPr wrap="square" lIns="0" tIns="0" rIns="0" bIns="0" rtlCol="0" anchor="ctr"/>
          <a:lstStyle/>
          <a:p>
            <a:pPr marL="0" indent="0" algn="r">
              <a:buNone/>
            </a:pPr>
            <a:r>
              <a:rPr lang="en-US" sz="2000" b="1" dirty="0">
                <a:solidFill>
                  <a:srgbClr val="27C68A"/>
                </a:solidFill>
                <a:latin typeface="Trebuchet MS" pitchFamily="34" charset="0"/>
                <a:ea typeface="Trebuchet MS" pitchFamily="34" charset="-122"/>
                <a:cs typeface="Trebuchet MS" pitchFamily="34" charset="-120"/>
              </a:rPr>
              <a:t>Lower</a:t>
            </a:r>
            <a:endParaRPr lang="en-US" sz="2000" dirty="0"/>
          </a:p>
        </p:txBody>
      </p:sp>
      <p:sp>
        <p:nvSpPr>
          <p:cNvPr id="43" name="Text 35"/>
          <p:cNvSpPr/>
          <p:nvPr/>
        </p:nvSpPr>
        <p:spPr>
          <a:xfrm>
            <a:off x="8321040" y="4361688"/>
            <a:ext cx="3072384" cy="310896"/>
          </a:xfrm>
          <a:prstGeom prst="rect">
            <a:avLst/>
          </a:prstGeom>
          <a:noFill/>
          <a:ln/>
        </p:spPr>
        <p:txBody>
          <a:bodyPr wrap="square" lIns="0" tIns="0" rIns="0" bIns="0" rtlCol="0" anchor="ctr"/>
          <a:lstStyle/>
          <a:p>
            <a:pPr marL="0" indent="0">
              <a:buNone/>
            </a:pPr>
            <a:r>
              <a:rPr lang="en-US" sz="1300" b="1" dirty="0">
                <a:solidFill>
                  <a:srgbClr val="0B1324"/>
                </a:solidFill>
                <a:latin typeface="Trebuchet MS" pitchFamily="34" charset="0"/>
                <a:ea typeface="Trebuchet MS" pitchFamily="34" charset="-122"/>
                <a:cs typeface="Trebuchet MS" pitchFamily="34" charset="-120"/>
              </a:rPr>
              <a:t>Less asset downtime</a:t>
            </a:r>
            <a:endParaRPr lang="en-US" sz="1300" dirty="0"/>
          </a:p>
        </p:txBody>
      </p:sp>
      <p:sp>
        <p:nvSpPr>
          <p:cNvPr id="44" name="Text 36"/>
          <p:cNvSpPr/>
          <p:nvPr/>
        </p:nvSpPr>
        <p:spPr>
          <a:xfrm>
            <a:off x="8321040" y="4654296"/>
            <a:ext cx="3072384" cy="411480"/>
          </a:xfrm>
          <a:prstGeom prst="rect">
            <a:avLst/>
          </a:prstGeom>
          <a:noFill/>
          <a:ln/>
        </p:spPr>
        <p:txBody>
          <a:bodyPr wrap="square" lIns="0" tIns="0" rIns="0" bIns="0" rtlCol="0" anchor="ctr"/>
          <a:lstStyle/>
          <a:p>
            <a:pPr marL="0" indent="0">
              <a:lnSpc>
                <a:spcPct val="100000"/>
              </a:lnSpc>
              <a:buNone/>
            </a:pPr>
            <a:r>
              <a:rPr lang="en-US" sz="1000" dirty="0">
                <a:solidFill>
                  <a:srgbClr val="5B6B86"/>
                </a:solidFill>
                <a:latin typeface="Calibri" pitchFamily="34" charset="0"/>
                <a:ea typeface="Calibri" pitchFamily="34" charset="-122"/>
                <a:cs typeface="Calibri" pitchFamily="34" charset="-120"/>
              </a:rPr>
              <a:t>Predictive maintenance vs reactive repair</a:t>
            </a:r>
            <a:endParaRPr lang="en-US" sz="1000" dirty="0"/>
          </a:p>
        </p:txBody>
      </p:sp>
      <p:sp>
        <p:nvSpPr>
          <p:cNvPr id="45" name="Shape 37"/>
          <p:cNvSpPr/>
          <p:nvPr/>
        </p:nvSpPr>
        <p:spPr>
          <a:xfrm>
            <a:off x="566928" y="5943600"/>
            <a:ext cx="11027664" cy="384048"/>
          </a:xfrm>
          <a:prstGeom prst="roundRect">
            <a:avLst>
              <a:gd name="adj" fmla="val 19048"/>
            </a:avLst>
          </a:prstGeom>
          <a:solidFill>
            <a:srgbClr val="EAEFFA"/>
          </a:solidFill>
          <a:ln/>
        </p:spPr>
        <p:txBody>
          <a:bodyPr/>
          <a:lstStyle/>
          <a:p>
            <a:endParaRPr lang="en-US"/>
          </a:p>
        </p:txBody>
      </p:sp>
      <p:sp>
        <p:nvSpPr>
          <p:cNvPr id="46" name="Text 38"/>
          <p:cNvSpPr/>
          <p:nvPr/>
        </p:nvSpPr>
        <p:spPr>
          <a:xfrm>
            <a:off x="566928" y="5943600"/>
            <a:ext cx="11027664" cy="384048"/>
          </a:xfrm>
          <a:prstGeom prst="rect">
            <a:avLst/>
          </a:prstGeom>
          <a:noFill/>
          <a:ln/>
        </p:spPr>
        <p:txBody>
          <a:bodyPr wrap="square" lIns="0" tIns="0" rIns="0" bIns="0" rtlCol="0" anchor="ctr"/>
          <a:lstStyle/>
          <a:p>
            <a:pPr marL="0" indent="0" algn="ctr">
              <a:buNone/>
            </a:pPr>
            <a:r>
              <a:rPr lang="en-US" sz="1000" i="1" dirty="0">
                <a:solidFill>
                  <a:srgbClr val="5B6B86"/>
                </a:solidFill>
                <a:latin typeface="Calibri" pitchFamily="34" charset="0"/>
                <a:ea typeface="Calibri" pitchFamily="34" charset="-122"/>
                <a:cs typeface="Calibri" pitchFamily="34" charset="-120"/>
              </a:rPr>
              <a:t>All figures are target impact — to be measured and validated during pilots, not guaranteed outcomes.</a:t>
            </a:r>
            <a:endParaRPr lang="en-US"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4F6FC"/>
        </a:solidFill>
        <a:effectLst/>
      </p:bgPr>
    </p:bg>
    <p:spTree>
      <p:nvGrpSpPr>
        <p:cNvPr id="1" name=""/>
        <p:cNvGrpSpPr/>
        <p:nvPr/>
      </p:nvGrpSpPr>
      <p:grpSpPr>
        <a:xfrm>
          <a:off x="0" y="0"/>
          <a:ext cx="0" cy="0"/>
          <a:chOff x="0" y="0"/>
          <a:chExt cx="0" cy="0"/>
        </a:xfrm>
      </p:grpSpPr>
      <p:sp>
        <p:nvSpPr>
          <p:cNvPr id="2" name="Shape 0"/>
          <p:cNvSpPr/>
          <p:nvPr/>
        </p:nvSpPr>
        <p:spPr>
          <a:xfrm>
            <a:off x="0" y="0"/>
            <a:ext cx="164592" cy="6858000"/>
          </a:xfrm>
          <a:prstGeom prst="rect">
            <a:avLst/>
          </a:prstGeom>
          <a:solidFill>
            <a:srgbClr val="2F6BFF"/>
          </a:solidFill>
          <a:ln/>
        </p:spPr>
        <p:txBody>
          <a:bodyPr/>
          <a:lstStyle/>
          <a:p>
            <a:endParaRPr lang="en-US"/>
          </a:p>
        </p:txBody>
      </p:sp>
      <p:sp>
        <p:nvSpPr>
          <p:cNvPr id="3" name="Text 1"/>
          <p:cNvSpPr/>
          <p:nvPr/>
        </p:nvSpPr>
        <p:spPr>
          <a:xfrm>
            <a:off x="566928" y="274320"/>
            <a:ext cx="8229600" cy="274320"/>
          </a:xfrm>
          <a:prstGeom prst="rect">
            <a:avLst/>
          </a:prstGeom>
          <a:noFill/>
          <a:ln/>
        </p:spPr>
        <p:txBody>
          <a:bodyPr wrap="square" lIns="0" tIns="0" rIns="0" bIns="0" rtlCol="0" anchor="ctr"/>
          <a:lstStyle/>
          <a:p>
            <a:pPr marL="0" indent="0" algn="l">
              <a:buNone/>
            </a:pPr>
            <a:r>
              <a:rPr lang="en-US" sz="1100" b="1" kern="0" spc="200" dirty="0">
                <a:solidFill>
                  <a:srgbClr val="2F6BFF"/>
                </a:solidFill>
                <a:latin typeface="Trebuchet MS" pitchFamily="34" charset="0"/>
                <a:ea typeface="Trebuchet MS" pitchFamily="34" charset="-122"/>
                <a:cs typeface="Trebuchet MS" pitchFamily="34" charset="-120"/>
              </a:rPr>
              <a:t>BUSINESS MODEL</a:t>
            </a:r>
            <a:endParaRPr lang="en-US" sz="1100" dirty="0"/>
          </a:p>
        </p:txBody>
      </p:sp>
      <p:sp>
        <p:nvSpPr>
          <p:cNvPr id="4" name="Text 2"/>
          <p:cNvSpPr/>
          <p:nvPr/>
        </p:nvSpPr>
        <p:spPr>
          <a:xfrm>
            <a:off x="566928" y="6473952"/>
            <a:ext cx="3657600" cy="274320"/>
          </a:xfrm>
          <a:prstGeom prst="rect">
            <a:avLst/>
          </a:prstGeom>
          <a:noFill/>
          <a:ln/>
        </p:spPr>
        <p:txBody>
          <a:bodyPr wrap="square" lIns="0" tIns="0" rIns="0" bIns="0" rtlCol="0" anchor="ctr"/>
          <a:lstStyle/>
          <a:p>
            <a:pPr marL="0" indent="0">
              <a:buNone/>
            </a:pPr>
            <a:r>
              <a:rPr lang="en-US" sz="900" dirty="0">
                <a:solidFill>
                  <a:srgbClr val="5B6B86"/>
                </a:solidFill>
                <a:latin typeface="Calibri" pitchFamily="34" charset="0"/>
                <a:ea typeface="Calibri" pitchFamily="34" charset="-122"/>
                <a:cs typeface="Calibri" pitchFamily="34" charset="-120"/>
              </a:rPr>
              <a:t>BranchIQ POS SaaS</a:t>
            </a:r>
            <a:endParaRPr lang="en-US" sz="900" dirty="0"/>
          </a:p>
        </p:txBody>
      </p:sp>
      <p:sp>
        <p:nvSpPr>
          <p:cNvPr id="5" name="Text 3"/>
          <p:cNvSpPr/>
          <p:nvPr/>
        </p:nvSpPr>
        <p:spPr>
          <a:xfrm>
            <a:off x="4251960" y="6473952"/>
            <a:ext cx="3657600" cy="274320"/>
          </a:xfrm>
          <a:prstGeom prst="rect">
            <a:avLst/>
          </a:prstGeom>
          <a:noFill/>
          <a:ln/>
        </p:spPr>
        <p:txBody>
          <a:bodyPr wrap="square" lIns="0" tIns="0" rIns="0" bIns="0" rtlCol="0" anchor="ctr"/>
          <a:lstStyle/>
          <a:p>
            <a:pPr marL="0" indent="0" algn="ctr">
              <a:buNone/>
            </a:pPr>
            <a:r>
              <a:rPr lang="en-US" sz="900" dirty="0">
                <a:solidFill>
                  <a:srgbClr val="5B6B86"/>
                </a:solidFill>
                <a:latin typeface="Calibri" pitchFamily="34" charset="0"/>
                <a:ea typeface="Calibri" pitchFamily="34" charset="-122"/>
                <a:cs typeface="Calibri" pitchFamily="34" charset="-120"/>
              </a:rPr>
              <a:t>Confidential — for discussion</a:t>
            </a:r>
            <a:endParaRPr lang="en-US" sz="900" dirty="0"/>
          </a:p>
        </p:txBody>
      </p:sp>
      <p:sp>
        <p:nvSpPr>
          <p:cNvPr id="6" name="Text 4"/>
          <p:cNvSpPr/>
          <p:nvPr/>
        </p:nvSpPr>
        <p:spPr>
          <a:xfrm>
            <a:off x="10515600" y="6473952"/>
            <a:ext cx="1078992" cy="274320"/>
          </a:xfrm>
          <a:prstGeom prst="rect">
            <a:avLst/>
          </a:prstGeom>
          <a:noFill/>
          <a:ln/>
        </p:spPr>
        <p:txBody>
          <a:bodyPr wrap="square" lIns="0" tIns="0" rIns="0" bIns="0" rtlCol="0" anchor="ctr"/>
          <a:lstStyle/>
          <a:p>
            <a:pPr marL="0" indent="0" algn="r">
              <a:buNone/>
            </a:pPr>
            <a:r>
              <a:rPr lang="en-US" sz="900" b="1" dirty="0">
                <a:solidFill>
                  <a:srgbClr val="5B6B86"/>
                </a:solidFill>
                <a:latin typeface="Calibri" pitchFamily="34" charset="0"/>
                <a:ea typeface="Calibri" pitchFamily="34" charset="-122"/>
                <a:cs typeface="Calibri" pitchFamily="34" charset="-120"/>
              </a:rPr>
              <a:t>14 / 24</a:t>
            </a:r>
            <a:endParaRPr lang="en-US" sz="900" dirty="0"/>
          </a:p>
        </p:txBody>
      </p:sp>
      <p:sp>
        <p:nvSpPr>
          <p:cNvPr id="7" name="Text 5"/>
          <p:cNvSpPr/>
          <p:nvPr/>
        </p:nvSpPr>
        <p:spPr>
          <a:xfrm>
            <a:off x="566928" y="566928"/>
            <a:ext cx="11027664" cy="566928"/>
          </a:xfrm>
          <a:prstGeom prst="rect">
            <a:avLst/>
          </a:prstGeom>
          <a:noFill/>
          <a:ln/>
        </p:spPr>
        <p:txBody>
          <a:bodyPr wrap="square" lIns="0" tIns="0" rIns="0" bIns="0" rtlCol="0" anchor="ctr"/>
          <a:lstStyle/>
          <a:p>
            <a:pPr marL="0" indent="0" algn="l">
              <a:buNone/>
            </a:pPr>
            <a:r>
              <a:rPr lang="en-US" sz="3000" b="1" dirty="0">
                <a:solidFill>
                  <a:srgbClr val="0B1324"/>
                </a:solidFill>
                <a:latin typeface="Trebuchet MS" pitchFamily="34" charset="0"/>
                <a:ea typeface="Trebuchet MS" pitchFamily="34" charset="-122"/>
                <a:cs typeface="Trebuchet MS" pitchFamily="34" charset="-120"/>
              </a:rPr>
              <a:t>SaaS subscriptions that grow with each operator</a:t>
            </a:r>
            <a:endParaRPr lang="en-US" sz="3000" dirty="0"/>
          </a:p>
        </p:txBody>
      </p:sp>
      <p:sp>
        <p:nvSpPr>
          <p:cNvPr id="8" name="Text 6"/>
          <p:cNvSpPr/>
          <p:nvPr/>
        </p:nvSpPr>
        <p:spPr>
          <a:xfrm>
            <a:off x="566928" y="1133856"/>
            <a:ext cx="11027664" cy="365760"/>
          </a:xfrm>
          <a:prstGeom prst="rect">
            <a:avLst/>
          </a:prstGeom>
          <a:noFill/>
          <a:ln/>
        </p:spPr>
        <p:txBody>
          <a:bodyPr wrap="square" lIns="0" tIns="0" rIns="0" bIns="0" rtlCol="0" anchor="ctr"/>
          <a:lstStyle/>
          <a:p>
            <a:pPr marL="0" indent="0" algn="l">
              <a:buNone/>
            </a:pPr>
            <a:r>
              <a:rPr lang="en-US" sz="1400" dirty="0">
                <a:solidFill>
                  <a:srgbClr val="5B6B86"/>
                </a:solidFill>
                <a:latin typeface="Calibri" pitchFamily="34" charset="0"/>
                <a:ea typeface="Calibri" pitchFamily="34" charset="-122"/>
                <a:cs typeface="Calibri" pitchFamily="34" charset="-120"/>
              </a:rPr>
              <a:t>Land with POS, expand by branch and by AI — classic net-revenue-retention engine.</a:t>
            </a:r>
            <a:endParaRPr lang="en-US" sz="1400" dirty="0"/>
          </a:p>
        </p:txBody>
      </p:sp>
      <p:sp>
        <p:nvSpPr>
          <p:cNvPr id="9" name="Shape 7"/>
          <p:cNvSpPr/>
          <p:nvPr/>
        </p:nvSpPr>
        <p:spPr>
          <a:xfrm>
            <a:off x="566928" y="1783080"/>
            <a:ext cx="2578608" cy="2468880"/>
          </a:xfrm>
          <a:prstGeom prst="roundRect">
            <a:avLst>
              <a:gd name="adj" fmla="val 3704"/>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10" name="Text 8"/>
          <p:cNvSpPr/>
          <p:nvPr/>
        </p:nvSpPr>
        <p:spPr>
          <a:xfrm>
            <a:off x="786384" y="2039112"/>
            <a:ext cx="2139696" cy="365760"/>
          </a:xfrm>
          <a:prstGeom prst="rect">
            <a:avLst/>
          </a:prstGeom>
          <a:noFill/>
          <a:ln/>
        </p:spPr>
        <p:txBody>
          <a:bodyPr wrap="square" lIns="0" tIns="0" rIns="0" bIns="0" rtlCol="0" anchor="ctr"/>
          <a:lstStyle/>
          <a:p>
            <a:pPr marL="0" indent="0">
              <a:buNone/>
            </a:pPr>
            <a:r>
              <a:rPr lang="en-US" sz="1600" b="1" dirty="0">
                <a:solidFill>
                  <a:srgbClr val="0B1324"/>
                </a:solidFill>
                <a:latin typeface="Trebuchet MS" pitchFamily="34" charset="0"/>
                <a:ea typeface="Trebuchet MS" pitchFamily="34" charset="-122"/>
                <a:cs typeface="Trebuchet MS" pitchFamily="34" charset="-120"/>
              </a:rPr>
              <a:t>Free Trial</a:t>
            </a:r>
            <a:endParaRPr lang="en-US" sz="1600" dirty="0"/>
          </a:p>
        </p:txBody>
      </p:sp>
      <p:sp>
        <p:nvSpPr>
          <p:cNvPr id="11" name="Text 9"/>
          <p:cNvSpPr/>
          <p:nvPr/>
        </p:nvSpPr>
        <p:spPr>
          <a:xfrm>
            <a:off x="786384" y="2441448"/>
            <a:ext cx="2139696" cy="457200"/>
          </a:xfrm>
          <a:prstGeom prst="rect">
            <a:avLst/>
          </a:prstGeom>
          <a:noFill/>
          <a:ln/>
        </p:spPr>
        <p:txBody>
          <a:bodyPr wrap="square" lIns="0" tIns="0" rIns="0" bIns="0" rtlCol="0" anchor="ctr"/>
          <a:lstStyle/>
          <a:p>
            <a:pPr marL="0" indent="0">
              <a:buNone/>
            </a:pPr>
            <a:r>
              <a:rPr lang="en-US" sz="2200" b="1" dirty="0">
                <a:solidFill>
                  <a:srgbClr val="5B6B86"/>
                </a:solidFill>
                <a:latin typeface="Trebuchet MS" pitchFamily="34" charset="0"/>
                <a:ea typeface="Trebuchet MS" pitchFamily="34" charset="-122"/>
                <a:cs typeface="Trebuchet MS" pitchFamily="34" charset="-120"/>
              </a:rPr>
              <a:t>14 days</a:t>
            </a:r>
            <a:endParaRPr lang="en-US" sz="2200" dirty="0"/>
          </a:p>
        </p:txBody>
      </p:sp>
      <p:sp>
        <p:nvSpPr>
          <p:cNvPr id="12" name="Shape 10"/>
          <p:cNvSpPr/>
          <p:nvPr/>
        </p:nvSpPr>
        <p:spPr>
          <a:xfrm>
            <a:off x="786384" y="2990088"/>
            <a:ext cx="2139696" cy="0"/>
          </a:xfrm>
          <a:prstGeom prst="line">
            <a:avLst/>
          </a:prstGeom>
          <a:noFill/>
          <a:ln w="12700">
            <a:solidFill>
              <a:srgbClr val="E1E8F5"/>
            </a:solidFill>
            <a:prstDash val="solid"/>
          </a:ln>
        </p:spPr>
        <p:txBody>
          <a:bodyPr/>
          <a:lstStyle/>
          <a:p>
            <a:endParaRPr lang="en-US"/>
          </a:p>
        </p:txBody>
      </p:sp>
      <p:sp>
        <p:nvSpPr>
          <p:cNvPr id="13" name="Text 11"/>
          <p:cNvSpPr/>
          <p:nvPr/>
        </p:nvSpPr>
        <p:spPr>
          <a:xfrm>
            <a:off x="786384" y="3118104"/>
            <a:ext cx="2139696" cy="1005840"/>
          </a:xfrm>
          <a:prstGeom prst="rect">
            <a:avLst/>
          </a:prstGeom>
          <a:noFill/>
          <a:ln/>
        </p:spPr>
        <p:txBody>
          <a:bodyPr wrap="square" lIns="0" tIns="0" rIns="0" bIns="0" rtlCol="0" anchor="ctr"/>
          <a:lstStyle/>
          <a:p>
            <a:pPr marL="0" indent="0">
              <a:lnSpc>
                <a:spcPct val="115000"/>
              </a:lnSpc>
              <a:buNone/>
            </a:pPr>
            <a:r>
              <a:rPr lang="en-US" sz="1100" dirty="0">
                <a:solidFill>
                  <a:srgbClr val="5B6B86"/>
                </a:solidFill>
                <a:latin typeface="Calibri" pitchFamily="34" charset="0"/>
                <a:ea typeface="Calibri" pitchFamily="34" charset="-122"/>
                <a:cs typeface="Calibri" pitchFamily="34" charset="-120"/>
              </a:rPr>
              <a:t>1 location · 2 users · limited products</a:t>
            </a:r>
            <a:endParaRPr lang="en-US" sz="1100" dirty="0"/>
          </a:p>
        </p:txBody>
      </p:sp>
      <p:sp>
        <p:nvSpPr>
          <p:cNvPr id="14" name="Shape 12"/>
          <p:cNvSpPr/>
          <p:nvPr/>
        </p:nvSpPr>
        <p:spPr>
          <a:xfrm>
            <a:off x="3383280" y="1783080"/>
            <a:ext cx="2578608" cy="2468880"/>
          </a:xfrm>
          <a:prstGeom prst="roundRect">
            <a:avLst>
              <a:gd name="adj" fmla="val 3704"/>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15" name="Text 13"/>
          <p:cNvSpPr/>
          <p:nvPr/>
        </p:nvSpPr>
        <p:spPr>
          <a:xfrm>
            <a:off x="3602736" y="2039112"/>
            <a:ext cx="2139696" cy="365760"/>
          </a:xfrm>
          <a:prstGeom prst="rect">
            <a:avLst/>
          </a:prstGeom>
          <a:noFill/>
          <a:ln/>
        </p:spPr>
        <p:txBody>
          <a:bodyPr wrap="square" lIns="0" tIns="0" rIns="0" bIns="0" rtlCol="0" anchor="ctr"/>
          <a:lstStyle/>
          <a:p>
            <a:pPr marL="0" indent="0">
              <a:buNone/>
            </a:pPr>
            <a:r>
              <a:rPr lang="en-US" sz="1600" b="1" dirty="0">
                <a:solidFill>
                  <a:srgbClr val="0B1324"/>
                </a:solidFill>
                <a:latin typeface="Trebuchet MS" pitchFamily="34" charset="0"/>
                <a:ea typeface="Trebuchet MS" pitchFamily="34" charset="-122"/>
                <a:cs typeface="Trebuchet MS" pitchFamily="34" charset="-120"/>
              </a:rPr>
              <a:t>Starter</a:t>
            </a:r>
            <a:endParaRPr lang="en-US" sz="1600" dirty="0"/>
          </a:p>
        </p:txBody>
      </p:sp>
      <p:sp>
        <p:nvSpPr>
          <p:cNvPr id="16" name="Text 14"/>
          <p:cNvSpPr/>
          <p:nvPr/>
        </p:nvSpPr>
        <p:spPr>
          <a:xfrm>
            <a:off x="3602736" y="2441448"/>
            <a:ext cx="2139696" cy="457200"/>
          </a:xfrm>
          <a:prstGeom prst="rect">
            <a:avLst/>
          </a:prstGeom>
          <a:noFill/>
          <a:ln/>
        </p:spPr>
        <p:txBody>
          <a:bodyPr wrap="square" lIns="0" tIns="0" rIns="0" bIns="0" rtlCol="0" anchor="ctr"/>
          <a:lstStyle/>
          <a:p>
            <a:pPr marL="0" indent="0">
              <a:buNone/>
            </a:pPr>
            <a:r>
              <a:rPr lang="en-US" sz="2200" b="1" dirty="0">
                <a:solidFill>
                  <a:srgbClr val="2F6BFF"/>
                </a:solidFill>
                <a:latin typeface="Trebuchet MS" pitchFamily="34" charset="0"/>
                <a:ea typeface="Trebuchet MS" pitchFamily="34" charset="-122"/>
                <a:cs typeface="Trebuchet MS" pitchFamily="34" charset="-120"/>
              </a:rPr>
              <a:t>$ / mo</a:t>
            </a:r>
            <a:endParaRPr lang="en-US" sz="2200" dirty="0"/>
          </a:p>
        </p:txBody>
      </p:sp>
      <p:sp>
        <p:nvSpPr>
          <p:cNvPr id="17" name="Shape 15"/>
          <p:cNvSpPr/>
          <p:nvPr/>
        </p:nvSpPr>
        <p:spPr>
          <a:xfrm>
            <a:off x="3602736" y="2990088"/>
            <a:ext cx="2139696" cy="0"/>
          </a:xfrm>
          <a:prstGeom prst="line">
            <a:avLst/>
          </a:prstGeom>
          <a:noFill/>
          <a:ln w="12700">
            <a:solidFill>
              <a:srgbClr val="E1E8F5"/>
            </a:solidFill>
            <a:prstDash val="solid"/>
          </a:ln>
        </p:spPr>
        <p:txBody>
          <a:bodyPr/>
          <a:lstStyle/>
          <a:p>
            <a:endParaRPr lang="en-US"/>
          </a:p>
        </p:txBody>
      </p:sp>
      <p:sp>
        <p:nvSpPr>
          <p:cNvPr id="18" name="Text 16"/>
          <p:cNvSpPr/>
          <p:nvPr/>
        </p:nvSpPr>
        <p:spPr>
          <a:xfrm>
            <a:off x="3602736" y="3118104"/>
            <a:ext cx="2139696" cy="1005840"/>
          </a:xfrm>
          <a:prstGeom prst="rect">
            <a:avLst/>
          </a:prstGeom>
          <a:noFill/>
          <a:ln/>
        </p:spPr>
        <p:txBody>
          <a:bodyPr wrap="square" lIns="0" tIns="0" rIns="0" bIns="0" rtlCol="0" anchor="ctr"/>
          <a:lstStyle/>
          <a:p>
            <a:pPr marL="0" indent="0">
              <a:lnSpc>
                <a:spcPct val="115000"/>
              </a:lnSpc>
              <a:buNone/>
            </a:pPr>
            <a:r>
              <a:rPr lang="en-US" sz="1100" dirty="0">
                <a:solidFill>
                  <a:srgbClr val="5B6B86"/>
                </a:solidFill>
                <a:latin typeface="Calibri" pitchFamily="34" charset="0"/>
                <a:ea typeface="Calibri" pitchFamily="34" charset="-122"/>
                <a:cs typeface="Calibri" pitchFamily="34" charset="-120"/>
              </a:rPr>
              <a:t>Core POS · 1 branch · basic reports</a:t>
            </a:r>
            <a:endParaRPr lang="en-US" sz="1100" dirty="0"/>
          </a:p>
        </p:txBody>
      </p:sp>
      <p:sp>
        <p:nvSpPr>
          <p:cNvPr id="19" name="Shape 17"/>
          <p:cNvSpPr/>
          <p:nvPr/>
        </p:nvSpPr>
        <p:spPr>
          <a:xfrm>
            <a:off x="6199632" y="1783080"/>
            <a:ext cx="2578608" cy="2468880"/>
          </a:xfrm>
          <a:prstGeom prst="roundRect">
            <a:avLst>
              <a:gd name="adj" fmla="val 3704"/>
            </a:avLst>
          </a:prstGeom>
          <a:solidFill>
            <a:srgbClr val="0A1230"/>
          </a:solidFill>
          <a:ln w="12700">
            <a:solidFill>
              <a:srgbClr val="0A1230"/>
            </a:solidFill>
            <a:prstDash val="solid"/>
          </a:ln>
          <a:effectLst>
            <a:outerShdw blurRad="114300" dist="38100" dir="5400000" algn="bl" rotWithShape="0">
              <a:srgbClr val="0A1230">
                <a:alpha val="16000"/>
              </a:srgbClr>
            </a:outerShdw>
          </a:effectLst>
        </p:spPr>
        <p:txBody>
          <a:bodyPr/>
          <a:lstStyle/>
          <a:p>
            <a:endParaRPr lang="en-US"/>
          </a:p>
        </p:txBody>
      </p:sp>
      <p:sp>
        <p:nvSpPr>
          <p:cNvPr id="20" name="Shape 18"/>
          <p:cNvSpPr/>
          <p:nvPr/>
        </p:nvSpPr>
        <p:spPr>
          <a:xfrm>
            <a:off x="6711696" y="1636776"/>
            <a:ext cx="1554480" cy="310896"/>
          </a:xfrm>
          <a:prstGeom prst="roundRect">
            <a:avLst>
              <a:gd name="adj" fmla="val 50000"/>
            </a:avLst>
          </a:prstGeom>
          <a:solidFill>
            <a:srgbClr val="27C68A"/>
          </a:solidFill>
          <a:ln/>
        </p:spPr>
        <p:txBody>
          <a:bodyPr/>
          <a:lstStyle/>
          <a:p>
            <a:endParaRPr lang="en-US"/>
          </a:p>
        </p:txBody>
      </p:sp>
      <p:sp>
        <p:nvSpPr>
          <p:cNvPr id="21" name="Text 19"/>
          <p:cNvSpPr/>
          <p:nvPr/>
        </p:nvSpPr>
        <p:spPr>
          <a:xfrm>
            <a:off x="6711696" y="1636776"/>
            <a:ext cx="1554480" cy="310896"/>
          </a:xfrm>
          <a:prstGeom prst="rect">
            <a:avLst/>
          </a:prstGeom>
          <a:noFill/>
          <a:ln/>
        </p:spPr>
        <p:txBody>
          <a:bodyPr wrap="square" lIns="0" tIns="0" rIns="0" bIns="0" rtlCol="0" anchor="ctr"/>
          <a:lstStyle/>
          <a:p>
            <a:pPr marL="0" indent="0" algn="ctr">
              <a:buNone/>
            </a:pPr>
            <a:r>
              <a:rPr lang="en-US" sz="800" b="1" kern="0" spc="100" dirty="0">
                <a:solidFill>
                  <a:srgbClr val="06281C"/>
                </a:solidFill>
                <a:latin typeface="Trebuchet MS" pitchFamily="34" charset="0"/>
                <a:ea typeface="Trebuchet MS" pitchFamily="34" charset="-122"/>
                <a:cs typeface="Trebuchet MS" pitchFamily="34" charset="-120"/>
              </a:rPr>
              <a:t>MOST POPULAR</a:t>
            </a:r>
            <a:endParaRPr lang="en-US" sz="800" dirty="0"/>
          </a:p>
        </p:txBody>
      </p:sp>
      <p:sp>
        <p:nvSpPr>
          <p:cNvPr id="22" name="Text 20"/>
          <p:cNvSpPr/>
          <p:nvPr/>
        </p:nvSpPr>
        <p:spPr>
          <a:xfrm>
            <a:off x="6419088" y="2039112"/>
            <a:ext cx="2139696" cy="365760"/>
          </a:xfrm>
          <a:prstGeom prst="rect">
            <a:avLst/>
          </a:prstGeom>
          <a:noFill/>
          <a:ln/>
        </p:spPr>
        <p:txBody>
          <a:bodyPr wrap="square" lIns="0" tIns="0" rIns="0" bIns="0" rtlCol="0" anchor="ctr"/>
          <a:lstStyle/>
          <a:p>
            <a:pPr marL="0" indent="0">
              <a:buNone/>
            </a:pPr>
            <a:r>
              <a:rPr lang="en-US" sz="1600" b="1" dirty="0">
                <a:solidFill>
                  <a:srgbClr val="FFFFFF"/>
                </a:solidFill>
                <a:latin typeface="Trebuchet MS" pitchFamily="34" charset="0"/>
                <a:ea typeface="Trebuchet MS" pitchFamily="34" charset="-122"/>
                <a:cs typeface="Trebuchet MS" pitchFamily="34" charset="-120"/>
              </a:rPr>
              <a:t>Professional</a:t>
            </a:r>
            <a:endParaRPr lang="en-US" sz="1600" dirty="0"/>
          </a:p>
        </p:txBody>
      </p:sp>
      <p:sp>
        <p:nvSpPr>
          <p:cNvPr id="23" name="Text 21"/>
          <p:cNvSpPr/>
          <p:nvPr/>
        </p:nvSpPr>
        <p:spPr>
          <a:xfrm>
            <a:off x="6419088" y="2441448"/>
            <a:ext cx="2139696" cy="457200"/>
          </a:xfrm>
          <a:prstGeom prst="rect">
            <a:avLst/>
          </a:prstGeom>
          <a:noFill/>
          <a:ln/>
        </p:spPr>
        <p:txBody>
          <a:bodyPr wrap="square" lIns="0" tIns="0" rIns="0" bIns="0" rtlCol="0" anchor="ctr"/>
          <a:lstStyle/>
          <a:p>
            <a:pPr marL="0" indent="0">
              <a:buNone/>
            </a:pPr>
            <a:r>
              <a:rPr lang="en-US" sz="2200" b="1" dirty="0">
                <a:solidFill>
                  <a:srgbClr val="22D3EE"/>
                </a:solidFill>
                <a:latin typeface="Trebuchet MS" pitchFamily="34" charset="0"/>
                <a:ea typeface="Trebuchet MS" pitchFamily="34" charset="-122"/>
                <a:cs typeface="Trebuchet MS" pitchFamily="34" charset="-120"/>
              </a:rPr>
              <a:t>$$ / mo</a:t>
            </a:r>
            <a:endParaRPr lang="en-US" sz="2200" dirty="0"/>
          </a:p>
        </p:txBody>
      </p:sp>
      <p:sp>
        <p:nvSpPr>
          <p:cNvPr id="24" name="Shape 22"/>
          <p:cNvSpPr/>
          <p:nvPr/>
        </p:nvSpPr>
        <p:spPr>
          <a:xfrm>
            <a:off x="6419088" y="2990088"/>
            <a:ext cx="2139696" cy="0"/>
          </a:xfrm>
          <a:prstGeom prst="line">
            <a:avLst/>
          </a:prstGeom>
          <a:noFill/>
          <a:ln w="12700">
            <a:solidFill>
              <a:srgbClr val="243366"/>
            </a:solidFill>
            <a:prstDash val="solid"/>
          </a:ln>
        </p:spPr>
        <p:txBody>
          <a:bodyPr/>
          <a:lstStyle/>
          <a:p>
            <a:endParaRPr lang="en-US"/>
          </a:p>
        </p:txBody>
      </p:sp>
      <p:sp>
        <p:nvSpPr>
          <p:cNvPr id="25" name="Text 23"/>
          <p:cNvSpPr/>
          <p:nvPr/>
        </p:nvSpPr>
        <p:spPr>
          <a:xfrm>
            <a:off x="6419088" y="3118104"/>
            <a:ext cx="2139696" cy="1005840"/>
          </a:xfrm>
          <a:prstGeom prst="rect">
            <a:avLst/>
          </a:prstGeom>
          <a:noFill/>
          <a:ln/>
        </p:spPr>
        <p:txBody>
          <a:bodyPr wrap="square" lIns="0" tIns="0" rIns="0" bIns="0" rtlCol="0" anchor="ctr"/>
          <a:lstStyle/>
          <a:p>
            <a:pPr marL="0" indent="0">
              <a:lnSpc>
                <a:spcPct val="115000"/>
              </a:lnSpc>
              <a:buNone/>
            </a:pPr>
            <a:r>
              <a:rPr lang="en-US" sz="1100" dirty="0">
                <a:solidFill>
                  <a:srgbClr val="C7D6F5"/>
                </a:solidFill>
                <a:latin typeface="Calibri" pitchFamily="34" charset="0"/>
                <a:ea typeface="Calibri" pitchFamily="34" charset="-122"/>
                <a:cs typeface="Calibri" pitchFamily="34" charset="-120"/>
              </a:rPr>
              <a:t>Multi-branch · advanced inventory · BranchIQ forecasting</a:t>
            </a:r>
            <a:endParaRPr lang="en-US" sz="1100" dirty="0"/>
          </a:p>
        </p:txBody>
      </p:sp>
      <p:sp>
        <p:nvSpPr>
          <p:cNvPr id="26" name="Shape 24"/>
          <p:cNvSpPr/>
          <p:nvPr/>
        </p:nvSpPr>
        <p:spPr>
          <a:xfrm>
            <a:off x="9015984" y="1783080"/>
            <a:ext cx="2578608" cy="2468880"/>
          </a:xfrm>
          <a:prstGeom prst="roundRect">
            <a:avLst>
              <a:gd name="adj" fmla="val 3704"/>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27" name="Text 25"/>
          <p:cNvSpPr/>
          <p:nvPr/>
        </p:nvSpPr>
        <p:spPr>
          <a:xfrm>
            <a:off x="9235440" y="2039112"/>
            <a:ext cx="2139696" cy="365760"/>
          </a:xfrm>
          <a:prstGeom prst="rect">
            <a:avLst/>
          </a:prstGeom>
          <a:noFill/>
          <a:ln/>
        </p:spPr>
        <p:txBody>
          <a:bodyPr wrap="square" lIns="0" tIns="0" rIns="0" bIns="0" rtlCol="0" anchor="ctr"/>
          <a:lstStyle/>
          <a:p>
            <a:pPr marL="0" indent="0">
              <a:buNone/>
            </a:pPr>
            <a:r>
              <a:rPr lang="en-US" sz="1600" b="1" dirty="0">
                <a:solidFill>
                  <a:srgbClr val="0B1324"/>
                </a:solidFill>
                <a:latin typeface="Trebuchet MS" pitchFamily="34" charset="0"/>
                <a:ea typeface="Trebuchet MS" pitchFamily="34" charset="-122"/>
                <a:cs typeface="Trebuchet MS" pitchFamily="34" charset="-120"/>
              </a:rPr>
              <a:t>Enterprise</a:t>
            </a:r>
            <a:endParaRPr lang="en-US" sz="1600" dirty="0"/>
          </a:p>
        </p:txBody>
      </p:sp>
      <p:sp>
        <p:nvSpPr>
          <p:cNvPr id="28" name="Text 26"/>
          <p:cNvSpPr/>
          <p:nvPr/>
        </p:nvSpPr>
        <p:spPr>
          <a:xfrm>
            <a:off x="9235440" y="2441448"/>
            <a:ext cx="2139696" cy="457200"/>
          </a:xfrm>
          <a:prstGeom prst="rect">
            <a:avLst/>
          </a:prstGeom>
          <a:noFill/>
          <a:ln/>
        </p:spPr>
        <p:txBody>
          <a:bodyPr wrap="square" lIns="0" tIns="0" rIns="0" bIns="0" rtlCol="0" anchor="ctr"/>
          <a:lstStyle/>
          <a:p>
            <a:pPr marL="0" indent="0">
              <a:buNone/>
            </a:pPr>
            <a:r>
              <a:rPr lang="en-US" sz="2200" b="1" dirty="0">
                <a:solidFill>
                  <a:srgbClr val="A371F7"/>
                </a:solidFill>
                <a:latin typeface="Trebuchet MS" pitchFamily="34" charset="0"/>
                <a:ea typeface="Trebuchet MS" pitchFamily="34" charset="-122"/>
                <a:cs typeface="Trebuchet MS" pitchFamily="34" charset="-120"/>
              </a:rPr>
              <a:t>Custom</a:t>
            </a:r>
            <a:endParaRPr lang="en-US" sz="2200" dirty="0"/>
          </a:p>
        </p:txBody>
      </p:sp>
      <p:sp>
        <p:nvSpPr>
          <p:cNvPr id="29" name="Shape 27"/>
          <p:cNvSpPr/>
          <p:nvPr/>
        </p:nvSpPr>
        <p:spPr>
          <a:xfrm>
            <a:off x="9235440" y="2990088"/>
            <a:ext cx="2139696" cy="0"/>
          </a:xfrm>
          <a:prstGeom prst="line">
            <a:avLst/>
          </a:prstGeom>
          <a:noFill/>
          <a:ln w="12700">
            <a:solidFill>
              <a:srgbClr val="E1E8F5"/>
            </a:solidFill>
            <a:prstDash val="solid"/>
          </a:ln>
        </p:spPr>
        <p:txBody>
          <a:bodyPr/>
          <a:lstStyle/>
          <a:p>
            <a:endParaRPr lang="en-US"/>
          </a:p>
        </p:txBody>
      </p:sp>
      <p:sp>
        <p:nvSpPr>
          <p:cNvPr id="30" name="Text 28"/>
          <p:cNvSpPr/>
          <p:nvPr/>
        </p:nvSpPr>
        <p:spPr>
          <a:xfrm>
            <a:off x="9235440" y="3118104"/>
            <a:ext cx="2139696" cy="1005840"/>
          </a:xfrm>
          <a:prstGeom prst="rect">
            <a:avLst/>
          </a:prstGeom>
          <a:noFill/>
          <a:ln/>
        </p:spPr>
        <p:txBody>
          <a:bodyPr wrap="square" lIns="0" tIns="0" rIns="0" bIns="0" rtlCol="0" anchor="ctr"/>
          <a:lstStyle/>
          <a:p>
            <a:pPr marL="0" indent="0">
              <a:lnSpc>
                <a:spcPct val="115000"/>
              </a:lnSpc>
              <a:buNone/>
            </a:pPr>
            <a:r>
              <a:rPr lang="en-US" sz="1100" dirty="0">
                <a:solidFill>
                  <a:srgbClr val="5B6B86"/>
                </a:solidFill>
                <a:latin typeface="Calibri" pitchFamily="34" charset="0"/>
                <a:ea typeface="Calibri" pitchFamily="34" charset="-122"/>
                <a:cs typeface="Calibri" pitchFamily="34" charset="-120"/>
              </a:rPr>
              <a:t>Custom branches · AI insights · integrations · priority support</a:t>
            </a:r>
            <a:endParaRPr lang="en-US" sz="1100" dirty="0"/>
          </a:p>
        </p:txBody>
      </p:sp>
      <p:sp>
        <p:nvSpPr>
          <p:cNvPr id="31" name="Shape 29"/>
          <p:cNvSpPr/>
          <p:nvPr/>
        </p:nvSpPr>
        <p:spPr>
          <a:xfrm>
            <a:off x="566928" y="4526280"/>
            <a:ext cx="11027664" cy="1417320"/>
          </a:xfrm>
          <a:prstGeom prst="roundRect">
            <a:avLst>
              <a:gd name="adj" fmla="val 5806"/>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32" name="Text 30"/>
          <p:cNvSpPr/>
          <p:nvPr/>
        </p:nvSpPr>
        <p:spPr>
          <a:xfrm>
            <a:off x="841248" y="4663440"/>
            <a:ext cx="4572000" cy="274320"/>
          </a:xfrm>
          <a:prstGeom prst="rect">
            <a:avLst/>
          </a:prstGeom>
          <a:noFill/>
          <a:ln/>
        </p:spPr>
        <p:txBody>
          <a:bodyPr wrap="square" lIns="0" tIns="0" rIns="0" bIns="0" rtlCol="0" anchor="ctr"/>
          <a:lstStyle/>
          <a:p>
            <a:pPr marL="0" indent="0">
              <a:buNone/>
            </a:pPr>
            <a:r>
              <a:rPr lang="en-US" sz="1100" b="1" kern="0" spc="200" dirty="0">
                <a:solidFill>
                  <a:srgbClr val="5B6B86"/>
                </a:solidFill>
                <a:latin typeface="Trebuchet MS" pitchFamily="34" charset="0"/>
                <a:ea typeface="Trebuchet MS" pitchFamily="34" charset="-122"/>
                <a:cs typeface="Trebuchet MS" pitchFamily="34" charset="-120"/>
              </a:rPr>
              <a:t>REVENUE STREAMS</a:t>
            </a:r>
            <a:endParaRPr lang="en-US" sz="1100" dirty="0"/>
          </a:p>
        </p:txBody>
      </p:sp>
      <p:sp>
        <p:nvSpPr>
          <p:cNvPr id="33" name="Shape 31"/>
          <p:cNvSpPr/>
          <p:nvPr/>
        </p:nvSpPr>
        <p:spPr>
          <a:xfrm>
            <a:off x="841248" y="5029200"/>
            <a:ext cx="420624" cy="420624"/>
          </a:xfrm>
          <a:prstGeom prst="ellipse">
            <a:avLst/>
          </a:prstGeom>
          <a:solidFill>
            <a:srgbClr val="EAEFFA"/>
          </a:solidFill>
          <a:ln/>
        </p:spPr>
        <p:txBody>
          <a:bodyPr/>
          <a:lstStyle/>
          <a:p>
            <a:endParaRPr lang="en-US"/>
          </a:p>
        </p:txBody>
      </p:sp>
      <p:pic>
        <p:nvPicPr>
          <p:cNvPr id="34" name="Image 0" descr="preencoded.png"/>
          <p:cNvPicPr>
            <a:picLocks noChangeAspect="1"/>
          </p:cNvPicPr>
          <p:nvPr/>
        </p:nvPicPr>
        <p:blipFill>
          <a:blip r:embed="rId3"/>
          <a:stretch>
            <a:fillRect/>
          </a:stretch>
        </p:blipFill>
        <p:spPr>
          <a:xfrm>
            <a:off x="946404" y="5134356"/>
            <a:ext cx="210312" cy="210312"/>
          </a:xfrm>
          <a:prstGeom prst="rect">
            <a:avLst/>
          </a:prstGeom>
        </p:spPr>
      </p:pic>
      <p:sp>
        <p:nvSpPr>
          <p:cNvPr id="35" name="Text 32"/>
          <p:cNvSpPr/>
          <p:nvPr/>
        </p:nvSpPr>
        <p:spPr>
          <a:xfrm>
            <a:off x="749808" y="5504688"/>
            <a:ext cx="1776984" cy="384048"/>
          </a:xfrm>
          <a:prstGeom prst="rect">
            <a:avLst/>
          </a:prstGeom>
          <a:noFill/>
          <a:ln/>
        </p:spPr>
        <p:txBody>
          <a:bodyPr wrap="square" lIns="0" tIns="0" rIns="0" bIns="0" rtlCol="0" anchor="ctr"/>
          <a:lstStyle/>
          <a:p>
            <a:pPr marL="0" indent="0" algn="l">
              <a:lnSpc>
                <a:spcPct val="95000"/>
              </a:lnSpc>
              <a:buNone/>
            </a:pPr>
            <a:r>
              <a:rPr lang="en-US" sz="980" b="1" dirty="0">
                <a:solidFill>
                  <a:srgbClr val="0B1324"/>
                </a:solidFill>
                <a:latin typeface="Calibri" pitchFamily="34" charset="0"/>
                <a:ea typeface="Calibri" pitchFamily="34" charset="-122"/>
                <a:cs typeface="Calibri" pitchFamily="34" charset="-120"/>
              </a:rPr>
              <a:t>Monthly subscription</a:t>
            </a:r>
            <a:endParaRPr lang="en-US" sz="980" dirty="0"/>
          </a:p>
        </p:txBody>
      </p:sp>
      <p:sp>
        <p:nvSpPr>
          <p:cNvPr id="36" name="Shape 33"/>
          <p:cNvSpPr/>
          <p:nvPr/>
        </p:nvSpPr>
        <p:spPr>
          <a:xfrm>
            <a:off x="2618232" y="5029200"/>
            <a:ext cx="420624" cy="420624"/>
          </a:xfrm>
          <a:prstGeom prst="ellipse">
            <a:avLst/>
          </a:prstGeom>
          <a:solidFill>
            <a:srgbClr val="EAEFFA"/>
          </a:solidFill>
          <a:ln/>
        </p:spPr>
        <p:txBody>
          <a:bodyPr/>
          <a:lstStyle/>
          <a:p>
            <a:endParaRPr lang="en-US"/>
          </a:p>
        </p:txBody>
      </p:sp>
      <p:pic>
        <p:nvPicPr>
          <p:cNvPr id="37" name="Image 1" descr="preencoded.png"/>
          <p:cNvPicPr>
            <a:picLocks noChangeAspect="1"/>
          </p:cNvPicPr>
          <p:nvPr/>
        </p:nvPicPr>
        <p:blipFill>
          <a:blip r:embed="rId4"/>
          <a:stretch>
            <a:fillRect/>
          </a:stretch>
        </p:blipFill>
        <p:spPr>
          <a:xfrm>
            <a:off x="2723388" y="5134356"/>
            <a:ext cx="210312" cy="210312"/>
          </a:xfrm>
          <a:prstGeom prst="rect">
            <a:avLst/>
          </a:prstGeom>
        </p:spPr>
      </p:pic>
      <p:sp>
        <p:nvSpPr>
          <p:cNvPr id="38" name="Text 34"/>
          <p:cNvSpPr/>
          <p:nvPr/>
        </p:nvSpPr>
        <p:spPr>
          <a:xfrm>
            <a:off x="2526792" y="5504688"/>
            <a:ext cx="1776984" cy="384048"/>
          </a:xfrm>
          <a:prstGeom prst="rect">
            <a:avLst/>
          </a:prstGeom>
          <a:noFill/>
          <a:ln/>
        </p:spPr>
        <p:txBody>
          <a:bodyPr wrap="square" lIns="0" tIns="0" rIns="0" bIns="0" rtlCol="0" anchor="ctr"/>
          <a:lstStyle/>
          <a:p>
            <a:pPr marL="0" indent="0" algn="l">
              <a:lnSpc>
                <a:spcPct val="95000"/>
              </a:lnSpc>
              <a:buNone/>
            </a:pPr>
            <a:r>
              <a:rPr lang="en-US" sz="980" b="1" dirty="0">
                <a:solidFill>
                  <a:srgbClr val="0B1324"/>
                </a:solidFill>
                <a:latin typeface="Calibri" pitchFamily="34" charset="0"/>
                <a:ea typeface="Calibri" pitchFamily="34" charset="-122"/>
                <a:cs typeface="Calibri" pitchFamily="34" charset="-120"/>
              </a:rPr>
              <a:t>Per branch / location</a:t>
            </a:r>
            <a:endParaRPr lang="en-US" sz="980" dirty="0"/>
          </a:p>
        </p:txBody>
      </p:sp>
      <p:sp>
        <p:nvSpPr>
          <p:cNvPr id="39" name="Shape 35"/>
          <p:cNvSpPr/>
          <p:nvPr/>
        </p:nvSpPr>
        <p:spPr>
          <a:xfrm>
            <a:off x="4395216" y="5029200"/>
            <a:ext cx="420624" cy="420624"/>
          </a:xfrm>
          <a:prstGeom prst="ellipse">
            <a:avLst/>
          </a:prstGeom>
          <a:solidFill>
            <a:srgbClr val="EAEFFA"/>
          </a:solidFill>
          <a:ln/>
        </p:spPr>
        <p:txBody>
          <a:bodyPr/>
          <a:lstStyle/>
          <a:p>
            <a:endParaRPr lang="en-US"/>
          </a:p>
        </p:txBody>
      </p:sp>
      <p:pic>
        <p:nvPicPr>
          <p:cNvPr id="40" name="Image 2" descr="preencoded.png"/>
          <p:cNvPicPr>
            <a:picLocks noChangeAspect="1"/>
          </p:cNvPicPr>
          <p:nvPr/>
        </p:nvPicPr>
        <p:blipFill>
          <a:blip r:embed="rId5"/>
          <a:stretch>
            <a:fillRect/>
          </a:stretch>
        </p:blipFill>
        <p:spPr>
          <a:xfrm>
            <a:off x="4500372" y="5134356"/>
            <a:ext cx="210312" cy="210312"/>
          </a:xfrm>
          <a:prstGeom prst="rect">
            <a:avLst/>
          </a:prstGeom>
        </p:spPr>
      </p:pic>
      <p:sp>
        <p:nvSpPr>
          <p:cNvPr id="41" name="Text 36"/>
          <p:cNvSpPr/>
          <p:nvPr/>
        </p:nvSpPr>
        <p:spPr>
          <a:xfrm>
            <a:off x="4303776" y="5504688"/>
            <a:ext cx="1776984" cy="384048"/>
          </a:xfrm>
          <a:prstGeom prst="rect">
            <a:avLst/>
          </a:prstGeom>
          <a:noFill/>
          <a:ln/>
        </p:spPr>
        <p:txBody>
          <a:bodyPr wrap="square" lIns="0" tIns="0" rIns="0" bIns="0" rtlCol="0" anchor="ctr"/>
          <a:lstStyle/>
          <a:p>
            <a:pPr marL="0" indent="0" algn="l">
              <a:lnSpc>
                <a:spcPct val="95000"/>
              </a:lnSpc>
              <a:buNone/>
            </a:pPr>
            <a:r>
              <a:rPr lang="en-US" sz="980" b="1" dirty="0">
                <a:solidFill>
                  <a:srgbClr val="0B1324"/>
                </a:solidFill>
                <a:latin typeface="Calibri" pitchFamily="34" charset="0"/>
                <a:ea typeface="Calibri" pitchFamily="34" charset="-122"/>
                <a:cs typeface="Calibri" pitchFamily="34" charset="-120"/>
              </a:rPr>
              <a:t>AI add-on</a:t>
            </a:r>
            <a:endParaRPr lang="en-US" sz="980" dirty="0"/>
          </a:p>
        </p:txBody>
      </p:sp>
      <p:sp>
        <p:nvSpPr>
          <p:cNvPr id="42" name="Shape 37"/>
          <p:cNvSpPr/>
          <p:nvPr/>
        </p:nvSpPr>
        <p:spPr>
          <a:xfrm>
            <a:off x="6172200" y="5029200"/>
            <a:ext cx="420624" cy="420624"/>
          </a:xfrm>
          <a:prstGeom prst="ellipse">
            <a:avLst/>
          </a:prstGeom>
          <a:solidFill>
            <a:srgbClr val="EAEFFA"/>
          </a:solidFill>
          <a:ln/>
        </p:spPr>
        <p:txBody>
          <a:bodyPr/>
          <a:lstStyle/>
          <a:p>
            <a:endParaRPr lang="en-US"/>
          </a:p>
        </p:txBody>
      </p:sp>
      <p:pic>
        <p:nvPicPr>
          <p:cNvPr id="43" name="Image 3" descr="preencoded.png"/>
          <p:cNvPicPr>
            <a:picLocks noChangeAspect="1"/>
          </p:cNvPicPr>
          <p:nvPr/>
        </p:nvPicPr>
        <p:blipFill>
          <a:blip r:embed="rId6"/>
          <a:stretch>
            <a:fillRect/>
          </a:stretch>
        </p:blipFill>
        <p:spPr>
          <a:xfrm>
            <a:off x="6277356" y="5134356"/>
            <a:ext cx="210312" cy="210312"/>
          </a:xfrm>
          <a:prstGeom prst="rect">
            <a:avLst/>
          </a:prstGeom>
        </p:spPr>
      </p:pic>
      <p:sp>
        <p:nvSpPr>
          <p:cNvPr id="44" name="Text 38"/>
          <p:cNvSpPr/>
          <p:nvPr/>
        </p:nvSpPr>
        <p:spPr>
          <a:xfrm>
            <a:off x="6080760" y="5504688"/>
            <a:ext cx="1776984" cy="384048"/>
          </a:xfrm>
          <a:prstGeom prst="rect">
            <a:avLst/>
          </a:prstGeom>
          <a:noFill/>
          <a:ln/>
        </p:spPr>
        <p:txBody>
          <a:bodyPr wrap="square" lIns="0" tIns="0" rIns="0" bIns="0" rtlCol="0" anchor="ctr"/>
          <a:lstStyle/>
          <a:p>
            <a:pPr marL="0" indent="0" algn="l">
              <a:lnSpc>
                <a:spcPct val="95000"/>
              </a:lnSpc>
              <a:buNone/>
            </a:pPr>
            <a:r>
              <a:rPr lang="en-US" sz="980" b="1" dirty="0">
                <a:solidFill>
                  <a:srgbClr val="0B1324"/>
                </a:solidFill>
                <a:latin typeface="Calibri" pitchFamily="34" charset="0"/>
                <a:ea typeface="Calibri" pitchFamily="34" charset="-122"/>
                <a:cs typeface="Calibri" pitchFamily="34" charset="-120"/>
              </a:rPr>
              <a:t>Setup &amp; onboarding</a:t>
            </a:r>
            <a:endParaRPr lang="en-US" sz="980" dirty="0"/>
          </a:p>
        </p:txBody>
      </p:sp>
      <p:sp>
        <p:nvSpPr>
          <p:cNvPr id="45" name="Shape 39"/>
          <p:cNvSpPr/>
          <p:nvPr/>
        </p:nvSpPr>
        <p:spPr>
          <a:xfrm>
            <a:off x="7949184" y="5029200"/>
            <a:ext cx="420624" cy="420624"/>
          </a:xfrm>
          <a:prstGeom prst="ellipse">
            <a:avLst/>
          </a:prstGeom>
          <a:solidFill>
            <a:srgbClr val="EAEFFA"/>
          </a:solidFill>
          <a:ln/>
        </p:spPr>
        <p:txBody>
          <a:bodyPr/>
          <a:lstStyle/>
          <a:p>
            <a:endParaRPr lang="en-US"/>
          </a:p>
        </p:txBody>
      </p:sp>
      <p:pic>
        <p:nvPicPr>
          <p:cNvPr id="46" name="Image 4" descr="preencoded.png"/>
          <p:cNvPicPr>
            <a:picLocks noChangeAspect="1"/>
          </p:cNvPicPr>
          <p:nvPr/>
        </p:nvPicPr>
        <p:blipFill>
          <a:blip r:embed="rId7"/>
          <a:stretch>
            <a:fillRect/>
          </a:stretch>
        </p:blipFill>
        <p:spPr>
          <a:xfrm>
            <a:off x="8054340" y="5134356"/>
            <a:ext cx="210312" cy="210312"/>
          </a:xfrm>
          <a:prstGeom prst="rect">
            <a:avLst/>
          </a:prstGeom>
        </p:spPr>
      </p:pic>
      <p:sp>
        <p:nvSpPr>
          <p:cNvPr id="47" name="Text 40"/>
          <p:cNvSpPr/>
          <p:nvPr/>
        </p:nvSpPr>
        <p:spPr>
          <a:xfrm>
            <a:off x="7857744" y="5504688"/>
            <a:ext cx="1776984" cy="384048"/>
          </a:xfrm>
          <a:prstGeom prst="rect">
            <a:avLst/>
          </a:prstGeom>
          <a:noFill/>
          <a:ln/>
        </p:spPr>
        <p:txBody>
          <a:bodyPr wrap="square" lIns="0" tIns="0" rIns="0" bIns="0" rtlCol="0" anchor="ctr"/>
          <a:lstStyle/>
          <a:p>
            <a:pPr marL="0" indent="0" algn="l">
              <a:lnSpc>
                <a:spcPct val="95000"/>
              </a:lnSpc>
              <a:buNone/>
            </a:pPr>
            <a:r>
              <a:rPr lang="en-US" sz="980" b="1" dirty="0">
                <a:solidFill>
                  <a:srgbClr val="0B1324"/>
                </a:solidFill>
                <a:latin typeface="Calibri" pitchFamily="34" charset="0"/>
                <a:ea typeface="Calibri" pitchFamily="34" charset="-122"/>
                <a:cs typeface="Calibri" pitchFamily="34" charset="-120"/>
              </a:rPr>
              <a:t>Enterprise customization</a:t>
            </a:r>
            <a:endParaRPr lang="en-US" sz="980" dirty="0"/>
          </a:p>
        </p:txBody>
      </p:sp>
      <p:sp>
        <p:nvSpPr>
          <p:cNvPr id="48" name="Shape 41"/>
          <p:cNvSpPr/>
          <p:nvPr/>
        </p:nvSpPr>
        <p:spPr>
          <a:xfrm>
            <a:off x="9726168" y="5029200"/>
            <a:ext cx="420624" cy="420624"/>
          </a:xfrm>
          <a:prstGeom prst="ellipse">
            <a:avLst/>
          </a:prstGeom>
          <a:solidFill>
            <a:srgbClr val="EAEFFA"/>
          </a:solidFill>
          <a:ln/>
        </p:spPr>
        <p:txBody>
          <a:bodyPr/>
          <a:lstStyle/>
          <a:p>
            <a:endParaRPr lang="en-US"/>
          </a:p>
        </p:txBody>
      </p:sp>
      <p:pic>
        <p:nvPicPr>
          <p:cNvPr id="49" name="Image 5" descr="preencoded.png"/>
          <p:cNvPicPr>
            <a:picLocks noChangeAspect="1"/>
          </p:cNvPicPr>
          <p:nvPr/>
        </p:nvPicPr>
        <p:blipFill>
          <a:blip r:embed="rId8"/>
          <a:stretch>
            <a:fillRect/>
          </a:stretch>
        </p:blipFill>
        <p:spPr>
          <a:xfrm>
            <a:off x="9831324" y="5134356"/>
            <a:ext cx="210312" cy="210312"/>
          </a:xfrm>
          <a:prstGeom prst="rect">
            <a:avLst/>
          </a:prstGeom>
        </p:spPr>
      </p:pic>
      <p:sp>
        <p:nvSpPr>
          <p:cNvPr id="50" name="Text 42"/>
          <p:cNvSpPr/>
          <p:nvPr/>
        </p:nvSpPr>
        <p:spPr>
          <a:xfrm>
            <a:off x="9634728" y="5504688"/>
            <a:ext cx="1776984" cy="384048"/>
          </a:xfrm>
          <a:prstGeom prst="rect">
            <a:avLst/>
          </a:prstGeom>
          <a:noFill/>
          <a:ln/>
        </p:spPr>
        <p:txBody>
          <a:bodyPr wrap="square" lIns="0" tIns="0" rIns="0" bIns="0" rtlCol="0" anchor="ctr"/>
          <a:lstStyle/>
          <a:p>
            <a:pPr marL="0" indent="0" algn="l">
              <a:lnSpc>
                <a:spcPct val="95000"/>
              </a:lnSpc>
              <a:buNone/>
            </a:pPr>
            <a:r>
              <a:rPr lang="en-US" sz="980" b="1" dirty="0">
                <a:solidFill>
                  <a:srgbClr val="0B1324"/>
                </a:solidFill>
                <a:latin typeface="Calibri" pitchFamily="34" charset="0"/>
                <a:ea typeface="Calibri" pitchFamily="34" charset="-122"/>
                <a:cs typeface="Calibri" pitchFamily="34" charset="-120"/>
              </a:rPr>
              <a:t>Integration fees</a:t>
            </a:r>
            <a:endParaRPr lang="en-US" sz="98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4F6FC"/>
        </a:solidFill>
        <a:effectLst/>
      </p:bgPr>
    </p:bg>
    <p:spTree>
      <p:nvGrpSpPr>
        <p:cNvPr id="1" name=""/>
        <p:cNvGrpSpPr/>
        <p:nvPr/>
      </p:nvGrpSpPr>
      <p:grpSpPr>
        <a:xfrm>
          <a:off x="0" y="0"/>
          <a:ext cx="0" cy="0"/>
          <a:chOff x="0" y="0"/>
          <a:chExt cx="0" cy="0"/>
        </a:xfrm>
      </p:grpSpPr>
      <p:sp>
        <p:nvSpPr>
          <p:cNvPr id="2" name="Shape 0"/>
          <p:cNvSpPr/>
          <p:nvPr/>
        </p:nvSpPr>
        <p:spPr>
          <a:xfrm>
            <a:off x="0" y="0"/>
            <a:ext cx="164592" cy="6858000"/>
          </a:xfrm>
          <a:prstGeom prst="rect">
            <a:avLst/>
          </a:prstGeom>
          <a:solidFill>
            <a:srgbClr val="2F6BFF"/>
          </a:solidFill>
          <a:ln/>
        </p:spPr>
        <p:txBody>
          <a:bodyPr/>
          <a:lstStyle/>
          <a:p>
            <a:endParaRPr lang="en-US"/>
          </a:p>
        </p:txBody>
      </p:sp>
      <p:sp>
        <p:nvSpPr>
          <p:cNvPr id="3" name="Text 1"/>
          <p:cNvSpPr/>
          <p:nvPr/>
        </p:nvSpPr>
        <p:spPr>
          <a:xfrm>
            <a:off x="566928" y="274320"/>
            <a:ext cx="8229600" cy="274320"/>
          </a:xfrm>
          <a:prstGeom prst="rect">
            <a:avLst/>
          </a:prstGeom>
          <a:noFill/>
          <a:ln/>
        </p:spPr>
        <p:txBody>
          <a:bodyPr wrap="square" lIns="0" tIns="0" rIns="0" bIns="0" rtlCol="0" anchor="ctr"/>
          <a:lstStyle/>
          <a:p>
            <a:pPr marL="0" indent="0" algn="l">
              <a:buNone/>
            </a:pPr>
            <a:r>
              <a:rPr lang="en-US" sz="1100" b="1" kern="0" spc="200" dirty="0">
                <a:solidFill>
                  <a:srgbClr val="2F6BFF"/>
                </a:solidFill>
                <a:latin typeface="Trebuchet MS" pitchFamily="34" charset="0"/>
                <a:ea typeface="Trebuchet MS" pitchFamily="34" charset="-122"/>
                <a:cs typeface="Trebuchet MS" pitchFamily="34" charset="-120"/>
              </a:rPr>
              <a:t>COMPETITIVE POSITION</a:t>
            </a:r>
            <a:endParaRPr lang="en-US" sz="1100" dirty="0"/>
          </a:p>
        </p:txBody>
      </p:sp>
      <p:sp>
        <p:nvSpPr>
          <p:cNvPr id="4" name="Text 2"/>
          <p:cNvSpPr/>
          <p:nvPr/>
        </p:nvSpPr>
        <p:spPr>
          <a:xfrm>
            <a:off x="566928" y="6473952"/>
            <a:ext cx="3657600" cy="274320"/>
          </a:xfrm>
          <a:prstGeom prst="rect">
            <a:avLst/>
          </a:prstGeom>
          <a:noFill/>
          <a:ln/>
        </p:spPr>
        <p:txBody>
          <a:bodyPr wrap="square" lIns="0" tIns="0" rIns="0" bIns="0" rtlCol="0" anchor="ctr"/>
          <a:lstStyle/>
          <a:p>
            <a:pPr marL="0" indent="0">
              <a:buNone/>
            </a:pPr>
            <a:r>
              <a:rPr lang="en-US" sz="900" dirty="0">
                <a:solidFill>
                  <a:srgbClr val="5B6B86"/>
                </a:solidFill>
                <a:latin typeface="Calibri" pitchFamily="34" charset="0"/>
                <a:ea typeface="Calibri" pitchFamily="34" charset="-122"/>
                <a:cs typeface="Calibri" pitchFamily="34" charset="-120"/>
              </a:rPr>
              <a:t>BranchIQ POS SaaS</a:t>
            </a:r>
            <a:endParaRPr lang="en-US" sz="900" dirty="0"/>
          </a:p>
        </p:txBody>
      </p:sp>
      <p:sp>
        <p:nvSpPr>
          <p:cNvPr id="5" name="Text 3"/>
          <p:cNvSpPr/>
          <p:nvPr/>
        </p:nvSpPr>
        <p:spPr>
          <a:xfrm>
            <a:off x="4251960" y="6473952"/>
            <a:ext cx="3657600" cy="274320"/>
          </a:xfrm>
          <a:prstGeom prst="rect">
            <a:avLst/>
          </a:prstGeom>
          <a:noFill/>
          <a:ln/>
        </p:spPr>
        <p:txBody>
          <a:bodyPr wrap="square" lIns="0" tIns="0" rIns="0" bIns="0" rtlCol="0" anchor="ctr"/>
          <a:lstStyle/>
          <a:p>
            <a:pPr marL="0" indent="0" algn="ctr">
              <a:buNone/>
            </a:pPr>
            <a:r>
              <a:rPr lang="en-US" sz="900" dirty="0">
                <a:solidFill>
                  <a:srgbClr val="5B6B86"/>
                </a:solidFill>
                <a:latin typeface="Calibri" pitchFamily="34" charset="0"/>
                <a:ea typeface="Calibri" pitchFamily="34" charset="-122"/>
                <a:cs typeface="Calibri" pitchFamily="34" charset="-120"/>
              </a:rPr>
              <a:t>Confidential — for discussion</a:t>
            </a:r>
            <a:endParaRPr lang="en-US" sz="900" dirty="0"/>
          </a:p>
        </p:txBody>
      </p:sp>
      <p:sp>
        <p:nvSpPr>
          <p:cNvPr id="6" name="Text 4"/>
          <p:cNvSpPr/>
          <p:nvPr/>
        </p:nvSpPr>
        <p:spPr>
          <a:xfrm>
            <a:off x="10515600" y="6473952"/>
            <a:ext cx="1078992" cy="274320"/>
          </a:xfrm>
          <a:prstGeom prst="rect">
            <a:avLst/>
          </a:prstGeom>
          <a:noFill/>
          <a:ln/>
        </p:spPr>
        <p:txBody>
          <a:bodyPr wrap="square" lIns="0" tIns="0" rIns="0" bIns="0" rtlCol="0" anchor="ctr"/>
          <a:lstStyle/>
          <a:p>
            <a:pPr marL="0" indent="0" algn="r">
              <a:buNone/>
            </a:pPr>
            <a:r>
              <a:rPr lang="en-US" sz="900" b="1" dirty="0">
                <a:solidFill>
                  <a:srgbClr val="5B6B86"/>
                </a:solidFill>
                <a:latin typeface="Calibri" pitchFamily="34" charset="0"/>
                <a:ea typeface="Calibri" pitchFamily="34" charset="-122"/>
                <a:cs typeface="Calibri" pitchFamily="34" charset="-120"/>
              </a:rPr>
              <a:t>15 / 24</a:t>
            </a:r>
            <a:endParaRPr lang="en-US" sz="900" dirty="0"/>
          </a:p>
        </p:txBody>
      </p:sp>
      <p:sp>
        <p:nvSpPr>
          <p:cNvPr id="7" name="Text 5"/>
          <p:cNvSpPr/>
          <p:nvPr/>
        </p:nvSpPr>
        <p:spPr>
          <a:xfrm>
            <a:off x="566928" y="566928"/>
            <a:ext cx="11027664" cy="566928"/>
          </a:xfrm>
          <a:prstGeom prst="rect">
            <a:avLst/>
          </a:prstGeom>
          <a:noFill/>
          <a:ln/>
        </p:spPr>
        <p:txBody>
          <a:bodyPr wrap="square" lIns="0" tIns="0" rIns="0" bIns="0" rtlCol="0" anchor="ctr"/>
          <a:lstStyle/>
          <a:p>
            <a:pPr marL="0" indent="0" algn="l">
              <a:buNone/>
            </a:pPr>
            <a:r>
              <a:rPr lang="en-US" sz="3000" b="1" dirty="0">
                <a:solidFill>
                  <a:srgbClr val="0B1324"/>
                </a:solidFill>
                <a:latin typeface="Trebuchet MS" pitchFamily="34" charset="0"/>
                <a:ea typeface="Trebuchet MS" pitchFamily="34" charset="-122"/>
                <a:cs typeface="Trebuchet MS" pitchFamily="34" charset="-120"/>
              </a:rPr>
              <a:t>We sit where POS, inventory and ERP don't</a:t>
            </a:r>
            <a:endParaRPr lang="en-US" sz="3000" dirty="0"/>
          </a:p>
        </p:txBody>
      </p:sp>
      <p:sp>
        <p:nvSpPr>
          <p:cNvPr id="8" name="Text 6"/>
          <p:cNvSpPr/>
          <p:nvPr/>
        </p:nvSpPr>
        <p:spPr>
          <a:xfrm>
            <a:off x="566928" y="1133856"/>
            <a:ext cx="11027664" cy="365760"/>
          </a:xfrm>
          <a:prstGeom prst="rect">
            <a:avLst/>
          </a:prstGeom>
          <a:noFill/>
          <a:ln/>
        </p:spPr>
        <p:txBody>
          <a:bodyPr wrap="square" lIns="0" tIns="0" rIns="0" bIns="0" rtlCol="0" anchor="ctr"/>
          <a:lstStyle/>
          <a:p>
            <a:pPr marL="0" indent="0" algn="l">
              <a:buNone/>
            </a:pPr>
            <a:r>
              <a:rPr lang="en-US" sz="1400" dirty="0">
                <a:solidFill>
                  <a:srgbClr val="5B6B86"/>
                </a:solidFill>
                <a:latin typeface="Calibri" pitchFamily="34" charset="0"/>
                <a:ea typeface="Calibri" pitchFamily="34" charset="-122"/>
                <a:cs typeface="Calibri" pitchFamily="34" charset="-120"/>
              </a:rPr>
              <a:t>The only stack built for SMB multi-branch operators with ingredient-level AI.</a:t>
            </a:r>
            <a:endParaRPr lang="en-US" sz="1400" dirty="0"/>
          </a:p>
        </p:txBody>
      </p:sp>
      <p:sp>
        <p:nvSpPr>
          <p:cNvPr id="9" name="Shape 7"/>
          <p:cNvSpPr/>
          <p:nvPr/>
        </p:nvSpPr>
        <p:spPr>
          <a:xfrm>
            <a:off x="3447288" y="1691640"/>
            <a:ext cx="1956816" cy="512064"/>
          </a:xfrm>
          <a:prstGeom prst="roundRect">
            <a:avLst>
              <a:gd name="adj" fmla="val 12500"/>
            </a:avLst>
          </a:prstGeom>
          <a:solidFill>
            <a:srgbClr val="EAEFFA"/>
          </a:solidFill>
          <a:ln/>
        </p:spPr>
        <p:txBody>
          <a:bodyPr/>
          <a:lstStyle/>
          <a:p>
            <a:endParaRPr lang="en-US"/>
          </a:p>
        </p:txBody>
      </p:sp>
      <p:sp>
        <p:nvSpPr>
          <p:cNvPr id="10" name="Text 8"/>
          <p:cNvSpPr/>
          <p:nvPr/>
        </p:nvSpPr>
        <p:spPr>
          <a:xfrm>
            <a:off x="3447288" y="1691640"/>
            <a:ext cx="1956816" cy="512064"/>
          </a:xfrm>
          <a:prstGeom prst="rect">
            <a:avLst/>
          </a:prstGeom>
          <a:noFill/>
          <a:ln/>
        </p:spPr>
        <p:txBody>
          <a:bodyPr wrap="square" lIns="0" tIns="0" rIns="0" bIns="0" rtlCol="0" anchor="ctr"/>
          <a:lstStyle/>
          <a:p>
            <a:pPr marL="0" indent="0" algn="ctr">
              <a:lnSpc>
                <a:spcPct val="90000"/>
              </a:lnSpc>
              <a:buNone/>
            </a:pPr>
            <a:r>
              <a:rPr lang="en-US" sz="1150" b="1" dirty="0">
                <a:solidFill>
                  <a:srgbClr val="5B6B86"/>
                </a:solidFill>
                <a:latin typeface="Trebuchet MS" pitchFamily="34" charset="0"/>
                <a:ea typeface="Trebuchet MS" pitchFamily="34" charset="-122"/>
                <a:cs typeface="Trebuchet MS" pitchFamily="34" charset="-120"/>
              </a:rPr>
              <a:t>Traditional POS</a:t>
            </a:r>
            <a:endParaRPr lang="en-US" sz="1150" dirty="0"/>
          </a:p>
        </p:txBody>
      </p:sp>
      <p:sp>
        <p:nvSpPr>
          <p:cNvPr id="11" name="Shape 9"/>
          <p:cNvSpPr/>
          <p:nvPr/>
        </p:nvSpPr>
        <p:spPr>
          <a:xfrm>
            <a:off x="5495544" y="1691640"/>
            <a:ext cx="1956816" cy="512064"/>
          </a:xfrm>
          <a:prstGeom prst="roundRect">
            <a:avLst>
              <a:gd name="adj" fmla="val 12500"/>
            </a:avLst>
          </a:prstGeom>
          <a:solidFill>
            <a:srgbClr val="EAEFFA"/>
          </a:solidFill>
          <a:ln/>
        </p:spPr>
        <p:txBody>
          <a:bodyPr/>
          <a:lstStyle/>
          <a:p>
            <a:endParaRPr lang="en-US"/>
          </a:p>
        </p:txBody>
      </p:sp>
      <p:sp>
        <p:nvSpPr>
          <p:cNvPr id="12" name="Text 10"/>
          <p:cNvSpPr/>
          <p:nvPr/>
        </p:nvSpPr>
        <p:spPr>
          <a:xfrm>
            <a:off x="5495544" y="1691640"/>
            <a:ext cx="1956816" cy="512064"/>
          </a:xfrm>
          <a:prstGeom prst="rect">
            <a:avLst/>
          </a:prstGeom>
          <a:noFill/>
          <a:ln/>
        </p:spPr>
        <p:txBody>
          <a:bodyPr wrap="square" lIns="0" tIns="0" rIns="0" bIns="0" rtlCol="0" anchor="ctr"/>
          <a:lstStyle/>
          <a:p>
            <a:pPr marL="0" indent="0" algn="ctr">
              <a:lnSpc>
                <a:spcPct val="90000"/>
              </a:lnSpc>
              <a:buNone/>
            </a:pPr>
            <a:r>
              <a:rPr lang="en-US" sz="1150" b="1" dirty="0">
                <a:solidFill>
                  <a:srgbClr val="5B6B86"/>
                </a:solidFill>
                <a:latin typeface="Trebuchet MS" pitchFamily="34" charset="0"/>
                <a:ea typeface="Trebuchet MS" pitchFamily="34" charset="-122"/>
                <a:cs typeface="Trebuchet MS" pitchFamily="34" charset="-120"/>
              </a:rPr>
              <a:t>Inventory software</a:t>
            </a:r>
            <a:endParaRPr lang="en-US" sz="1150" dirty="0"/>
          </a:p>
        </p:txBody>
      </p:sp>
      <p:sp>
        <p:nvSpPr>
          <p:cNvPr id="13" name="Shape 11"/>
          <p:cNvSpPr/>
          <p:nvPr/>
        </p:nvSpPr>
        <p:spPr>
          <a:xfrm>
            <a:off x="7543800" y="1691640"/>
            <a:ext cx="1956816" cy="512064"/>
          </a:xfrm>
          <a:prstGeom prst="roundRect">
            <a:avLst>
              <a:gd name="adj" fmla="val 12500"/>
            </a:avLst>
          </a:prstGeom>
          <a:solidFill>
            <a:srgbClr val="EAEFFA"/>
          </a:solidFill>
          <a:ln/>
        </p:spPr>
        <p:txBody>
          <a:bodyPr/>
          <a:lstStyle/>
          <a:p>
            <a:endParaRPr lang="en-US"/>
          </a:p>
        </p:txBody>
      </p:sp>
      <p:sp>
        <p:nvSpPr>
          <p:cNvPr id="14" name="Text 12"/>
          <p:cNvSpPr/>
          <p:nvPr/>
        </p:nvSpPr>
        <p:spPr>
          <a:xfrm>
            <a:off x="7543800" y="1691640"/>
            <a:ext cx="1956816" cy="512064"/>
          </a:xfrm>
          <a:prstGeom prst="rect">
            <a:avLst/>
          </a:prstGeom>
          <a:noFill/>
          <a:ln/>
        </p:spPr>
        <p:txBody>
          <a:bodyPr wrap="square" lIns="0" tIns="0" rIns="0" bIns="0" rtlCol="0" anchor="ctr"/>
          <a:lstStyle/>
          <a:p>
            <a:pPr marL="0" indent="0" algn="ctr">
              <a:lnSpc>
                <a:spcPct val="90000"/>
              </a:lnSpc>
              <a:buNone/>
            </a:pPr>
            <a:r>
              <a:rPr lang="en-US" sz="1150" b="1" dirty="0">
                <a:solidFill>
                  <a:srgbClr val="5B6B86"/>
                </a:solidFill>
                <a:latin typeface="Trebuchet MS" pitchFamily="34" charset="0"/>
                <a:ea typeface="Trebuchet MS" pitchFamily="34" charset="-122"/>
                <a:cs typeface="Trebuchet MS" pitchFamily="34" charset="-120"/>
              </a:rPr>
              <a:t>ERP</a:t>
            </a:r>
            <a:endParaRPr lang="en-US" sz="1150" dirty="0"/>
          </a:p>
        </p:txBody>
      </p:sp>
      <p:sp>
        <p:nvSpPr>
          <p:cNvPr id="15" name="Shape 13"/>
          <p:cNvSpPr/>
          <p:nvPr/>
        </p:nvSpPr>
        <p:spPr>
          <a:xfrm>
            <a:off x="9592056" y="1691640"/>
            <a:ext cx="1956816" cy="512064"/>
          </a:xfrm>
          <a:prstGeom prst="roundRect">
            <a:avLst>
              <a:gd name="adj" fmla="val 12500"/>
            </a:avLst>
          </a:prstGeom>
          <a:solidFill>
            <a:srgbClr val="0A1230"/>
          </a:solidFill>
          <a:ln/>
        </p:spPr>
        <p:txBody>
          <a:bodyPr/>
          <a:lstStyle/>
          <a:p>
            <a:endParaRPr lang="en-US"/>
          </a:p>
        </p:txBody>
      </p:sp>
      <p:sp>
        <p:nvSpPr>
          <p:cNvPr id="16" name="Text 14"/>
          <p:cNvSpPr/>
          <p:nvPr/>
        </p:nvSpPr>
        <p:spPr>
          <a:xfrm>
            <a:off x="9592056" y="1691640"/>
            <a:ext cx="1956816" cy="512064"/>
          </a:xfrm>
          <a:prstGeom prst="rect">
            <a:avLst/>
          </a:prstGeom>
          <a:noFill/>
          <a:ln/>
        </p:spPr>
        <p:txBody>
          <a:bodyPr wrap="square" lIns="0" tIns="0" rIns="0" bIns="0" rtlCol="0" anchor="ctr"/>
          <a:lstStyle/>
          <a:p>
            <a:pPr marL="0" indent="0" algn="ctr">
              <a:lnSpc>
                <a:spcPct val="90000"/>
              </a:lnSpc>
              <a:buNone/>
            </a:pPr>
            <a:r>
              <a:rPr lang="en-US" sz="1150" b="1" dirty="0">
                <a:solidFill>
                  <a:srgbClr val="22D3EE"/>
                </a:solidFill>
                <a:latin typeface="Trebuchet MS" pitchFamily="34" charset="0"/>
                <a:ea typeface="Trebuchet MS" pitchFamily="34" charset="-122"/>
                <a:cs typeface="Trebuchet MS" pitchFamily="34" charset="-120"/>
              </a:rPr>
              <a:t>BranchIQ</a:t>
            </a:r>
            <a:endParaRPr lang="en-US" sz="1150" dirty="0"/>
          </a:p>
        </p:txBody>
      </p:sp>
      <p:sp>
        <p:nvSpPr>
          <p:cNvPr id="17" name="Text 15"/>
          <p:cNvSpPr/>
          <p:nvPr/>
        </p:nvSpPr>
        <p:spPr>
          <a:xfrm>
            <a:off x="566928" y="2295144"/>
            <a:ext cx="2697480" cy="448056"/>
          </a:xfrm>
          <a:prstGeom prst="rect">
            <a:avLst/>
          </a:prstGeom>
          <a:noFill/>
          <a:ln/>
        </p:spPr>
        <p:txBody>
          <a:bodyPr wrap="square" lIns="0" tIns="0" rIns="0" bIns="0" rtlCol="0" anchor="ctr"/>
          <a:lstStyle/>
          <a:p>
            <a:pPr marL="0" indent="0" algn="l">
              <a:buNone/>
            </a:pPr>
            <a:r>
              <a:rPr lang="en-US" sz="1150" b="1" dirty="0">
                <a:solidFill>
                  <a:srgbClr val="0B1324"/>
                </a:solidFill>
                <a:latin typeface="Trebuchet MS" pitchFamily="34" charset="0"/>
                <a:ea typeface="Trebuchet MS" pitchFamily="34" charset="-122"/>
                <a:cs typeface="Trebuchet MS" pitchFamily="34" charset="-120"/>
              </a:rPr>
              <a:t>POS</a:t>
            </a:r>
            <a:endParaRPr lang="en-US" sz="1150" dirty="0"/>
          </a:p>
        </p:txBody>
      </p:sp>
      <p:sp>
        <p:nvSpPr>
          <p:cNvPr id="18" name="Shape 16"/>
          <p:cNvSpPr/>
          <p:nvPr/>
        </p:nvSpPr>
        <p:spPr>
          <a:xfrm>
            <a:off x="3447288" y="2295144"/>
            <a:ext cx="1956816" cy="448056"/>
          </a:xfrm>
          <a:prstGeom prst="roundRect">
            <a:avLst>
              <a:gd name="adj" fmla="val 10204"/>
            </a:avLst>
          </a:prstGeom>
          <a:solidFill>
            <a:srgbClr val="FFFFFF"/>
          </a:solidFill>
          <a:ln w="12700">
            <a:solidFill>
              <a:srgbClr val="E1E8F5"/>
            </a:solidFill>
            <a:prstDash val="solid"/>
          </a:ln>
        </p:spPr>
        <p:txBody>
          <a:bodyPr/>
          <a:lstStyle/>
          <a:p>
            <a:endParaRPr lang="en-US"/>
          </a:p>
        </p:txBody>
      </p:sp>
      <p:pic>
        <p:nvPicPr>
          <p:cNvPr id="19" name="Image 0" descr="preencoded.png"/>
          <p:cNvPicPr>
            <a:picLocks noChangeAspect="1"/>
          </p:cNvPicPr>
          <p:nvPr/>
        </p:nvPicPr>
        <p:blipFill>
          <a:blip r:embed="rId3"/>
          <a:stretch>
            <a:fillRect/>
          </a:stretch>
        </p:blipFill>
        <p:spPr>
          <a:xfrm>
            <a:off x="4325112" y="2418588"/>
            <a:ext cx="201168" cy="201168"/>
          </a:xfrm>
          <a:prstGeom prst="rect">
            <a:avLst/>
          </a:prstGeom>
        </p:spPr>
      </p:pic>
      <p:sp>
        <p:nvSpPr>
          <p:cNvPr id="20" name="Shape 17"/>
          <p:cNvSpPr/>
          <p:nvPr/>
        </p:nvSpPr>
        <p:spPr>
          <a:xfrm>
            <a:off x="5495544" y="2295144"/>
            <a:ext cx="1956816" cy="448056"/>
          </a:xfrm>
          <a:prstGeom prst="roundRect">
            <a:avLst>
              <a:gd name="adj" fmla="val 10204"/>
            </a:avLst>
          </a:prstGeom>
          <a:solidFill>
            <a:srgbClr val="FFFFFF"/>
          </a:solidFill>
          <a:ln w="12700">
            <a:solidFill>
              <a:srgbClr val="E1E8F5"/>
            </a:solidFill>
            <a:prstDash val="solid"/>
          </a:ln>
        </p:spPr>
        <p:txBody>
          <a:bodyPr/>
          <a:lstStyle/>
          <a:p>
            <a:endParaRPr lang="en-US"/>
          </a:p>
        </p:txBody>
      </p:sp>
      <p:pic>
        <p:nvPicPr>
          <p:cNvPr id="21" name="Image 1" descr="preencoded.png"/>
          <p:cNvPicPr>
            <a:picLocks noChangeAspect="1"/>
          </p:cNvPicPr>
          <p:nvPr/>
        </p:nvPicPr>
        <p:blipFill>
          <a:blip r:embed="rId4"/>
          <a:stretch>
            <a:fillRect/>
          </a:stretch>
        </p:blipFill>
        <p:spPr>
          <a:xfrm>
            <a:off x="6373368" y="2418588"/>
            <a:ext cx="201168" cy="201168"/>
          </a:xfrm>
          <a:prstGeom prst="rect">
            <a:avLst/>
          </a:prstGeom>
        </p:spPr>
      </p:pic>
      <p:sp>
        <p:nvSpPr>
          <p:cNvPr id="22" name="Shape 18"/>
          <p:cNvSpPr/>
          <p:nvPr/>
        </p:nvSpPr>
        <p:spPr>
          <a:xfrm>
            <a:off x="7543800" y="2295144"/>
            <a:ext cx="1956816" cy="448056"/>
          </a:xfrm>
          <a:prstGeom prst="roundRect">
            <a:avLst>
              <a:gd name="adj" fmla="val 10204"/>
            </a:avLst>
          </a:prstGeom>
          <a:solidFill>
            <a:srgbClr val="FFFFFF"/>
          </a:solidFill>
          <a:ln w="12700">
            <a:solidFill>
              <a:srgbClr val="E1E8F5"/>
            </a:solidFill>
            <a:prstDash val="solid"/>
          </a:ln>
        </p:spPr>
        <p:txBody>
          <a:bodyPr/>
          <a:lstStyle/>
          <a:p>
            <a:endParaRPr lang="en-US"/>
          </a:p>
        </p:txBody>
      </p:sp>
      <p:pic>
        <p:nvPicPr>
          <p:cNvPr id="23" name="Image 2" descr="preencoded.png"/>
          <p:cNvPicPr>
            <a:picLocks noChangeAspect="1"/>
          </p:cNvPicPr>
          <p:nvPr/>
        </p:nvPicPr>
        <p:blipFill>
          <a:blip r:embed="rId3"/>
          <a:stretch>
            <a:fillRect/>
          </a:stretch>
        </p:blipFill>
        <p:spPr>
          <a:xfrm>
            <a:off x="8421624" y="2418588"/>
            <a:ext cx="201168" cy="201168"/>
          </a:xfrm>
          <a:prstGeom prst="rect">
            <a:avLst/>
          </a:prstGeom>
        </p:spPr>
      </p:pic>
      <p:sp>
        <p:nvSpPr>
          <p:cNvPr id="24" name="Shape 19"/>
          <p:cNvSpPr/>
          <p:nvPr/>
        </p:nvSpPr>
        <p:spPr>
          <a:xfrm>
            <a:off x="9592056" y="2295144"/>
            <a:ext cx="1956816" cy="448056"/>
          </a:xfrm>
          <a:prstGeom prst="roundRect">
            <a:avLst>
              <a:gd name="adj" fmla="val 10204"/>
            </a:avLst>
          </a:prstGeom>
          <a:solidFill>
            <a:srgbClr val="EFF5FF"/>
          </a:solidFill>
          <a:ln w="12700">
            <a:solidFill>
              <a:srgbClr val="CFE0FF"/>
            </a:solidFill>
            <a:prstDash val="solid"/>
          </a:ln>
        </p:spPr>
        <p:txBody>
          <a:bodyPr/>
          <a:lstStyle/>
          <a:p>
            <a:endParaRPr lang="en-US"/>
          </a:p>
        </p:txBody>
      </p:sp>
      <p:pic>
        <p:nvPicPr>
          <p:cNvPr id="25" name="Image 3" descr="preencoded.png"/>
          <p:cNvPicPr>
            <a:picLocks noChangeAspect="1"/>
          </p:cNvPicPr>
          <p:nvPr/>
        </p:nvPicPr>
        <p:blipFill>
          <a:blip r:embed="rId5"/>
          <a:stretch>
            <a:fillRect/>
          </a:stretch>
        </p:blipFill>
        <p:spPr>
          <a:xfrm>
            <a:off x="10469880" y="2418588"/>
            <a:ext cx="201168" cy="201168"/>
          </a:xfrm>
          <a:prstGeom prst="rect">
            <a:avLst/>
          </a:prstGeom>
        </p:spPr>
      </p:pic>
      <p:sp>
        <p:nvSpPr>
          <p:cNvPr id="26" name="Text 20"/>
          <p:cNvSpPr/>
          <p:nvPr/>
        </p:nvSpPr>
        <p:spPr>
          <a:xfrm>
            <a:off x="566928" y="2775204"/>
            <a:ext cx="2697480" cy="448056"/>
          </a:xfrm>
          <a:prstGeom prst="rect">
            <a:avLst/>
          </a:prstGeom>
          <a:noFill/>
          <a:ln/>
        </p:spPr>
        <p:txBody>
          <a:bodyPr wrap="square" lIns="0" tIns="0" rIns="0" bIns="0" rtlCol="0" anchor="ctr"/>
          <a:lstStyle/>
          <a:p>
            <a:pPr marL="0" indent="0" algn="l">
              <a:buNone/>
            </a:pPr>
            <a:r>
              <a:rPr lang="en-US" sz="1150" b="1" dirty="0">
                <a:solidFill>
                  <a:srgbClr val="0B1324"/>
                </a:solidFill>
                <a:latin typeface="Trebuchet MS" pitchFamily="34" charset="0"/>
                <a:ea typeface="Trebuchet MS" pitchFamily="34" charset="-122"/>
                <a:cs typeface="Trebuchet MS" pitchFamily="34" charset="-120"/>
              </a:rPr>
              <a:t>Inventory</a:t>
            </a:r>
            <a:endParaRPr lang="en-US" sz="1150" dirty="0"/>
          </a:p>
        </p:txBody>
      </p:sp>
      <p:sp>
        <p:nvSpPr>
          <p:cNvPr id="27" name="Shape 21"/>
          <p:cNvSpPr/>
          <p:nvPr/>
        </p:nvSpPr>
        <p:spPr>
          <a:xfrm>
            <a:off x="3447288" y="2775204"/>
            <a:ext cx="1956816" cy="448056"/>
          </a:xfrm>
          <a:prstGeom prst="roundRect">
            <a:avLst>
              <a:gd name="adj" fmla="val 10204"/>
            </a:avLst>
          </a:prstGeom>
          <a:solidFill>
            <a:srgbClr val="FFFFFF"/>
          </a:solidFill>
          <a:ln w="12700">
            <a:solidFill>
              <a:srgbClr val="E1E8F5"/>
            </a:solidFill>
            <a:prstDash val="solid"/>
          </a:ln>
        </p:spPr>
        <p:txBody>
          <a:bodyPr/>
          <a:lstStyle/>
          <a:p>
            <a:endParaRPr lang="en-US"/>
          </a:p>
        </p:txBody>
      </p:sp>
      <p:pic>
        <p:nvPicPr>
          <p:cNvPr id="28" name="Image 4" descr="preencoded.png"/>
          <p:cNvPicPr>
            <a:picLocks noChangeAspect="1"/>
          </p:cNvPicPr>
          <p:nvPr/>
        </p:nvPicPr>
        <p:blipFill>
          <a:blip r:embed="rId3"/>
          <a:stretch>
            <a:fillRect/>
          </a:stretch>
        </p:blipFill>
        <p:spPr>
          <a:xfrm>
            <a:off x="4325112" y="2898648"/>
            <a:ext cx="201168" cy="201168"/>
          </a:xfrm>
          <a:prstGeom prst="rect">
            <a:avLst/>
          </a:prstGeom>
        </p:spPr>
      </p:pic>
      <p:sp>
        <p:nvSpPr>
          <p:cNvPr id="29" name="Shape 22"/>
          <p:cNvSpPr/>
          <p:nvPr/>
        </p:nvSpPr>
        <p:spPr>
          <a:xfrm>
            <a:off x="5495544" y="2775204"/>
            <a:ext cx="1956816" cy="448056"/>
          </a:xfrm>
          <a:prstGeom prst="roundRect">
            <a:avLst>
              <a:gd name="adj" fmla="val 10204"/>
            </a:avLst>
          </a:prstGeom>
          <a:solidFill>
            <a:srgbClr val="FFFFFF"/>
          </a:solidFill>
          <a:ln w="12700">
            <a:solidFill>
              <a:srgbClr val="E1E8F5"/>
            </a:solidFill>
            <a:prstDash val="solid"/>
          </a:ln>
        </p:spPr>
        <p:txBody>
          <a:bodyPr/>
          <a:lstStyle/>
          <a:p>
            <a:endParaRPr lang="en-US"/>
          </a:p>
        </p:txBody>
      </p:sp>
      <p:pic>
        <p:nvPicPr>
          <p:cNvPr id="30" name="Image 5" descr="preencoded.png"/>
          <p:cNvPicPr>
            <a:picLocks noChangeAspect="1"/>
          </p:cNvPicPr>
          <p:nvPr/>
        </p:nvPicPr>
        <p:blipFill>
          <a:blip r:embed="rId3"/>
          <a:stretch>
            <a:fillRect/>
          </a:stretch>
        </p:blipFill>
        <p:spPr>
          <a:xfrm>
            <a:off x="6373368" y="2898648"/>
            <a:ext cx="201168" cy="201168"/>
          </a:xfrm>
          <a:prstGeom prst="rect">
            <a:avLst/>
          </a:prstGeom>
        </p:spPr>
      </p:pic>
      <p:sp>
        <p:nvSpPr>
          <p:cNvPr id="31" name="Shape 23"/>
          <p:cNvSpPr/>
          <p:nvPr/>
        </p:nvSpPr>
        <p:spPr>
          <a:xfrm>
            <a:off x="7543800" y="2775204"/>
            <a:ext cx="1956816" cy="448056"/>
          </a:xfrm>
          <a:prstGeom prst="roundRect">
            <a:avLst>
              <a:gd name="adj" fmla="val 10204"/>
            </a:avLst>
          </a:prstGeom>
          <a:solidFill>
            <a:srgbClr val="FFFFFF"/>
          </a:solidFill>
          <a:ln w="12700">
            <a:solidFill>
              <a:srgbClr val="E1E8F5"/>
            </a:solidFill>
            <a:prstDash val="solid"/>
          </a:ln>
        </p:spPr>
        <p:txBody>
          <a:bodyPr/>
          <a:lstStyle/>
          <a:p>
            <a:endParaRPr lang="en-US"/>
          </a:p>
        </p:txBody>
      </p:sp>
      <p:pic>
        <p:nvPicPr>
          <p:cNvPr id="32" name="Image 6" descr="preencoded.png"/>
          <p:cNvPicPr>
            <a:picLocks noChangeAspect="1"/>
          </p:cNvPicPr>
          <p:nvPr/>
        </p:nvPicPr>
        <p:blipFill>
          <a:blip r:embed="rId3"/>
          <a:stretch>
            <a:fillRect/>
          </a:stretch>
        </p:blipFill>
        <p:spPr>
          <a:xfrm>
            <a:off x="8421624" y="2898648"/>
            <a:ext cx="201168" cy="201168"/>
          </a:xfrm>
          <a:prstGeom prst="rect">
            <a:avLst/>
          </a:prstGeom>
        </p:spPr>
      </p:pic>
      <p:sp>
        <p:nvSpPr>
          <p:cNvPr id="33" name="Shape 24"/>
          <p:cNvSpPr/>
          <p:nvPr/>
        </p:nvSpPr>
        <p:spPr>
          <a:xfrm>
            <a:off x="9592056" y="2775204"/>
            <a:ext cx="1956816" cy="448056"/>
          </a:xfrm>
          <a:prstGeom prst="roundRect">
            <a:avLst>
              <a:gd name="adj" fmla="val 10204"/>
            </a:avLst>
          </a:prstGeom>
          <a:solidFill>
            <a:srgbClr val="EFF5FF"/>
          </a:solidFill>
          <a:ln w="12700">
            <a:solidFill>
              <a:srgbClr val="CFE0FF"/>
            </a:solidFill>
            <a:prstDash val="solid"/>
          </a:ln>
        </p:spPr>
        <p:txBody>
          <a:bodyPr/>
          <a:lstStyle/>
          <a:p>
            <a:endParaRPr lang="en-US"/>
          </a:p>
        </p:txBody>
      </p:sp>
      <p:pic>
        <p:nvPicPr>
          <p:cNvPr id="34" name="Image 7" descr="preencoded.png"/>
          <p:cNvPicPr>
            <a:picLocks noChangeAspect="1"/>
          </p:cNvPicPr>
          <p:nvPr/>
        </p:nvPicPr>
        <p:blipFill>
          <a:blip r:embed="rId5"/>
          <a:stretch>
            <a:fillRect/>
          </a:stretch>
        </p:blipFill>
        <p:spPr>
          <a:xfrm>
            <a:off x="10469880" y="2898648"/>
            <a:ext cx="201168" cy="201168"/>
          </a:xfrm>
          <a:prstGeom prst="rect">
            <a:avLst/>
          </a:prstGeom>
        </p:spPr>
      </p:pic>
      <p:sp>
        <p:nvSpPr>
          <p:cNvPr id="35" name="Text 25"/>
          <p:cNvSpPr/>
          <p:nvPr/>
        </p:nvSpPr>
        <p:spPr>
          <a:xfrm>
            <a:off x="566928" y="3255264"/>
            <a:ext cx="2697480" cy="448056"/>
          </a:xfrm>
          <a:prstGeom prst="rect">
            <a:avLst/>
          </a:prstGeom>
          <a:noFill/>
          <a:ln/>
        </p:spPr>
        <p:txBody>
          <a:bodyPr wrap="square" lIns="0" tIns="0" rIns="0" bIns="0" rtlCol="0" anchor="ctr"/>
          <a:lstStyle/>
          <a:p>
            <a:pPr marL="0" indent="0" algn="l">
              <a:buNone/>
            </a:pPr>
            <a:r>
              <a:rPr lang="en-US" sz="1150" b="1" dirty="0">
                <a:solidFill>
                  <a:srgbClr val="0B1324"/>
                </a:solidFill>
                <a:latin typeface="Trebuchet MS" pitchFamily="34" charset="0"/>
                <a:ea typeface="Trebuchet MS" pitchFamily="34" charset="-122"/>
                <a:cs typeface="Trebuchet MS" pitchFamily="34" charset="-120"/>
              </a:rPr>
              <a:t>Recipes / BOM</a:t>
            </a:r>
            <a:endParaRPr lang="en-US" sz="1150" dirty="0"/>
          </a:p>
        </p:txBody>
      </p:sp>
      <p:sp>
        <p:nvSpPr>
          <p:cNvPr id="36" name="Shape 26"/>
          <p:cNvSpPr/>
          <p:nvPr/>
        </p:nvSpPr>
        <p:spPr>
          <a:xfrm>
            <a:off x="3447288" y="3255264"/>
            <a:ext cx="1956816" cy="448056"/>
          </a:xfrm>
          <a:prstGeom prst="roundRect">
            <a:avLst>
              <a:gd name="adj" fmla="val 10204"/>
            </a:avLst>
          </a:prstGeom>
          <a:solidFill>
            <a:srgbClr val="FFFFFF"/>
          </a:solidFill>
          <a:ln w="12700">
            <a:solidFill>
              <a:srgbClr val="E1E8F5"/>
            </a:solidFill>
            <a:prstDash val="solid"/>
          </a:ln>
        </p:spPr>
        <p:txBody>
          <a:bodyPr/>
          <a:lstStyle/>
          <a:p>
            <a:endParaRPr lang="en-US"/>
          </a:p>
        </p:txBody>
      </p:sp>
      <p:pic>
        <p:nvPicPr>
          <p:cNvPr id="37" name="Image 8" descr="preencoded.png"/>
          <p:cNvPicPr>
            <a:picLocks noChangeAspect="1"/>
          </p:cNvPicPr>
          <p:nvPr/>
        </p:nvPicPr>
        <p:blipFill>
          <a:blip r:embed="rId4"/>
          <a:stretch>
            <a:fillRect/>
          </a:stretch>
        </p:blipFill>
        <p:spPr>
          <a:xfrm>
            <a:off x="4325112" y="3378708"/>
            <a:ext cx="201168" cy="201168"/>
          </a:xfrm>
          <a:prstGeom prst="rect">
            <a:avLst/>
          </a:prstGeom>
        </p:spPr>
      </p:pic>
      <p:sp>
        <p:nvSpPr>
          <p:cNvPr id="38" name="Shape 27"/>
          <p:cNvSpPr/>
          <p:nvPr/>
        </p:nvSpPr>
        <p:spPr>
          <a:xfrm>
            <a:off x="5495544" y="3255264"/>
            <a:ext cx="1956816" cy="448056"/>
          </a:xfrm>
          <a:prstGeom prst="roundRect">
            <a:avLst>
              <a:gd name="adj" fmla="val 10204"/>
            </a:avLst>
          </a:prstGeom>
          <a:solidFill>
            <a:srgbClr val="FFFFFF"/>
          </a:solidFill>
          <a:ln w="12700">
            <a:solidFill>
              <a:srgbClr val="E1E8F5"/>
            </a:solidFill>
            <a:prstDash val="solid"/>
          </a:ln>
        </p:spPr>
        <p:txBody>
          <a:bodyPr/>
          <a:lstStyle/>
          <a:p>
            <a:endParaRPr lang="en-US"/>
          </a:p>
        </p:txBody>
      </p:sp>
      <p:pic>
        <p:nvPicPr>
          <p:cNvPr id="39" name="Image 9" descr="preencoded.png"/>
          <p:cNvPicPr>
            <a:picLocks noChangeAspect="1"/>
          </p:cNvPicPr>
          <p:nvPr/>
        </p:nvPicPr>
        <p:blipFill>
          <a:blip r:embed="rId3"/>
          <a:stretch>
            <a:fillRect/>
          </a:stretch>
        </p:blipFill>
        <p:spPr>
          <a:xfrm>
            <a:off x="6373368" y="3378708"/>
            <a:ext cx="201168" cy="201168"/>
          </a:xfrm>
          <a:prstGeom prst="rect">
            <a:avLst/>
          </a:prstGeom>
        </p:spPr>
      </p:pic>
      <p:sp>
        <p:nvSpPr>
          <p:cNvPr id="40" name="Shape 28"/>
          <p:cNvSpPr/>
          <p:nvPr/>
        </p:nvSpPr>
        <p:spPr>
          <a:xfrm>
            <a:off x="7543800" y="3255264"/>
            <a:ext cx="1956816" cy="448056"/>
          </a:xfrm>
          <a:prstGeom prst="roundRect">
            <a:avLst>
              <a:gd name="adj" fmla="val 10204"/>
            </a:avLst>
          </a:prstGeom>
          <a:solidFill>
            <a:srgbClr val="FFFFFF"/>
          </a:solidFill>
          <a:ln w="12700">
            <a:solidFill>
              <a:srgbClr val="E1E8F5"/>
            </a:solidFill>
            <a:prstDash val="solid"/>
          </a:ln>
        </p:spPr>
        <p:txBody>
          <a:bodyPr/>
          <a:lstStyle/>
          <a:p>
            <a:endParaRPr lang="en-US"/>
          </a:p>
        </p:txBody>
      </p:sp>
      <p:pic>
        <p:nvPicPr>
          <p:cNvPr id="41" name="Image 10" descr="preencoded.png"/>
          <p:cNvPicPr>
            <a:picLocks noChangeAspect="1"/>
          </p:cNvPicPr>
          <p:nvPr/>
        </p:nvPicPr>
        <p:blipFill>
          <a:blip r:embed="rId3"/>
          <a:stretch>
            <a:fillRect/>
          </a:stretch>
        </p:blipFill>
        <p:spPr>
          <a:xfrm>
            <a:off x="8421624" y="3378708"/>
            <a:ext cx="201168" cy="201168"/>
          </a:xfrm>
          <a:prstGeom prst="rect">
            <a:avLst/>
          </a:prstGeom>
        </p:spPr>
      </p:pic>
      <p:sp>
        <p:nvSpPr>
          <p:cNvPr id="42" name="Shape 29"/>
          <p:cNvSpPr/>
          <p:nvPr/>
        </p:nvSpPr>
        <p:spPr>
          <a:xfrm>
            <a:off x="9592056" y="3255264"/>
            <a:ext cx="1956816" cy="448056"/>
          </a:xfrm>
          <a:prstGeom prst="roundRect">
            <a:avLst>
              <a:gd name="adj" fmla="val 10204"/>
            </a:avLst>
          </a:prstGeom>
          <a:solidFill>
            <a:srgbClr val="EFF5FF"/>
          </a:solidFill>
          <a:ln w="12700">
            <a:solidFill>
              <a:srgbClr val="CFE0FF"/>
            </a:solidFill>
            <a:prstDash val="solid"/>
          </a:ln>
        </p:spPr>
        <p:txBody>
          <a:bodyPr/>
          <a:lstStyle/>
          <a:p>
            <a:endParaRPr lang="en-US"/>
          </a:p>
        </p:txBody>
      </p:sp>
      <p:pic>
        <p:nvPicPr>
          <p:cNvPr id="43" name="Image 11" descr="preencoded.png"/>
          <p:cNvPicPr>
            <a:picLocks noChangeAspect="1"/>
          </p:cNvPicPr>
          <p:nvPr/>
        </p:nvPicPr>
        <p:blipFill>
          <a:blip r:embed="rId5"/>
          <a:stretch>
            <a:fillRect/>
          </a:stretch>
        </p:blipFill>
        <p:spPr>
          <a:xfrm>
            <a:off x="10469880" y="3378708"/>
            <a:ext cx="201168" cy="201168"/>
          </a:xfrm>
          <a:prstGeom prst="rect">
            <a:avLst/>
          </a:prstGeom>
        </p:spPr>
      </p:pic>
      <p:sp>
        <p:nvSpPr>
          <p:cNvPr id="44" name="Text 30"/>
          <p:cNvSpPr/>
          <p:nvPr/>
        </p:nvSpPr>
        <p:spPr>
          <a:xfrm>
            <a:off x="566928" y="3735324"/>
            <a:ext cx="2697480" cy="448056"/>
          </a:xfrm>
          <a:prstGeom prst="rect">
            <a:avLst/>
          </a:prstGeom>
          <a:noFill/>
          <a:ln/>
        </p:spPr>
        <p:txBody>
          <a:bodyPr wrap="square" lIns="0" tIns="0" rIns="0" bIns="0" rtlCol="0" anchor="ctr"/>
          <a:lstStyle/>
          <a:p>
            <a:pPr marL="0" indent="0" algn="l">
              <a:buNone/>
            </a:pPr>
            <a:r>
              <a:rPr lang="en-US" sz="1150" b="1" dirty="0">
                <a:solidFill>
                  <a:srgbClr val="0B1324"/>
                </a:solidFill>
                <a:latin typeface="Trebuchet MS" pitchFamily="34" charset="0"/>
                <a:ea typeface="Trebuchet MS" pitchFamily="34" charset="-122"/>
                <a:cs typeface="Trebuchet MS" pitchFamily="34" charset="-120"/>
              </a:rPr>
              <a:t>AI forecasts</a:t>
            </a:r>
            <a:endParaRPr lang="en-US" sz="1150" dirty="0"/>
          </a:p>
        </p:txBody>
      </p:sp>
      <p:sp>
        <p:nvSpPr>
          <p:cNvPr id="45" name="Shape 31"/>
          <p:cNvSpPr/>
          <p:nvPr/>
        </p:nvSpPr>
        <p:spPr>
          <a:xfrm>
            <a:off x="3447288" y="3735324"/>
            <a:ext cx="1956816" cy="448056"/>
          </a:xfrm>
          <a:prstGeom prst="roundRect">
            <a:avLst>
              <a:gd name="adj" fmla="val 10204"/>
            </a:avLst>
          </a:prstGeom>
          <a:solidFill>
            <a:srgbClr val="FFFFFF"/>
          </a:solidFill>
          <a:ln w="12700">
            <a:solidFill>
              <a:srgbClr val="E1E8F5"/>
            </a:solidFill>
            <a:prstDash val="solid"/>
          </a:ln>
        </p:spPr>
        <p:txBody>
          <a:bodyPr/>
          <a:lstStyle/>
          <a:p>
            <a:endParaRPr lang="en-US"/>
          </a:p>
        </p:txBody>
      </p:sp>
      <p:pic>
        <p:nvPicPr>
          <p:cNvPr id="46" name="Image 12" descr="preencoded.png"/>
          <p:cNvPicPr>
            <a:picLocks noChangeAspect="1"/>
          </p:cNvPicPr>
          <p:nvPr/>
        </p:nvPicPr>
        <p:blipFill>
          <a:blip r:embed="rId4"/>
          <a:stretch>
            <a:fillRect/>
          </a:stretch>
        </p:blipFill>
        <p:spPr>
          <a:xfrm>
            <a:off x="4325112" y="3858768"/>
            <a:ext cx="201168" cy="201168"/>
          </a:xfrm>
          <a:prstGeom prst="rect">
            <a:avLst/>
          </a:prstGeom>
        </p:spPr>
      </p:pic>
      <p:sp>
        <p:nvSpPr>
          <p:cNvPr id="47" name="Shape 32"/>
          <p:cNvSpPr/>
          <p:nvPr/>
        </p:nvSpPr>
        <p:spPr>
          <a:xfrm>
            <a:off x="5495544" y="3735324"/>
            <a:ext cx="1956816" cy="448056"/>
          </a:xfrm>
          <a:prstGeom prst="roundRect">
            <a:avLst>
              <a:gd name="adj" fmla="val 10204"/>
            </a:avLst>
          </a:prstGeom>
          <a:solidFill>
            <a:srgbClr val="FFFFFF"/>
          </a:solidFill>
          <a:ln w="12700">
            <a:solidFill>
              <a:srgbClr val="E1E8F5"/>
            </a:solidFill>
            <a:prstDash val="solid"/>
          </a:ln>
        </p:spPr>
        <p:txBody>
          <a:bodyPr/>
          <a:lstStyle/>
          <a:p>
            <a:endParaRPr lang="en-US"/>
          </a:p>
        </p:txBody>
      </p:sp>
      <p:pic>
        <p:nvPicPr>
          <p:cNvPr id="48" name="Image 13" descr="preencoded.png"/>
          <p:cNvPicPr>
            <a:picLocks noChangeAspect="1"/>
          </p:cNvPicPr>
          <p:nvPr/>
        </p:nvPicPr>
        <p:blipFill>
          <a:blip r:embed="rId4"/>
          <a:stretch>
            <a:fillRect/>
          </a:stretch>
        </p:blipFill>
        <p:spPr>
          <a:xfrm>
            <a:off x="6373368" y="3858768"/>
            <a:ext cx="201168" cy="201168"/>
          </a:xfrm>
          <a:prstGeom prst="rect">
            <a:avLst/>
          </a:prstGeom>
        </p:spPr>
      </p:pic>
      <p:sp>
        <p:nvSpPr>
          <p:cNvPr id="49" name="Shape 33"/>
          <p:cNvSpPr/>
          <p:nvPr/>
        </p:nvSpPr>
        <p:spPr>
          <a:xfrm>
            <a:off x="7543800" y="3735324"/>
            <a:ext cx="1956816" cy="448056"/>
          </a:xfrm>
          <a:prstGeom prst="roundRect">
            <a:avLst>
              <a:gd name="adj" fmla="val 10204"/>
            </a:avLst>
          </a:prstGeom>
          <a:solidFill>
            <a:srgbClr val="FFFFFF"/>
          </a:solidFill>
          <a:ln w="12700">
            <a:solidFill>
              <a:srgbClr val="E1E8F5"/>
            </a:solidFill>
            <a:prstDash val="solid"/>
          </a:ln>
        </p:spPr>
        <p:txBody>
          <a:bodyPr/>
          <a:lstStyle/>
          <a:p>
            <a:endParaRPr lang="en-US"/>
          </a:p>
        </p:txBody>
      </p:sp>
      <p:pic>
        <p:nvPicPr>
          <p:cNvPr id="50" name="Image 14" descr="preencoded.png"/>
          <p:cNvPicPr>
            <a:picLocks noChangeAspect="1"/>
          </p:cNvPicPr>
          <p:nvPr/>
        </p:nvPicPr>
        <p:blipFill>
          <a:blip r:embed="rId3"/>
          <a:stretch>
            <a:fillRect/>
          </a:stretch>
        </p:blipFill>
        <p:spPr>
          <a:xfrm>
            <a:off x="8421624" y="3858768"/>
            <a:ext cx="201168" cy="201168"/>
          </a:xfrm>
          <a:prstGeom prst="rect">
            <a:avLst/>
          </a:prstGeom>
        </p:spPr>
      </p:pic>
      <p:sp>
        <p:nvSpPr>
          <p:cNvPr id="51" name="Shape 34"/>
          <p:cNvSpPr/>
          <p:nvPr/>
        </p:nvSpPr>
        <p:spPr>
          <a:xfrm>
            <a:off x="9592056" y="3735324"/>
            <a:ext cx="1956816" cy="448056"/>
          </a:xfrm>
          <a:prstGeom prst="roundRect">
            <a:avLst>
              <a:gd name="adj" fmla="val 10204"/>
            </a:avLst>
          </a:prstGeom>
          <a:solidFill>
            <a:srgbClr val="EFF5FF"/>
          </a:solidFill>
          <a:ln w="12700">
            <a:solidFill>
              <a:srgbClr val="CFE0FF"/>
            </a:solidFill>
            <a:prstDash val="solid"/>
          </a:ln>
        </p:spPr>
        <p:txBody>
          <a:bodyPr/>
          <a:lstStyle/>
          <a:p>
            <a:endParaRPr lang="en-US"/>
          </a:p>
        </p:txBody>
      </p:sp>
      <p:pic>
        <p:nvPicPr>
          <p:cNvPr id="52" name="Image 15" descr="preencoded.png"/>
          <p:cNvPicPr>
            <a:picLocks noChangeAspect="1"/>
          </p:cNvPicPr>
          <p:nvPr/>
        </p:nvPicPr>
        <p:blipFill>
          <a:blip r:embed="rId5"/>
          <a:stretch>
            <a:fillRect/>
          </a:stretch>
        </p:blipFill>
        <p:spPr>
          <a:xfrm>
            <a:off x="10469880" y="3858768"/>
            <a:ext cx="201168" cy="201168"/>
          </a:xfrm>
          <a:prstGeom prst="rect">
            <a:avLst/>
          </a:prstGeom>
        </p:spPr>
      </p:pic>
      <p:sp>
        <p:nvSpPr>
          <p:cNvPr id="53" name="Text 35"/>
          <p:cNvSpPr/>
          <p:nvPr/>
        </p:nvSpPr>
        <p:spPr>
          <a:xfrm>
            <a:off x="566928" y="4215384"/>
            <a:ext cx="2697480" cy="448056"/>
          </a:xfrm>
          <a:prstGeom prst="rect">
            <a:avLst/>
          </a:prstGeom>
          <a:noFill/>
          <a:ln/>
        </p:spPr>
        <p:txBody>
          <a:bodyPr wrap="square" lIns="0" tIns="0" rIns="0" bIns="0" rtlCol="0" anchor="ctr"/>
          <a:lstStyle/>
          <a:p>
            <a:pPr marL="0" indent="0" algn="l">
              <a:buNone/>
            </a:pPr>
            <a:r>
              <a:rPr lang="en-US" sz="1150" b="1" dirty="0">
                <a:solidFill>
                  <a:srgbClr val="0B1324"/>
                </a:solidFill>
                <a:latin typeface="Trebuchet MS" pitchFamily="34" charset="0"/>
                <a:ea typeface="Trebuchet MS" pitchFamily="34" charset="-122"/>
                <a:cs typeface="Trebuchet MS" pitchFamily="34" charset="-120"/>
              </a:rPr>
              <a:t>Branch transfer</a:t>
            </a:r>
            <a:endParaRPr lang="en-US" sz="1150" dirty="0"/>
          </a:p>
        </p:txBody>
      </p:sp>
      <p:sp>
        <p:nvSpPr>
          <p:cNvPr id="54" name="Shape 36"/>
          <p:cNvSpPr/>
          <p:nvPr/>
        </p:nvSpPr>
        <p:spPr>
          <a:xfrm>
            <a:off x="3447288" y="4215384"/>
            <a:ext cx="1956816" cy="448056"/>
          </a:xfrm>
          <a:prstGeom prst="roundRect">
            <a:avLst>
              <a:gd name="adj" fmla="val 10204"/>
            </a:avLst>
          </a:prstGeom>
          <a:solidFill>
            <a:srgbClr val="FFFFFF"/>
          </a:solidFill>
          <a:ln w="12700">
            <a:solidFill>
              <a:srgbClr val="E1E8F5"/>
            </a:solidFill>
            <a:prstDash val="solid"/>
          </a:ln>
        </p:spPr>
        <p:txBody>
          <a:bodyPr/>
          <a:lstStyle/>
          <a:p>
            <a:endParaRPr lang="en-US"/>
          </a:p>
        </p:txBody>
      </p:sp>
      <p:pic>
        <p:nvPicPr>
          <p:cNvPr id="55" name="Image 16" descr="preencoded.png"/>
          <p:cNvPicPr>
            <a:picLocks noChangeAspect="1"/>
          </p:cNvPicPr>
          <p:nvPr/>
        </p:nvPicPr>
        <p:blipFill>
          <a:blip r:embed="rId4"/>
          <a:stretch>
            <a:fillRect/>
          </a:stretch>
        </p:blipFill>
        <p:spPr>
          <a:xfrm>
            <a:off x="4325112" y="4338828"/>
            <a:ext cx="201168" cy="201168"/>
          </a:xfrm>
          <a:prstGeom prst="rect">
            <a:avLst/>
          </a:prstGeom>
        </p:spPr>
      </p:pic>
      <p:sp>
        <p:nvSpPr>
          <p:cNvPr id="56" name="Shape 37"/>
          <p:cNvSpPr/>
          <p:nvPr/>
        </p:nvSpPr>
        <p:spPr>
          <a:xfrm>
            <a:off x="5495544" y="4215384"/>
            <a:ext cx="1956816" cy="448056"/>
          </a:xfrm>
          <a:prstGeom prst="roundRect">
            <a:avLst>
              <a:gd name="adj" fmla="val 10204"/>
            </a:avLst>
          </a:prstGeom>
          <a:solidFill>
            <a:srgbClr val="FFFFFF"/>
          </a:solidFill>
          <a:ln w="12700">
            <a:solidFill>
              <a:srgbClr val="E1E8F5"/>
            </a:solidFill>
            <a:prstDash val="solid"/>
          </a:ln>
        </p:spPr>
        <p:txBody>
          <a:bodyPr/>
          <a:lstStyle/>
          <a:p>
            <a:endParaRPr lang="en-US"/>
          </a:p>
        </p:txBody>
      </p:sp>
      <p:pic>
        <p:nvPicPr>
          <p:cNvPr id="57" name="Image 17" descr="preencoded.png"/>
          <p:cNvPicPr>
            <a:picLocks noChangeAspect="1"/>
          </p:cNvPicPr>
          <p:nvPr/>
        </p:nvPicPr>
        <p:blipFill>
          <a:blip r:embed="rId3"/>
          <a:stretch>
            <a:fillRect/>
          </a:stretch>
        </p:blipFill>
        <p:spPr>
          <a:xfrm>
            <a:off x="6373368" y="4338828"/>
            <a:ext cx="201168" cy="201168"/>
          </a:xfrm>
          <a:prstGeom prst="rect">
            <a:avLst/>
          </a:prstGeom>
        </p:spPr>
      </p:pic>
      <p:sp>
        <p:nvSpPr>
          <p:cNvPr id="58" name="Shape 38"/>
          <p:cNvSpPr/>
          <p:nvPr/>
        </p:nvSpPr>
        <p:spPr>
          <a:xfrm>
            <a:off x="7543800" y="4215384"/>
            <a:ext cx="1956816" cy="448056"/>
          </a:xfrm>
          <a:prstGeom prst="roundRect">
            <a:avLst>
              <a:gd name="adj" fmla="val 10204"/>
            </a:avLst>
          </a:prstGeom>
          <a:solidFill>
            <a:srgbClr val="FFFFFF"/>
          </a:solidFill>
          <a:ln w="12700">
            <a:solidFill>
              <a:srgbClr val="E1E8F5"/>
            </a:solidFill>
            <a:prstDash val="solid"/>
          </a:ln>
        </p:spPr>
        <p:txBody>
          <a:bodyPr/>
          <a:lstStyle/>
          <a:p>
            <a:endParaRPr lang="en-US"/>
          </a:p>
        </p:txBody>
      </p:sp>
      <p:pic>
        <p:nvPicPr>
          <p:cNvPr id="59" name="Image 18" descr="preencoded.png"/>
          <p:cNvPicPr>
            <a:picLocks noChangeAspect="1"/>
          </p:cNvPicPr>
          <p:nvPr/>
        </p:nvPicPr>
        <p:blipFill>
          <a:blip r:embed="rId3"/>
          <a:stretch>
            <a:fillRect/>
          </a:stretch>
        </p:blipFill>
        <p:spPr>
          <a:xfrm>
            <a:off x="8421624" y="4338828"/>
            <a:ext cx="201168" cy="201168"/>
          </a:xfrm>
          <a:prstGeom prst="rect">
            <a:avLst/>
          </a:prstGeom>
        </p:spPr>
      </p:pic>
      <p:sp>
        <p:nvSpPr>
          <p:cNvPr id="60" name="Shape 39"/>
          <p:cNvSpPr/>
          <p:nvPr/>
        </p:nvSpPr>
        <p:spPr>
          <a:xfrm>
            <a:off x="9592056" y="4215384"/>
            <a:ext cx="1956816" cy="448056"/>
          </a:xfrm>
          <a:prstGeom prst="roundRect">
            <a:avLst>
              <a:gd name="adj" fmla="val 10204"/>
            </a:avLst>
          </a:prstGeom>
          <a:solidFill>
            <a:srgbClr val="EFF5FF"/>
          </a:solidFill>
          <a:ln w="12700">
            <a:solidFill>
              <a:srgbClr val="CFE0FF"/>
            </a:solidFill>
            <a:prstDash val="solid"/>
          </a:ln>
        </p:spPr>
        <p:txBody>
          <a:bodyPr/>
          <a:lstStyle/>
          <a:p>
            <a:endParaRPr lang="en-US"/>
          </a:p>
        </p:txBody>
      </p:sp>
      <p:pic>
        <p:nvPicPr>
          <p:cNvPr id="61" name="Image 19" descr="preencoded.png"/>
          <p:cNvPicPr>
            <a:picLocks noChangeAspect="1"/>
          </p:cNvPicPr>
          <p:nvPr/>
        </p:nvPicPr>
        <p:blipFill>
          <a:blip r:embed="rId5"/>
          <a:stretch>
            <a:fillRect/>
          </a:stretch>
        </p:blipFill>
        <p:spPr>
          <a:xfrm>
            <a:off x="10469880" y="4338828"/>
            <a:ext cx="201168" cy="201168"/>
          </a:xfrm>
          <a:prstGeom prst="rect">
            <a:avLst/>
          </a:prstGeom>
        </p:spPr>
      </p:pic>
      <p:sp>
        <p:nvSpPr>
          <p:cNvPr id="62" name="Text 40"/>
          <p:cNvSpPr/>
          <p:nvPr/>
        </p:nvSpPr>
        <p:spPr>
          <a:xfrm>
            <a:off x="566928" y="4695444"/>
            <a:ext cx="2697480" cy="448056"/>
          </a:xfrm>
          <a:prstGeom prst="rect">
            <a:avLst/>
          </a:prstGeom>
          <a:noFill/>
          <a:ln/>
        </p:spPr>
        <p:txBody>
          <a:bodyPr wrap="square" lIns="0" tIns="0" rIns="0" bIns="0" rtlCol="0" anchor="ctr"/>
          <a:lstStyle/>
          <a:p>
            <a:pPr marL="0" indent="0" algn="l">
              <a:buNone/>
            </a:pPr>
            <a:r>
              <a:rPr lang="en-US" sz="1150" b="1" dirty="0">
                <a:solidFill>
                  <a:srgbClr val="0B1324"/>
                </a:solidFill>
                <a:latin typeface="Trebuchet MS" pitchFamily="34" charset="0"/>
                <a:ea typeface="Trebuchet MS" pitchFamily="34" charset="-122"/>
                <a:cs typeface="Trebuchet MS" pitchFamily="34" charset="-120"/>
              </a:rPr>
              <a:t>Asset intelligence</a:t>
            </a:r>
            <a:endParaRPr lang="en-US" sz="1150" dirty="0"/>
          </a:p>
        </p:txBody>
      </p:sp>
      <p:sp>
        <p:nvSpPr>
          <p:cNvPr id="63" name="Shape 41"/>
          <p:cNvSpPr/>
          <p:nvPr/>
        </p:nvSpPr>
        <p:spPr>
          <a:xfrm>
            <a:off x="3447288" y="4695444"/>
            <a:ext cx="1956816" cy="448056"/>
          </a:xfrm>
          <a:prstGeom prst="roundRect">
            <a:avLst>
              <a:gd name="adj" fmla="val 10204"/>
            </a:avLst>
          </a:prstGeom>
          <a:solidFill>
            <a:srgbClr val="FFFFFF"/>
          </a:solidFill>
          <a:ln w="12700">
            <a:solidFill>
              <a:srgbClr val="E1E8F5"/>
            </a:solidFill>
            <a:prstDash val="solid"/>
          </a:ln>
        </p:spPr>
        <p:txBody>
          <a:bodyPr/>
          <a:lstStyle/>
          <a:p>
            <a:endParaRPr lang="en-US"/>
          </a:p>
        </p:txBody>
      </p:sp>
      <p:pic>
        <p:nvPicPr>
          <p:cNvPr id="64" name="Image 20" descr="preencoded.png"/>
          <p:cNvPicPr>
            <a:picLocks noChangeAspect="1"/>
          </p:cNvPicPr>
          <p:nvPr/>
        </p:nvPicPr>
        <p:blipFill>
          <a:blip r:embed="rId4"/>
          <a:stretch>
            <a:fillRect/>
          </a:stretch>
        </p:blipFill>
        <p:spPr>
          <a:xfrm>
            <a:off x="4325112" y="4818888"/>
            <a:ext cx="201168" cy="201168"/>
          </a:xfrm>
          <a:prstGeom prst="rect">
            <a:avLst/>
          </a:prstGeom>
        </p:spPr>
      </p:pic>
      <p:sp>
        <p:nvSpPr>
          <p:cNvPr id="65" name="Shape 42"/>
          <p:cNvSpPr/>
          <p:nvPr/>
        </p:nvSpPr>
        <p:spPr>
          <a:xfrm>
            <a:off x="5495544" y="4695444"/>
            <a:ext cx="1956816" cy="448056"/>
          </a:xfrm>
          <a:prstGeom prst="roundRect">
            <a:avLst>
              <a:gd name="adj" fmla="val 10204"/>
            </a:avLst>
          </a:prstGeom>
          <a:solidFill>
            <a:srgbClr val="FFFFFF"/>
          </a:solidFill>
          <a:ln w="12700">
            <a:solidFill>
              <a:srgbClr val="E1E8F5"/>
            </a:solidFill>
            <a:prstDash val="solid"/>
          </a:ln>
        </p:spPr>
        <p:txBody>
          <a:bodyPr/>
          <a:lstStyle/>
          <a:p>
            <a:endParaRPr lang="en-US"/>
          </a:p>
        </p:txBody>
      </p:sp>
      <p:pic>
        <p:nvPicPr>
          <p:cNvPr id="66" name="Image 21" descr="preencoded.png"/>
          <p:cNvPicPr>
            <a:picLocks noChangeAspect="1"/>
          </p:cNvPicPr>
          <p:nvPr/>
        </p:nvPicPr>
        <p:blipFill>
          <a:blip r:embed="rId4"/>
          <a:stretch>
            <a:fillRect/>
          </a:stretch>
        </p:blipFill>
        <p:spPr>
          <a:xfrm>
            <a:off x="6373368" y="4818888"/>
            <a:ext cx="201168" cy="201168"/>
          </a:xfrm>
          <a:prstGeom prst="rect">
            <a:avLst/>
          </a:prstGeom>
        </p:spPr>
      </p:pic>
      <p:sp>
        <p:nvSpPr>
          <p:cNvPr id="67" name="Shape 43"/>
          <p:cNvSpPr/>
          <p:nvPr/>
        </p:nvSpPr>
        <p:spPr>
          <a:xfrm>
            <a:off x="7543800" y="4695444"/>
            <a:ext cx="1956816" cy="448056"/>
          </a:xfrm>
          <a:prstGeom prst="roundRect">
            <a:avLst>
              <a:gd name="adj" fmla="val 10204"/>
            </a:avLst>
          </a:prstGeom>
          <a:solidFill>
            <a:srgbClr val="FFFFFF"/>
          </a:solidFill>
          <a:ln w="12700">
            <a:solidFill>
              <a:srgbClr val="E1E8F5"/>
            </a:solidFill>
            <a:prstDash val="solid"/>
          </a:ln>
        </p:spPr>
        <p:txBody>
          <a:bodyPr/>
          <a:lstStyle/>
          <a:p>
            <a:endParaRPr lang="en-US"/>
          </a:p>
        </p:txBody>
      </p:sp>
      <p:pic>
        <p:nvPicPr>
          <p:cNvPr id="68" name="Image 22" descr="preencoded.png"/>
          <p:cNvPicPr>
            <a:picLocks noChangeAspect="1"/>
          </p:cNvPicPr>
          <p:nvPr/>
        </p:nvPicPr>
        <p:blipFill>
          <a:blip r:embed="rId3"/>
          <a:stretch>
            <a:fillRect/>
          </a:stretch>
        </p:blipFill>
        <p:spPr>
          <a:xfrm>
            <a:off x="8421624" y="4818888"/>
            <a:ext cx="201168" cy="201168"/>
          </a:xfrm>
          <a:prstGeom prst="rect">
            <a:avLst/>
          </a:prstGeom>
        </p:spPr>
      </p:pic>
      <p:sp>
        <p:nvSpPr>
          <p:cNvPr id="69" name="Shape 44"/>
          <p:cNvSpPr/>
          <p:nvPr/>
        </p:nvSpPr>
        <p:spPr>
          <a:xfrm>
            <a:off x="9592056" y="4695444"/>
            <a:ext cx="1956816" cy="448056"/>
          </a:xfrm>
          <a:prstGeom prst="roundRect">
            <a:avLst>
              <a:gd name="adj" fmla="val 10204"/>
            </a:avLst>
          </a:prstGeom>
          <a:solidFill>
            <a:srgbClr val="EFF5FF"/>
          </a:solidFill>
          <a:ln w="12700">
            <a:solidFill>
              <a:srgbClr val="CFE0FF"/>
            </a:solidFill>
            <a:prstDash val="solid"/>
          </a:ln>
        </p:spPr>
        <p:txBody>
          <a:bodyPr/>
          <a:lstStyle/>
          <a:p>
            <a:endParaRPr lang="en-US"/>
          </a:p>
        </p:txBody>
      </p:sp>
      <p:pic>
        <p:nvPicPr>
          <p:cNvPr id="70" name="Image 23" descr="preencoded.png"/>
          <p:cNvPicPr>
            <a:picLocks noChangeAspect="1"/>
          </p:cNvPicPr>
          <p:nvPr/>
        </p:nvPicPr>
        <p:blipFill>
          <a:blip r:embed="rId5"/>
          <a:stretch>
            <a:fillRect/>
          </a:stretch>
        </p:blipFill>
        <p:spPr>
          <a:xfrm>
            <a:off x="10469880" y="4818888"/>
            <a:ext cx="201168" cy="201168"/>
          </a:xfrm>
          <a:prstGeom prst="rect">
            <a:avLst/>
          </a:prstGeom>
        </p:spPr>
      </p:pic>
      <p:sp>
        <p:nvSpPr>
          <p:cNvPr id="71" name="Text 45"/>
          <p:cNvSpPr/>
          <p:nvPr/>
        </p:nvSpPr>
        <p:spPr>
          <a:xfrm>
            <a:off x="566928" y="5175504"/>
            <a:ext cx="2697480" cy="448056"/>
          </a:xfrm>
          <a:prstGeom prst="rect">
            <a:avLst/>
          </a:prstGeom>
          <a:noFill/>
          <a:ln/>
        </p:spPr>
        <p:txBody>
          <a:bodyPr wrap="square" lIns="0" tIns="0" rIns="0" bIns="0" rtlCol="0" anchor="ctr"/>
          <a:lstStyle/>
          <a:p>
            <a:pPr marL="0" indent="0" algn="l">
              <a:buNone/>
            </a:pPr>
            <a:r>
              <a:rPr lang="en-US" sz="1150" b="1" dirty="0">
                <a:solidFill>
                  <a:srgbClr val="0B1324"/>
                </a:solidFill>
                <a:latin typeface="Trebuchet MS" pitchFamily="34" charset="0"/>
                <a:ea typeface="Trebuchet MS" pitchFamily="34" charset="-122"/>
                <a:cs typeface="Trebuchet MS" pitchFamily="34" charset="-120"/>
              </a:rPr>
              <a:t>Fast SaaS onboarding</a:t>
            </a:r>
            <a:endParaRPr lang="en-US" sz="1150" dirty="0"/>
          </a:p>
        </p:txBody>
      </p:sp>
      <p:sp>
        <p:nvSpPr>
          <p:cNvPr id="72" name="Shape 46"/>
          <p:cNvSpPr/>
          <p:nvPr/>
        </p:nvSpPr>
        <p:spPr>
          <a:xfrm>
            <a:off x="3447288" y="5175504"/>
            <a:ext cx="1956816" cy="448056"/>
          </a:xfrm>
          <a:prstGeom prst="roundRect">
            <a:avLst>
              <a:gd name="adj" fmla="val 10204"/>
            </a:avLst>
          </a:prstGeom>
          <a:solidFill>
            <a:srgbClr val="FFFFFF"/>
          </a:solidFill>
          <a:ln w="12700">
            <a:solidFill>
              <a:srgbClr val="E1E8F5"/>
            </a:solidFill>
            <a:prstDash val="solid"/>
          </a:ln>
        </p:spPr>
        <p:txBody>
          <a:bodyPr/>
          <a:lstStyle/>
          <a:p>
            <a:endParaRPr lang="en-US"/>
          </a:p>
        </p:txBody>
      </p:sp>
      <p:pic>
        <p:nvPicPr>
          <p:cNvPr id="73" name="Image 24" descr="preencoded.png"/>
          <p:cNvPicPr>
            <a:picLocks noChangeAspect="1"/>
          </p:cNvPicPr>
          <p:nvPr/>
        </p:nvPicPr>
        <p:blipFill>
          <a:blip r:embed="rId3"/>
          <a:stretch>
            <a:fillRect/>
          </a:stretch>
        </p:blipFill>
        <p:spPr>
          <a:xfrm>
            <a:off x="4325112" y="5298948"/>
            <a:ext cx="201168" cy="201168"/>
          </a:xfrm>
          <a:prstGeom prst="rect">
            <a:avLst/>
          </a:prstGeom>
        </p:spPr>
      </p:pic>
      <p:sp>
        <p:nvSpPr>
          <p:cNvPr id="74" name="Shape 47"/>
          <p:cNvSpPr/>
          <p:nvPr/>
        </p:nvSpPr>
        <p:spPr>
          <a:xfrm>
            <a:off x="5495544" y="5175504"/>
            <a:ext cx="1956816" cy="448056"/>
          </a:xfrm>
          <a:prstGeom prst="roundRect">
            <a:avLst>
              <a:gd name="adj" fmla="val 10204"/>
            </a:avLst>
          </a:prstGeom>
          <a:solidFill>
            <a:srgbClr val="FFFFFF"/>
          </a:solidFill>
          <a:ln w="12700">
            <a:solidFill>
              <a:srgbClr val="E1E8F5"/>
            </a:solidFill>
            <a:prstDash val="solid"/>
          </a:ln>
        </p:spPr>
        <p:txBody>
          <a:bodyPr/>
          <a:lstStyle/>
          <a:p>
            <a:endParaRPr lang="en-US"/>
          </a:p>
        </p:txBody>
      </p:sp>
      <p:pic>
        <p:nvPicPr>
          <p:cNvPr id="75" name="Image 25" descr="preencoded.png"/>
          <p:cNvPicPr>
            <a:picLocks noChangeAspect="1"/>
          </p:cNvPicPr>
          <p:nvPr/>
        </p:nvPicPr>
        <p:blipFill>
          <a:blip r:embed="rId3"/>
          <a:stretch>
            <a:fillRect/>
          </a:stretch>
        </p:blipFill>
        <p:spPr>
          <a:xfrm>
            <a:off x="6373368" y="5298948"/>
            <a:ext cx="201168" cy="201168"/>
          </a:xfrm>
          <a:prstGeom prst="rect">
            <a:avLst/>
          </a:prstGeom>
        </p:spPr>
      </p:pic>
      <p:sp>
        <p:nvSpPr>
          <p:cNvPr id="76" name="Shape 48"/>
          <p:cNvSpPr/>
          <p:nvPr/>
        </p:nvSpPr>
        <p:spPr>
          <a:xfrm>
            <a:off x="7543800" y="5175504"/>
            <a:ext cx="1956816" cy="448056"/>
          </a:xfrm>
          <a:prstGeom prst="roundRect">
            <a:avLst>
              <a:gd name="adj" fmla="val 10204"/>
            </a:avLst>
          </a:prstGeom>
          <a:solidFill>
            <a:srgbClr val="FFFFFF"/>
          </a:solidFill>
          <a:ln w="12700">
            <a:solidFill>
              <a:srgbClr val="E1E8F5"/>
            </a:solidFill>
            <a:prstDash val="solid"/>
          </a:ln>
        </p:spPr>
        <p:txBody>
          <a:bodyPr/>
          <a:lstStyle/>
          <a:p>
            <a:endParaRPr lang="en-US"/>
          </a:p>
        </p:txBody>
      </p:sp>
      <p:pic>
        <p:nvPicPr>
          <p:cNvPr id="77" name="Image 26" descr="preencoded.png"/>
          <p:cNvPicPr>
            <a:picLocks noChangeAspect="1"/>
          </p:cNvPicPr>
          <p:nvPr/>
        </p:nvPicPr>
        <p:blipFill>
          <a:blip r:embed="rId4"/>
          <a:stretch>
            <a:fillRect/>
          </a:stretch>
        </p:blipFill>
        <p:spPr>
          <a:xfrm>
            <a:off x="8421624" y="5298948"/>
            <a:ext cx="201168" cy="201168"/>
          </a:xfrm>
          <a:prstGeom prst="rect">
            <a:avLst/>
          </a:prstGeom>
        </p:spPr>
      </p:pic>
      <p:sp>
        <p:nvSpPr>
          <p:cNvPr id="78" name="Shape 49"/>
          <p:cNvSpPr/>
          <p:nvPr/>
        </p:nvSpPr>
        <p:spPr>
          <a:xfrm>
            <a:off x="9592056" y="5175504"/>
            <a:ext cx="1956816" cy="448056"/>
          </a:xfrm>
          <a:prstGeom prst="roundRect">
            <a:avLst>
              <a:gd name="adj" fmla="val 10204"/>
            </a:avLst>
          </a:prstGeom>
          <a:solidFill>
            <a:srgbClr val="EFF5FF"/>
          </a:solidFill>
          <a:ln w="12700">
            <a:solidFill>
              <a:srgbClr val="CFE0FF"/>
            </a:solidFill>
            <a:prstDash val="solid"/>
          </a:ln>
        </p:spPr>
        <p:txBody>
          <a:bodyPr/>
          <a:lstStyle/>
          <a:p>
            <a:endParaRPr lang="en-US"/>
          </a:p>
        </p:txBody>
      </p:sp>
      <p:pic>
        <p:nvPicPr>
          <p:cNvPr id="79" name="Image 27" descr="preencoded.png"/>
          <p:cNvPicPr>
            <a:picLocks noChangeAspect="1"/>
          </p:cNvPicPr>
          <p:nvPr/>
        </p:nvPicPr>
        <p:blipFill>
          <a:blip r:embed="rId5"/>
          <a:stretch>
            <a:fillRect/>
          </a:stretch>
        </p:blipFill>
        <p:spPr>
          <a:xfrm>
            <a:off x="10469880" y="5298948"/>
            <a:ext cx="201168" cy="201168"/>
          </a:xfrm>
          <a:prstGeom prst="rect">
            <a:avLst/>
          </a:prstGeom>
        </p:spPr>
      </p:pic>
      <p:sp>
        <p:nvSpPr>
          <p:cNvPr id="80" name="Text 50"/>
          <p:cNvSpPr/>
          <p:nvPr/>
        </p:nvSpPr>
        <p:spPr>
          <a:xfrm>
            <a:off x="566928" y="5655564"/>
            <a:ext cx="2697480" cy="448056"/>
          </a:xfrm>
          <a:prstGeom prst="rect">
            <a:avLst/>
          </a:prstGeom>
          <a:noFill/>
          <a:ln/>
        </p:spPr>
        <p:txBody>
          <a:bodyPr wrap="square" lIns="0" tIns="0" rIns="0" bIns="0" rtlCol="0" anchor="ctr"/>
          <a:lstStyle/>
          <a:p>
            <a:pPr marL="0" indent="0" algn="l">
              <a:buNone/>
            </a:pPr>
            <a:r>
              <a:rPr lang="en-US" sz="1150" b="1" dirty="0">
                <a:solidFill>
                  <a:srgbClr val="0B1324"/>
                </a:solidFill>
                <a:latin typeface="Trebuchet MS" pitchFamily="34" charset="0"/>
                <a:ea typeface="Trebuchet MS" pitchFamily="34" charset="-122"/>
                <a:cs typeface="Trebuchet MS" pitchFamily="34" charset="-120"/>
              </a:rPr>
              <a:t>SMB-friendly</a:t>
            </a:r>
            <a:endParaRPr lang="en-US" sz="1150" dirty="0"/>
          </a:p>
        </p:txBody>
      </p:sp>
      <p:sp>
        <p:nvSpPr>
          <p:cNvPr id="81" name="Shape 51"/>
          <p:cNvSpPr/>
          <p:nvPr/>
        </p:nvSpPr>
        <p:spPr>
          <a:xfrm>
            <a:off x="3447288" y="5655564"/>
            <a:ext cx="1956816" cy="448056"/>
          </a:xfrm>
          <a:prstGeom prst="roundRect">
            <a:avLst>
              <a:gd name="adj" fmla="val 10204"/>
            </a:avLst>
          </a:prstGeom>
          <a:solidFill>
            <a:srgbClr val="FFFFFF"/>
          </a:solidFill>
          <a:ln w="12700">
            <a:solidFill>
              <a:srgbClr val="E1E8F5"/>
            </a:solidFill>
            <a:prstDash val="solid"/>
          </a:ln>
        </p:spPr>
        <p:txBody>
          <a:bodyPr/>
          <a:lstStyle/>
          <a:p>
            <a:endParaRPr lang="en-US"/>
          </a:p>
        </p:txBody>
      </p:sp>
      <p:pic>
        <p:nvPicPr>
          <p:cNvPr id="82" name="Image 28" descr="preencoded.png"/>
          <p:cNvPicPr>
            <a:picLocks noChangeAspect="1"/>
          </p:cNvPicPr>
          <p:nvPr/>
        </p:nvPicPr>
        <p:blipFill>
          <a:blip r:embed="rId3"/>
          <a:stretch>
            <a:fillRect/>
          </a:stretch>
        </p:blipFill>
        <p:spPr>
          <a:xfrm>
            <a:off x="4325112" y="5779008"/>
            <a:ext cx="201168" cy="201168"/>
          </a:xfrm>
          <a:prstGeom prst="rect">
            <a:avLst/>
          </a:prstGeom>
        </p:spPr>
      </p:pic>
      <p:sp>
        <p:nvSpPr>
          <p:cNvPr id="83" name="Shape 52"/>
          <p:cNvSpPr/>
          <p:nvPr/>
        </p:nvSpPr>
        <p:spPr>
          <a:xfrm>
            <a:off x="5495544" y="5655564"/>
            <a:ext cx="1956816" cy="448056"/>
          </a:xfrm>
          <a:prstGeom prst="roundRect">
            <a:avLst>
              <a:gd name="adj" fmla="val 10204"/>
            </a:avLst>
          </a:prstGeom>
          <a:solidFill>
            <a:srgbClr val="FFFFFF"/>
          </a:solidFill>
          <a:ln w="12700">
            <a:solidFill>
              <a:srgbClr val="E1E8F5"/>
            </a:solidFill>
            <a:prstDash val="solid"/>
          </a:ln>
        </p:spPr>
        <p:txBody>
          <a:bodyPr/>
          <a:lstStyle/>
          <a:p>
            <a:endParaRPr lang="en-US"/>
          </a:p>
        </p:txBody>
      </p:sp>
      <p:pic>
        <p:nvPicPr>
          <p:cNvPr id="84" name="Image 29" descr="preencoded.png"/>
          <p:cNvPicPr>
            <a:picLocks noChangeAspect="1"/>
          </p:cNvPicPr>
          <p:nvPr/>
        </p:nvPicPr>
        <p:blipFill>
          <a:blip r:embed="rId3"/>
          <a:stretch>
            <a:fillRect/>
          </a:stretch>
        </p:blipFill>
        <p:spPr>
          <a:xfrm>
            <a:off x="6373368" y="5779008"/>
            <a:ext cx="201168" cy="201168"/>
          </a:xfrm>
          <a:prstGeom prst="rect">
            <a:avLst/>
          </a:prstGeom>
        </p:spPr>
      </p:pic>
      <p:sp>
        <p:nvSpPr>
          <p:cNvPr id="85" name="Shape 53"/>
          <p:cNvSpPr/>
          <p:nvPr/>
        </p:nvSpPr>
        <p:spPr>
          <a:xfrm>
            <a:off x="7543800" y="5655564"/>
            <a:ext cx="1956816" cy="448056"/>
          </a:xfrm>
          <a:prstGeom prst="roundRect">
            <a:avLst>
              <a:gd name="adj" fmla="val 10204"/>
            </a:avLst>
          </a:prstGeom>
          <a:solidFill>
            <a:srgbClr val="FFFFFF"/>
          </a:solidFill>
          <a:ln w="12700">
            <a:solidFill>
              <a:srgbClr val="E1E8F5"/>
            </a:solidFill>
            <a:prstDash val="solid"/>
          </a:ln>
        </p:spPr>
        <p:txBody>
          <a:bodyPr/>
          <a:lstStyle/>
          <a:p>
            <a:endParaRPr lang="en-US"/>
          </a:p>
        </p:txBody>
      </p:sp>
      <p:pic>
        <p:nvPicPr>
          <p:cNvPr id="86" name="Image 30" descr="preencoded.png"/>
          <p:cNvPicPr>
            <a:picLocks noChangeAspect="1"/>
          </p:cNvPicPr>
          <p:nvPr/>
        </p:nvPicPr>
        <p:blipFill>
          <a:blip r:embed="rId4"/>
          <a:stretch>
            <a:fillRect/>
          </a:stretch>
        </p:blipFill>
        <p:spPr>
          <a:xfrm>
            <a:off x="8421624" y="5779008"/>
            <a:ext cx="201168" cy="201168"/>
          </a:xfrm>
          <a:prstGeom prst="rect">
            <a:avLst/>
          </a:prstGeom>
        </p:spPr>
      </p:pic>
      <p:sp>
        <p:nvSpPr>
          <p:cNvPr id="87" name="Shape 54"/>
          <p:cNvSpPr/>
          <p:nvPr/>
        </p:nvSpPr>
        <p:spPr>
          <a:xfrm>
            <a:off x="9592056" y="5655564"/>
            <a:ext cx="1956816" cy="448056"/>
          </a:xfrm>
          <a:prstGeom prst="roundRect">
            <a:avLst>
              <a:gd name="adj" fmla="val 10204"/>
            </a:avLst>
          </a:prstGeom>
          <a:solidFill>
            <a:srgbClr val="EFF5FF"/>
          </a:solidFill>
          <a:ln w="12700">
            <a:solidFill>
              <a:srgbClr val="CFE0FF"/>
            </a:solidFill>
            <a:prstDash val="solid"/>
          </a:ln>
        </p:spPr>
        <p:txBody>
          <a:bodyPr/>
          <a:lstStyle/>
          <a:p>
            <a:endParaRPr lang="en-US"/>
          </a:p>
        </p:txBody>
      </p:sp>
      <p:pic>
        <p:nvPicPr>
          <p:cNvPr id="88" name="Image 31" descr="preencoded.png"/>
          <p:cNvPicPr>
            <a:picLocks noChangeAspect="1"/>
          </p:cNvPicPr>
          <p:nvPr/>
        </p:nvPicPr>
        <p:blipFill>
          <a:blip r:embed="rId5"/>
          <a:stretch>
            <a:fillRect/>
          </a:stretch>
        </p:blipFill>
        <p:spPr>
          <a:xfrm>
            <a:off x="10469880" y="5779008"/>
            <a:ext cx="201168" cy="201168"/>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4F6FC"/>
        </a:solidFill>
        <a:effectLst/>
      </p:bgPr>
    </p:bg>
    <p:spTree>
      <p:nvGrpSpPr>
        <p:cNvPr id="1" name=""/>
        <p:cNvGrpSpPr/>
        <p:nvPr/>
      </p:nvGrpSpPr>
      <p:grpSpPr>
        <a:xfrm>
          <a:off x="0" y="0"/>
          <a:ext cx="0" cy="0"/>
          <a:chOff x="0" y="0"/>
          <a:chExt cx="0" cy="0"/>
        </a:xfrm>
      </p:grpSpPr>
      <p:sp>
        <p:nvSpPr>
          <p:cNvPr id="2" name="Shape 0"/>
          <p:cNvSpPr/>
          <p:nvPr/>
        </p:nvSpPr>
        <p:spPr>
          <a:xfrm>
            <a:off x="0" y="0"/>
            <a:ext cx="164592" cy="6858000"/>
          </a:xfrm>
          <a:prstGeom prst="rect">
            <a:avLst/>
          </a:prstGeom>
          <a:solidFill>
            <a:srgbClr val="2F6BFF"/>
          </a:solidFill>
          <a:ln/>
        </p:spPr>
        <p:txBody>
          <a:bodyPr/>
          <a:lstStyle/>
          <a:p>
            <a:endParaRPr lang="en-US"/>
          </a:p>
        </p:txBody>
      </p:sp>
      <p:sp>
        <p:nvSpPr>
          <p:cNvPr id="3" name="Text 1"/>
          <p:cNvSpPr/>
          <p:nvPr/>
        </p:nvSpPr>
        <p:spPr>
          <a:xfrm>
            <a:off x="566928" y="274320"/>
            <a:ext cx="8229600" cy="274320"/>
          </a:xfrm>
          <a:prstGeom prst="rect">
            <a:avLst/>
          </a:prstGeom>
          <a:noFill/>
          <a:ln/>
        </p:spPr>
        <p:txBody>
          <a:bodyPr wrap="square" lIns="0" tIns="0" rIns="0" bIns="0" rtlCol="0" anchor="ctr"/>
          <a:lstStyle/>
          <a:p>
            <a:pPr marL="0" indent="0" algn="l">
              <a:buNone/>
            </a:pPr>
            <a:r>
              <a:rPr lang="en-US" sz="1100" b="1" kern="0" spc="200" dirty="0">
                <a:solidFill>
                  <a:srgbClr val="2F6BFF"/>
                </a:solidFill>
                <a:latin typeface="Trebuchet MS" pitchFamily="34" charset="0"/>
                <a:ea typeface="Trebuchet MS" pitchFamily="34" charset="-122"/>
                <a:cs typeface="Trebuchet MS" pitchFamily="34" charset="-120"/>
              </a:rPr>
              <a:t>GO-TO-MARKET</a:t>
            </a:r>
            <a:endParaRPr lang="en-US" sz="1100" dirty="0"/>
          </a:p>
        </p:txBody>
      </p:sp>
      <p:sp>
        <p:nvSpPr>
          <p:cNvPr id="4" name="Text 2"/>
          <p:cNvSpPr/>
          <p:nvPr/>
        </p:nvSpPr>
        <p:spPr>
          <a:xfrm>
            <a:off x="566928" y="6473952"/>
            <a:ext cx="3657600" cy="274320"/>
          </a:xfrm>
          <a:prstGeom prst="rect">
            <a:avLst/>
          </a:prstGeom>
          <a:noFill/>
          <a:ln/>
        </p:spPr>
        <p:txBody>
          <a:bodyPr wrap="square" lIns="0" tIns="0" rIns="0" bIns="0" rtlCol="0" anchor="ctr"/>
          <a:lstStyle/>
          <a:p>
            <a:pPr marL="0" indent="0">
              <a:buNone/>
            </a:pPr>
            <a:r>
              <a:rPr lang="en-US" sz="900" dirty="0">
                <a:solidFill>
                  <a:srgbClr val="5B6B86"/>
                </a:solidFill>
                <a:latin typeface="Calibri" pitchFamily="34" charset="0"/>
                <a:ea typeface="Calibri" pitchFamily="34" charset="-122"/>
                <a:cs typeface="Calibri" pitchFamily="34" charset="-120"/>
              </a:rPr>
              <a:t>BranchIQ POS SaaS</a:t>
            </a:r>
            <a:endParaRPr lang="en-US" sz="900" dirty="0"/>
          </a:p>
        </p:txBody>
      </p:sp>
      <p:sp>
        <p:nvSpPr>
          <p:cNvPr id="5" name="Text 3"/>
          <p:cNvSpPr/>
          <p:nvPr/>
        </p:nvSpPr>
        <p:spPr>
          <a:xfrm>
            <a:off x="4251960" y="6473952"/>
            <a:ext cx="3657600" cy="274320"/>
          </a:xfrm>
          <a:prstGeom prst="rect">
            <a:avLst/>
          </a:prstGeom>
          <a:noFill/>
          <a:ln/>
        </p:spPr>
        <p:txBody>
          <a:bodyPr wrap="square" lIns="0" tIns="0" rIns="0" bIns="0" rtlCol="0" anchor="ctr"/>
          <a:lstStyle/>
          <a:p>
            <a:pPr marL="0" indent="0" algn="ctr">
              <a:buNone/>
            </a:pPr>
            <a:r>
              <a:rPr lang="en-US" sz="900" dirty="0">
                <a:solidFill>
                  <a:srgbClr val="5B6B86"/>
                </a:solidFill>
                <a:latin typeface="Calibri" pitchFamily="34" charset="0"/>
                <a:ea typeface="Calibri" pitchFamily="34" charset="-122"/>
                <a:cs typeface="Calibri" pitchFamily="34" charset="-120"/>
              </a:rPr>
              <a:t>Confidential — for discussion</a:t>
            </a:r>
            <a:endParaRPr lang="en-US" sz="900" dirty="0"/>
          </a:p>
        </p:txBody>
      </p:sp>
      <p:sp>
        <p:nvSpPr>
          <p:cNvPr id="6" name="Text 4"/>
          <p:cNvSpPr/>
          <p:nvPr/>
        </p:nvSpPr>
        <p:spPr>
          <a:xfrm>
            <a:off x="10515600" y="6473952"/>
            <a:ext cx="1078992" cy="274320"/>
          </a:xfrm>
          <a:prstGeom prst="rect">
            <a:avLst/>
          </a:prstGeom>
          <a:noFill/>
          <a:ln/>
        </p:spPr>
        <p:txBody>
          <a:bodyPr wrap="square" lIns="0" tIns="0" rIns="0" bIns="0" rtlCol="0" anchor="ctr"/>
          <a:lstStyle/>
          <a:p>
            <a:pPr marL="0" indent="0" algn="r">
              <a:buNone/>
            </a:pPr>
            <a:r>
              <a:rPr lang="en-US" sz="900" b="1" dirty="0">
                <a:solidFill>
                  <a:srgbClr val="5B6B86"/>
                </a:solidFill>
                <a:latin typeface="Calibri" pitchFamily="34" charset="0"/>
                <a:ea typeface="Calibri" pitchFamily="34" charset="-122"/>
                <a:cs typeface="Calibri" pitchFamily="34" charset="-120"/>
              </a:rPr>
              <a:t>16 / 24</a:t>
            </a:r>
            <a:endParaRPr lang="en-US" sz="900" dirty="0"/>
          </a:p>
        </p:txBody>
      </p:sp>
      <p:sp>
        <p:nvSpPr>
          <p:cNvPr id="7" name="Text 5"/>
          <p:cNvSpPr/>
          <p:nvPr/>
        </p:nvSpPr>
        <p:spPr>
          <a:xfrm>
            <a:off x="566928" y="566928"/>
            <a:ext cx="11027664" cy="566928"/>
          </a:xfrm>
          <a:prstGeom prst="rect">
            <a:avLst/>
          </a:prstGeom>
          <a:noFill/>
          <a:ln/>
        </p:spPr>
        <p:txBody>
          <a:bodyPr wrap="square" lIns="0" tIns="0" rIns="0" bIns="0" rtlCol="0" anchor="ctr"/>
          <a:lstStyle/>
          <a:p>
            <a:pPr marL="0" indent="0" algn="l">
              <a:buNone/>
            </a:pPr>
            <a:r>
              <a:rPr lang="en-US" sz="3000" b="1" dirty="0">
                <a:solidFill>
                  <a:srgbClr val="0B1324"/>
                </a:solidFill>
                <a:latin typeface="Trebuchet MS" pitchFamily="34" charset="0"/>
                <a:ea typeface="Trebuchet MS" pitchFamily="34" charset="-122"/>
                <a:cs typeface="Trebuchet MS" pitchFamily="34" charset="-120"/>
              </a:rPr>
              <a:t>Land in Qatar, prove ROI, then expand across the GCC</a:t>
            </a:r>
            <a:endParaRPr lang="en-US" sz="3000" dirty="0"/>
          </a:p>
        </p:txBody>
      </p:sp>
      <p:sp>
        <p:nvSpPr>
          <p:cNvPr id="8" name="Text 6"/>
          <p:cNvSpPr/>
          <p:nvPr/>
        </p:nvSpPr>
        <p:spPr>
          <a:xfrm>
            <a:off x="566928" y="1133856"/>
            <a:ext cx="11027664" cy="365760"/>
          </a:xfrm>
          <a:prstGeom prst="rect">
            <a:avLst/>
          </a:prstGeom>
          <a:noFill/>
          <a:ln/>
        </p:spPr>
        <p:txBody>
          <a:bodyPr wrap="square" lIns="0" tIns="0" rIns="0" bIns="0" rtlCol="0" anchor="ctr"/>
          <a:lstStyle/>
          <a:p>
            <a:pPr marL="0" indent="0" algn="l">
              <a:buNone/>
            </a:pPr>
            <a:r>
              <a:rPr lang="en-US" sz="1400" dirty="0">
                <a:solidFill>
                  <a:srgbClr val="5B6B86"/>
                </a:solidFill>
                <a:latin typeface="Calibri" pitchFamily="34" charset="0"/>
                <a:ea typeface="Calibri" pitchFamily="34" charset="-122"/>
                <a:cs typeface="Calibri" pitchFamily="34" charset="-120"/>
              </a:rPr>
              <a:t>Founder-led sales into a focused beachhead, amplified by channel partners.</a:t>
            </a:r>
            <a:endParaRPr lang="en-US" sz="1400" dirty="0"/>
          </a:p>
        </p:txBody>
      </p:sp>
      <p:sp>
        <p:nvSpPr>
          <p:cNvPr id="9" name="Shape 7"/>
          <p:cNvSpPr/>
          <p:nvPr/>
        </p:nvSpPr>
        <p:spPr>
          <a:xfrm>
            <a:off x="566928" y="1783080"/>
            <a:ext cx="3480816" cy="4023360"/>
          </a:xfrm>
          <a:prstGeom prst="roundRect">
            <a:avLst>
              <a:gd name="adj" fmla="val 2364"/>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10" name="Shape 8"/>
          <p:cNvSpPr/>
          <p:nvPr/>
        </p:nvSpPr>
        <p:spPr>
          <a:xfrm>
            <a:off x="566928" y="1783080"/>
            <a:ext cx="3480816" cy="91440"/>
          </a:xfrm>
          <a:prstGeom prst="rect">
            <a:avLst/>
          </a:prstGeom>
          <a:solidFill>
            <a:srgbClr val="2F6BFF"/>
          </a:solidFill>
          <a:ln/>
        </p:spPr>
        <p:txBody>
          <a:bodyPr/>
          <a:lstStyle/>
          <a:p>
            <a:endParaRPr lang="en-US"/>
          </a:p>
        </p:txBody>
      </p:sp>
      <p:sp>
        <p:nvSpPr>
          <p:cNvPr id="11" name="Shape 9"/>
          <p:cNvSpPr/>
          <p:nvPr/>
        </p:nvSpPr>
        <p:spPr>
          <a:xfrm>
            <a:off x="841248" y="2093976"/>
            <a:ext cx="566928" cy="566928"/>
          </a:xfrm>
          <a:prstGeom prst="ellipse">
            <a:avLst/>
          </a:prstGeom>
          <a:solidFill>
            <a:srgbClr val="2F6BFF"/>
          </a:solidFill>
          <a:ln/>
        </p:spPr>
        <p:txBody>
          <a:bodyPr/>
          <a:lstStyle/>
          <a:p>
            <a:endParaRPr lang="en-US"/>
          </a:p>
        </p:txBody>
      </p:sp>
      <p:pic>
        <p:nvPicPr>
          <p:cNvPr id="12" name="Image 0" descr="preencoded.png"/>
          <p:cNvPicPr>
            <a:picLocks noChangeAspect="1"/>
          </p:cNvPicPr>
          <p:nvPr/>
        </p:nvPicPr>
        <p:blipFill>
          <a:blip r:embed="rId3"/>
          <a:stretch>
            <a:fillRect/>
          </a:stretch>
        </p:blipFill>
        <p:spPr>
          <a:xfrm>
            <a:off x="982980" y="2235708"/>
            <a:ext cx="283464" cy="283464"/>
          </a:xfrm>
          <a:prstGeom prst="rect">
            <a:avLst/>
          </a:prstGeom>
        </p:spPr>
      </p:pic>
      <p:sp>
        <p:nvSpPr>
          <p:cNvPr id="13" name="Text 10"/>
          <p:cNvSpPr/>
          <p:nvPr/>
        </p:nvSpPr>
        <p:spPr>
          <a:xfrm>
            <a:off x="1536192" y="2093976"/>
            <a:ext cx="2383536" cy="566928"/>
          </a:xfrm>
          <a:prstGeom prst="rect">
            <a:avLst/>
          </a:prstGeom>
          <a:noFill/>
          <a:ln/>
        </p:spPr>
        <p:txBody>
          <a:bodyPr wrap="square" lIns="0" tIns="0" rIns="0" bIns="0" rtlCol="0" anchor="ctr"/>
          <a:lstStyle/>
          <a:p>
            <a:pPr marL="0" indent="0">
              <a:buNone/>
            </a:pPr>
            <a:r>
              <a:rPr lang="en-US" sz="1450" b="1" dirty="0">
                <a:solidFill>
                  <a:srgbClr val="0B1324"/>
                </a:solidFill>
                <a:latin typeface="Trebuchet MS" pitchFamily="34" charset="0"/>
                <a:ea typeface="Trebuchet MS" pitchFamily="34" charset="-122"/>
                <a:cs typeface="Trebuchet MS" pitchFamily="34" charset="-120"/>
              </a:rPr>
              <a:t>Beachhead segments</a:t>
            </a:r>
            <a:endParaRPr lang="en-US" sz="1450" dirty="0"/>
          </a:p>
        </p:txBody>
      </p:sp>
      <p:pic>
        <p:nvPicPr>
          <p:cNvPr id="14" name="Image 1" descr="preencoded.png"/>
          <p:cNvPicPr>
            <a:picLocks noChangeAspect="1"/>
          </p:cNvPicPr>
          <p:nvPr/>
        </p:nvPicPr>
        <p:blipFill>
          <a:blip r:embed="rId4"/>
          <a:stretch>
            <a:fillRect/>
          </a:stretch>
        </p:blipFill>
        <p:spPr>
          <a:xfrm>
            <a:off x="877824" y="2953512"/>
            <a:ext cx="182880" cy="182880"/>
          </a:xfrm>
          <a:prstGeom prst="rect">
            <a:avLst/>
          </a:prstGeom>
        </p:spPr>
      </p:pic>
      <p:sp>
        <p:nvSpPr>
          <p:cNvPr id="15" name="Text 11"/>
          <p:cNvSpPr/>
          <p:nvPr/>
        </p:nvSpPr>
        <p:spPr>
          <a:xfrm>
            <a:off x="1152144" y="2926080"/>
            <a:ext cx="2703576" cy="365760"/>
          </a:xfrm>
          <a:prstGeom prst="rect">
            <a:avLst/>
          </a:prstGeom>
          <a:noFill/>
          <a:ln/>
        </p:spPr>
        <p:txBody>
          <a:bodyPr wrap="square" lIns="0" tIns="0" rIns="0" bIns="0" rtlCol="0" anchor="ctr"/>
          <a:lstStyle/>
          <a:p>
            <a:pPr marL="0" indent="0">
              <a:buNone/>
            </a:pPr>
            <a:r>
              <a:rPr lang="en-US" sz="1150" dirty="0">
                <a:solidFill>
                  <a:srgbClr val="0B1324"/>
                </a:solidFill>
                <a:latin typeface="Calibri" pitchFamily="34" charset="0"/>
                <a:ea typeface="Calibri" pitchFamily="34" charset="-122"/>
                <a:cs typeface="Calibri" pitchFamily="34" charset="-120"/>
              </a:rPr>
              <a:t>Cafés &amp; restaurants</a:t>
            </a:r>
            <a:endParaRPr lang="en-US" sz="1150" dirty="0"/>
          </a:p>
        </p:txBody>
      </p:sp>
      <p:pic>
        <p:nvPicPr>
          <p:cNvPr id="16" name="Image 2" descr="preencoded.png"/>
          <p:cNvPicPr>
            <a:picLocks noChangeAspect="1"/>
          </p:cNvPicPr>
          <p:nvPr/>
        </p:nvPicPr>
        <p:blipFill>
          <a:blip r:embed="rId4"/>
          <a:stretch>
            <a:fillRect/>
          </a:stretch>
        </p:blipFill>
        <p:spPr>
          <a:xfrm>
            <a:off x="877824" y="3483864"/>
            <a:ext cx="182880" cy="182880"/>
          </a:xfrm>
          <a:prstGeom prst="rect">
            <a:avLst/>
          </a:prstGeom>
        </p:spPr>
      </p:pic>
      <p:sp>
        <p:nvSpPr>
          <p:cNvPr id="17" name="Text 12"/>
          <p:cNvSpPr/>
          <p:nvPr/>
        </p:nvSpPr>
        <p:spPr>
          <a:xfrm>
            <a:off x="1152144" y="3456432"/>
            <a:ext cx="2703576" cy="365760"/>
          </a:xfrm>
          <a:prstGeom prst="rect">
            <a:avLst/>
          </a:prstGeom>
          <a:noFill/>
          <a:ln/>
        </p:spPr>
        <p:txBody>
          <a:bodyPr wrap="square" lIns="0" tIns="0" rIns="0" bIns="0" rtlCol="0" anchor="ctr"/>
          <a:lstStyle/>
          <a:p>
            <a:pPr marL="0" indent="0">
              <a:buNone/>
            </a:pPr>
            <a:r>
              <a:rPr lang="en-US" sz="1150" dirty="0">
                <a:solidFill>
                  <a:srgbClr val="0B1324"/>
                </a:solidFill>
                <a:latin typeface="Calibri" pitchFamily="34" charset="0"/>
                <a:ea typeface="Calibri" pitchFamily="34" charset="-122"/>
                <a:cs typeface="Calibri" pitchFamily="34" charset="-120"/>
              </a:rPr>
              <a:t>Mini-market chains</a:t>
            </a:r>
            <a:endParaRPr lang="en-US" sz="1150" dirty="0"/>
          </a:p>
        </p:txBody>
      </p:sp>
      <p:pic>
        <p:nvPicPr>
          <p:cNvPr id="18" name="Image 3" descr="preencoded.png"/>
          <p:cNvPicPr>
            <a:picLocks noChangeAspect="1"/>
          </p:cNvPicPr>
          <p:nvPr/>
        </p:nvPicPr>
        <p:blipFill>
          <a:blip r:embed="rId4"/>
          <a:stretch>
            <a:fillRect/>
          </a:stretch>
        </p:blipFill>
        <p:spPr>
          <a:xfrm>
            <a:off x="877824" y="4014216"/>
            <a:ext cx="182880" cy="182880"/>
          </a:xfrm>
          <a:prstGeom prst="rect">
            <a:avLst/>
          </a:prstGeom>
        </p:spPr>
      </p:pic>
      <p:sp>
        <p:nvSpPr>
          <p:cNvPr id="19" name="Text 13"/>
          <p:cNvSpPr/>
          <p:nvPr/>
        </p:nvSpPr>
        <p:spPr>
          <a:xfrm>
            <a:off x="1152144" y="3986784"/>
            <a:ext cx="2703576" cy="365760"/>
          </a:xfrm>
          <a:prstGeom prst="rect">
            <a:avLst/>
          </a:prstGeom>
          <a:noFill/>
          <a:ln/>
        </p:spPr>
        <p:txBody>
          <a:bodyPr wrap="square" lIns="0" tIns="0" rIns="0" bIns="0" rtlCol="0" anchor="ctr"/>
          <a:lstStyle/>
          <a:p>
            <a:pPr marL="0" indent="0">
              <a:buNone/>
            </a:pPr>
            <a:r>
              <a:rPr lang="en-US" sz="1150" dirty="0">
                <a:solidFill>
                  <a:srgbClr val="0B1324"/>
                </a:solidFill>
                <a:latin typeface="Calibri" pitchFamily="34" charset="0"/>
                <a:ea typeface="Calibri" pitchFamily="34" charset="-122"/>
                <a:cs typeface="Calibri" pitchFamily="34" charset="-120"/>
              </a:rPr>
              <a:t>Retail boutiques</a:t>
            </a:r>
            <a:endParaRPr lang="en-US" sz="1150" dirty="0"/>
          </a:p>
        </p:txBody>
      </p:sp>
      <p:pic>
        <p:nvPicPr>
          <p:cNvPr id="20" name="Image 4" descr="preencoded.png"/>
          <p:cNvPicPr>
            <a:picLocks noChangeAspect="1"/>
          </p:cNvPicPr>
          <p:nvPr/>
        </p:nvPicPr>
        <p:blipFill>
          <a:blip r:embed="rId4"/>
          <a:stretch>
            <a:fillRect/>
          </a:stretch>
        </p:blipFill>
        <p:spPr>
          <a:xfrm>
            <a:off x="877824" y="4544568"/>
            <a:ext cx="182880" cy="182880"/>
          </a:xfrm>
          <a:prstGeom prst="rect">
            <a:avLst/>
          </a:prstGeom>
        </p:spPr>
      </p:pic>
      <p:sp>
        <p:nvSpPr>
          <p:cNvPr id="21" name="Text 14"/>
          <p:cNvSpPr/>
          <p:nvPr/>
        </p:nvSpPr>
        <p:spPr>
          <a:xfrm>
            <a:off x="1152144" y="4517136"/>
            <a:ext cx="2703576" cy="365760"/>
          </a:xfrm>
          <a:prstGeom prst="rect">
            <a:avLst/>
          </a:prstGeom>
          <a:noFill/>
          <a:ln/>
        </p:spPr>
        <p:txBody>
          <a:bodyPr wrap="square" lIns="0" tIns="0" rIns="0" bIns="0" rtlCol="0" anchor="ctr"/>
          <a:lstStyle/>
          <a:p>
            <a:pPr marL="0" indent="0">
              <a:buNone/>
            </a:pPr>
            <a:r>
              <a:rPr lang="en-US" sz="1150" dirty="0">
                <a:solidFill>
                  <a:srgbClr val="0B1324"/>
                </a:solidFill>
                <a:latin typeface="Calibri" pitchFamily="34" charset="0"/>
                <a:ea typeface="Calibri" pitchFamily="34" charset="-122"/>
                <a:cs typeface="Calibri" pitchFamily="34" charset="-120"/>
              </a:rPr>
              <a:t>Cloud kitchens</a:t>
            </a:r>
            <a:endParaRPr lang="en-US" sz="1150" dirty="0"/>
          </a:p>
        </p:txBody>
      </p:sp>
      <p:pic>
        <p:nvPicPr>
          <p:cNvPr id="22" name="Image 5" descr="preencoded.png"/>
          <p:cNvPicPr>
            <a:picLocks noChangeAspect="1"/>
          </p:cNvPicPr>
          <p:nvPr/>
        </p:nvPicPr>
        <p:blipFill>
          <a:blip r:embed="rId4"/>
          <a:stretch>
            <a:fillRect/>
          </a:stretch>
        </p:blipFill>
        <p:spPr>
          <a:xfrm>
            <a:off x="877824" y="5074920"/>
            <a:ext cx="182880" cy="182880"/>
          </a:xfrm>
          <a:prstGeom prst="rect">
            <a:avLst/>
          </a:prstGeom>
        </p:spPr>
      </p:pic>
      <p:sp>
        <p:nvSpPr>
          <p:cNvPr id="23" name="Text 15"/>
          <p:cNvSpPr/>
          <p:nvPr/>
        </p:nvSpPr>
        <p:spPr>
          <a:xfrm>
            <a:off x="1152144" y="5047488"/>
            <a:ext cx="2703576" cy="365760"/>
          </a:xfrm>
          <a:prstGeom prst="rect">
            <a:avLst/>
          </a:prstGeom>
          <a:noFill/>
          <a:ln/>
        </p:spPr>
        <p:txBody>
          <a:bodyPr wrap="square" lIns="0" tIns="0" rIns="0" bIns="0" rtlCol="0" anchor="ctr"/>
          <a:lstStyle/>
          <a:p>
            <a:pPr marL="0" indent="0">
              <a:buNone/>
            </a:pPr>
            <a:r>
              <a:rPr lang="en-US" sz="1150" dirty="0">
                <a:solidFill>
                  <a:srgbClr val="0B1324"/>
                </a:solidFill>
                <a:latin typeface="Calibri" pitchFamily="34" charset="0"/>
                <a:ea typeface="Calibri" pitchFamily="34" charset="-122"/>
                <a:cs typeface="Calibri" pitchFamily="34" charset="-120"/>
              </a:rPr>
              <a:t>Multi-branch SMEs</a:t>
            </a:r>
            <a:endParaRPr lang="en-US" sz="1150" dirty="0"/>
          </a:p>
        </p:txBody>
      </p:sp>
      <p:sp>
        <p:nvSpPr>
          <p:cNvPr id="24" name="Shape 16"/>
          <p:cNvSpPr/>
          <p:nvPr/>
        </p:nvSpPr>
        <p:spPr>
          <a:xfrm>
            <a:off x="4340352" y="1783080"/>
            <a:ext cx="3480816" cy="4023360"/>
          </a:xfrm>
          <a:prstGeom prst="roundRect">
            <a:avLst>
              <a:gd name="adj" fmla="val 2364"/>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25" name="Shape 17"/>
          <p:cNvSpPr/>
          <p:nvPr/>
        </p:nvSpPr>
        <p:spPr>
          <a:xfrm>
            <a:off x="4340352" y="1783080"/>
            <a:ext cx="3480816" cy="91440"/>
          </a:xfrm>
          <a:prstGeom prst="rect">
            <a:avLst/>
          </a:prstGeom>
          <a:solidFill>
            <a:srgbClr val="27C68A"/>
          </a:solidFill>
          <a:ln/>
        </p:spPr>
        <p:txBody>
          <a:bodyPr/>
          <a:lstStyle/>
          <a:p>
            <a:endParaRPr lang="en-US"/>
          </a:p>
        </p:txBody>
      </p:sp>
      <p:sp>
        <p:nvSpPr>
          <p:cNvPr id="26" name="Shape 18"/>
          <p:cNvSpPr/>
          <p:nvPr/>
        </p:nvSpPr>
        <p:spPr>
          <a:xfrm>
            <a:off x="4614672" y="2093976"/>
            <a:ext cx="566928" cy="566928"/>
          </a:xfrm>
          <a:prstGeom prst="ellipse">
            <a:avLst/>
          </a:prstGeom>
          <a:solidFill>
            <a:srgbClr val="27C68A"/>
          </a:solidFill>
          <a:ln/>
        </p:spPr>
        <p:txBody>
          <a:bodyPr/>
          <a:lstStyle/>
          <a:p>
            <a:endParaRPr lang="en-US"/>
          </a:p>
        </p:txBody>
      </p:sp>
      <p:pic>
        <p:nvPicPr>
          <p:cNvPr id="27" name="Image 6" descr="preencoded.png"/>
          <p:cNvPicPr>
            <a:picLocks noChangeAspect="1"/>
          </p:cNvPicPr>
          <p:nvPr/>
        </p:nvPicPr>
        <p:blipFill>
          <a:blip r:embed="rId5"/>
          <a:stretch>
            <a:fillRect/>
          </a:stretch>
        </p:blipFill>
        <p:spPr>
          <a:xfrm>
            <a:off x="4756404" y="2235708"/>
            <a:ext cx="283464" cy="283464"/>
          </a:xfrm>
          <a:prstGeom prst="rect">
            <a:avLst/>
          </a:prstGeom>
        </p:spPr>
      </p:pic>
      <p:sp>
        <p:nvSpPr>
          <p:cNvPr id="28" name="Text 19"/>
          <p:cNvSpPr/>
          <p:nvPr/>
        </p:nvSpPr>
        <p:spPr>
          <a:xfrm>
            <a:off x="5309616" y="2093976"/>
            <a:ext cx="2383536" cy="566928"/>
          </a:xfrm>
          <a:prstGeom prst="rect">
            <a:avLst/>
          </a:prstGeom>
          <a:noFill/>
          <a:ln/>
        </p:spPr>
        <p:txBody>
          <a:bodyPr wrap="square" lIns="0" tIns="0" rIns="0" bIns="0" rtlCol="0" anchor="ctr"/>
          <a:lstStyle/>
          <a:p>
            <a:pPr marL="0" indent="0">
              <a:buNone/>
            </a:pPr>
            <a:r>
              <a:rPr lang="en-US" sz="1450" b="1" dirty="0">
                <a:solidFill>
                  <a:srgbClr val="0B1324"/>
                </a:solidFill>
                <a:latin typeface="Trebuchet MS" pitchFamily="34" charset="0"/>
                <a:ea typeface="Trebuchet MS" pitchFamily="34" charset="-122"/>
                <a:cs typeface="Trebuchet MS" pitchFamily="34" charset="-120"/>
              </a:rPr>
              <a:t>Channels</a:t>
            </a:r>
            <a:endParaRPr lang="en-US" sz="1450" dirty="0"/>
          </a:p>
        </p:txBody>
      </p:sp>
      <p:pic>
        <p:nvPicPr>
          <p:cNvPr id="29" name="Image 7" descr="preencoded.png"/>
          <p:cNvPicPr>
            <a:picLocks noChangeAspect="1"/>
          </p:cNvPicPr>
          <p:nvPr/>
        </p:nvPicPr>
        <p:blipFill>
          <a:blip r:embed="rId6"/>
          <a:stretch>
            <a:fillRect/>
          </a:stretch>
        </p:blipFill>
        <p:spPr>
          <a:xfrm>
            <a:off x="4651248" y="2953512"/>
            <a:ext cx="182880" cy="182880"/>
          </a:xfrm>
          <a:prstGeom prst="rect">
            <a:avLst/>
          </a:prstGeom>
        </p:spPr>
      </p:pic>
      <p:sp>
        <p:nvSpPr>
          <p:cNvPr id="30" name="Text 20"/>
          <p:cNvSpPr/>
          <p:nvPr/>
        </p:nvSpPr>
        <p:spPr>
          <a:xfrm>
            <a:off x="4925568" y="2926080"/>
            <a:ext cx="2703576" cy="365760"/>
          </a:xfrm>
          <a:prstGeom prst="rect">
            <a:avLst/>
          </a:prstGeom>
          <a:noFill/>
          <a:ln/>
        </p:spPr>
        <p:txBody>
          <a:bodyPr wrap="square" lIns="0" tIns="0" rIns="0" bIns="0" rtlCol="0" anchor="ctr"/>
          <a:lstStyle/>
          <a:p>
            <a:pPr marL="0" indent="0">
              <a:buNone/>
            </a:pPr>
            <a:r>
              <a:rPr lang="en-US" sz="1150" dirty="0">
                <a:solidFill>
                  <a:srgbClr val="0B1324"/>
                </a:solidFill>
                <a:latin typeface="Calibri" pitchFamily="34" charset="0"/>
                <a:ea typeface="Calibri" pitchFamily="34" charset="-122"/>
                <a:cs typeface="Calibri" pitchFamily="34" charset="-120"/>
              </a:rPr>
              <a:t>Founder-led direct sales</a:t>
            </a:r>
            <a:endParaRPr lang="en-US" sz="1150" dirty="0"/>
          </a:p>
        </p:txBody>
      </p:sp>
      <p:pic>
        <p:nvPicPr>
          <p:cNvPr id="31" name="Image 8" descr="preencoded.png"/>
          <p:cNvPicPr>
            <a:picLocks noChangeAspect="1"/>
          </p:cNvPicPr>
          <p:nvPr/>
        </p:nvPicPr>
        <p:blipFill>
          <a:blip r:embed="rId6"/>
          <a:stretch>
            <a:fillRect/>
          </a:stretch>
        </p:blipFill>
        <p:spPr>
          <a:xfrm>
            <a:off x="4651248" y="3483864"/>
            <a:ext cx="182880" cy="182880"/>
          </a:xfrm>
          <a:prstGeom prst="rect">
            <a:avLst/>
          </a:prstGeom>
        </p:spPr>
      </p:pic>
      <p:sp>
        <p:nvSpPr>
          <p:cNvPr id="32" name="Text 21"/>
          <p:cNvSpPr/>
          <p:nvPr/>
        </p:nvSpPr>
        <p:spPr>
          <a:xfrm>
            <a:off x="4925568" y="3456432"/>
            <a:ext cx="2703576" cy="365760"/>
          </a:xfrm>
          <a:prstGeom prst="rect">
            <a:avLst/>
          </a:prstGeom>
          <a:noFill/>
          <a:ln/>
        </p:spPr>
        <p:txBody>
          <a:bodyPr wrap="square" lIns="0" tIns="0" rIns="0" bIns="0" rtlCol="0" anchor="ctr"/>
          <a:lstStyle/>
          <a:p>
            <a:pPr marL="0" indent="0">
              <a:buNone/>
            </a:pPr>
            <a:r>
              <a:rPr lang="en-US" sz="1150" dirty="0">
                <a:solidFill>
                  <a:srgbClr val="0B1324"/>
                </a:solidFill>
                <a:latin typeface="Calibri" pitchFamily="34" charset="0"/>
                <a:ea typeface="Calibri" pitchFamily="34" charset="-122"/>
                <a:cs typeface="Calibri" pitchFamily="34" charset="-120"/>
              </a:rPr>
              <a:t>Accountants &amp; consultants</a:t>
            </a:r>
            <a:endParaRPr lang="en-US" sz="1150" dirty="0"/>
          </a:p>
        </p:txBody>
      </p:sp>
      <p:pic>
        <p:nvPicPr>
          <p:cNvPr id="33" name="Image 9" descr="preencoded.png"/>
          <p:cNvPicPr>
            <a:picLocks noChangeAspect="1"/>
          </p:cNvPicPr>
          <p:nvPr/>
        </p:nvPicPr>
        <p:blipFill>
          <a:blip r:embed="rId6"/>
          <a:stretch>
            <a:fillRect/>
          </a:stretch>
        </p:blipFill>
        <p:spPr>
          <a:xfrm>
            <a:off x="4651248" y="4014216"/>
            <a:ext cx="182880" cy="182880"/>
          </a:xfrm>
          <a:prstGeom prst="rect">
            <a:avLst/>
          </a:prstGeom>
        </p:spPr>
      </p:pic>
      <p:sp>
        <p:nvSpPr>
          <p:cNvPr id="34" name="Text 22"/>
          <p:cNvSpPr/>
          <p:nvPr/>
        </p:nvSpPr>
        <p:spPr>
          <a:xfrm>
            <a:off x="4925568" y="3986784"/>
            <a:ext cx="2703576" cy="365760"/>
          </a:xfrm>
          <a:prstGeom prst="rect">
            <a:avLst/>
          </a:prstGeom>
          <a:noFill/>
          <a:ln/>
        </p:spPr>
        <p:txBody>
          <a:bodyPr wrap="square" lIns="0" tIns="0" rIns="0" bIns="0" rtlCol="0" anchor="ctr"/>
          <a:lstStyle/>
          <a:p>
            <a:pPr marL="0" indent="0">
              <a:buNone/>
            </a:pPr>
            <a:r>
              <a:rPr lang="en-US" sz="1150" dirty="0">
                <a:solidFill>
                  <a:srgbClr val="0B1324"/>
                </a:solidFill>
                <a:latin typeface="Calibri" pitchFamily="34" charset="0"/>
                <a:ea typeface="Calibri" pitchFamily="34" charset="-122"/>
                <a:cs typeface="Calibri" pitchFamily="34" charset="-120"/>
              </a:rPr>
              <a:t>POS hardware vendors</a:t>
            </a:r>
            <a:endParaRPr lang="en-US" sz="1150" dirty="0"/>
          </a:p>
        </p:txBody>
      </p:sp>
      <p:pic>
        <p:nvPicPr>
          <p:cNvPr id="35" name="Image 10" descr="preencoded.png"/>
          <p:cNvPicPr>
            <a:picLocks noChangeAspect="1"/>
          </p:cNvPicPr>
          <p:nvPr/>
        </p:nvPicPr>
        <p:blipFill>
          <a:blip r:embed="rId6"/>
          <a:stretch>
            <a:fillRect/>
          </a:stretch>
        </p:blipFill>
        <p:spPr>
          <a:xfrm>
            <a:off x="4651248" y="4544568"/>
            <a:ext cx="182880" cy="182880"/>
          </a:xfrm>
          <a:prstGeom prst="rect">
            <a:avLst/>
          </a:prstGeom>
        </p:spPr>
      </p:pic>
      <p:sp>
        <p:nvSpPr>
          <p:cNvPr id="36" name="Text 23"/>
          <p:cNvSpPr/>
          <p:nvPr/>
        </p:nvSpPr>
        <p:spPr>
          <a:xfrm>
            <a:off x="4925568" y="4517136"/>
            <a:ext cx="2703576" cy="365760"/>
          </a:xfrm>
          <a:prstGeom prst="rect">
            <a:avLst/>
          </a:prstGeom>
          <a:noFill/>
          <a:ln/>
        </p:spPr>
        <p:txBody>
          <a:bodyPr wrap="square" lIns="0" tIns="0" rIns="0" bIns="0" rtlCol="0" anchor="ctr"/>
          <a:lstStyle/>
          <a:p>
            <a:pPr marL="0" indent="0">
              <a:buNone/>
            </a:pPr>
            <a:r>
              <a:rPr lang="en-US" sz="1150" dirty="0">
                <a:solidFill>
                  <a:srgbClr val="0B1324"/>
                </a:solidFill>
                <a:latin typeface="Calibri" pitchFamily="34" charset="0"/>
                <a:ea typeface="Calibri" pitchFamily="34" charset="-122"/>
                <a:cs typeface="Calibri" pitchFamily="34" charset="-120"/>
              </a:rPr>
              <a:t>Restaurant suppliers</a:t>
            </a:r>
            <a:endParaRPr lang="en-US" sz="1150" dirty="0"/>
          </a:p>
        </p:txBody>
      </p:sp>
      <p:pic>
        <p:nvPicPr>
          <p:cNvPr id="37" name="Image 11" descr="preencoded.png"/>
          <p:cNvPicPr>
            <a:picLocks noChangeAspect="1"/>
          </p:cNvPicPr>
          <p:nvPr/>
        </p:nvPicPr>
        <p:blipFill>
          <a:blip r:embed="rId6"/>
          <a:stretch>
            <a:fillRect/>
          </a:stretch>
        </p:blipFill>
        <p:spPr>
          <a:xfrm>
            <a:off x="4651248" y="5074920"/>
            <a:ext cx="182880" cy="182880"/>
          </a:xfrm>
          <a:prstGeom prst="rect">
            <a:avLst/>
          </a:prstGeom>
        </p:spPr>
      </p:pic>
      <p:sp>
        <p:nvSpPr>
          <p:cNvPr id="38" name="Text 24"/>
          <p:cNvSpPr/>
          <p:nvPr/>
        </p:nvSpPr>
        <p:spPr>
          <a:xfrm>
            <a:off x="4925568" y="5047488"/>
            <a:ext cx="2703576" cy="365760"/>
          </a:xfrm>
          <a:prstGeom prst="rect">
            <a:avLst/>
          </a:prstGeom>
          <a:noFill/>
          <a:ln/>
        </p:spPr>
        <p:txBody>
          <a:bodyPr wrap="square" lIns="0" tIns="0" rIns="0" bIns="0" rtlCol="0" anchor="ctr"/>
          <a:lstStyle/>
          <a:p>
            <a:pPr marL="0" indent="0">
              <a:buNone/>
            </a:pPr>
            <a:r>
              <a:rPr lang="en-US" sz="1150" dirty="0">
                <a:solidFill>
                  <a:srgbClr val="0B1324"/>
                </a:solidFill>
                <a:latin typeface="Calibri" pitchFamily="34" charset="0"/>
                <a:ea typeface="Calibri" pitchFamily="34" charset="-122"/>
                <a:cs typeface="Calibri" pitchFamily="34" charset="-120"/>
              </a:rPr>
              <a:t>WhatsApp + LinkedIn outreach</a:t>
            </a:r>
            <a:endParaRPr lang="en-US" sz="1150" dirty="0"/>
          </a:p>
        </p:txBody>
      </p:sp>
      <p:sp>
        <p:nvSpPr>
          <p:cNvPr id="39" name="Shape 25"/>
          <p:cNvSpPr/>
          <p:nvPr/>
        </p:nvSpPr>
        <p:spPr>
          <a:xfrm>
            <a:off x="8113776" y="1783080"/>
            <a:ext cx="3480816" cy="4023360"/>
          </a:xfrm>
          <a:prstGeom prst="roundRect">
            <a:avLst>
              <a:gd name="adj" fmla="val 2364"/>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40" name="Shape 26"/>
          <p:cNvSpPr/>
          <p:nvPr/>
        </p:nvSpPr>
        <p:spPr>
          <a:xfrm>
            <a:off x="8113776" y="1783080"/>
            <a:ext cx="3480816" cy="91440"/>
          </a:xfrm>
          <a:prstGeom prst="rect">
            <a:avLst/>
          </a:prstGeom>
          <a:solidFill>
            <a:srgbClr val="A371F7"/>
          </a:solidFill>
          <a:ln/>
        </p:spPr>
        <p:txBody>
          <a:bodyPr/>
          <a:lstStyle/>
          <a:p>
            <a:endParaRPr lang="en-US"/>
          </a:p>
        </p:txBody>
      </p:sp>
      <p:sp>
        <p:nvSpPr>
          <p:cNvPr id="41" name="Shape 27"/>
          <p:cNvSpPr/>
          <p:nvPr/>
        </p:nvSpPr>
        <p:spPr>
          <a:xfrm>
            <a:off x="8388096" y="2093976"/>
            <a:ext cx="566928" cy="566928"/>
          </a:xfrm>
          <a:prstGeom prst="ellipse">
            <a:avLst/>
          </a:prstGeom>
          <a:solidFill>
            <a:srgbClr val="A371F7"/>
          </a:solidFill>
          <a:ln/>
        </p:spPr>
        <p:txBody>
          <a:bodyPr/>
          <a:lstStyle/>
          <a:p>
            <a:endParaRPr lang="en-US"/>
          </a:p>
        </p:txBody>
      </p:sp>
      <p:pic>
        <p:nvPicPr>
          <p:cNvPr id="42" name="Image 12" descr="preencoded.png"/>
          <p:cNvPicPr>
            <a:picLocks noChangeAspect="1"/>
          </p:cNvPicPr>
          <p:nvPr/>
        </p:nvPicPr>
        <p:blipFill>
          <a:blip r:embed="rId7"/>
          <a:stretch>
            <a:fillRect/>
          </a:stretch>
        </p:blipFill>
        <p:spPr>
          <a:xfrm>
            <a:off x="8529828" y="2235708"/>
            <a:ext cx="283464" cy="283464"/>
          </a:xfrm>
          <a:prstGeom prst="rect">
            <a:avLst/>
          </a:prstGeom>
        </p:spPr>
      </p:pic>
      <p:sp>
        <p:nvSpPr>
          <p:cNvPr id="43" name="Text 28"/>
          <p:cNvSpPr/>
          <p:nvPr/>
        </p:nvSpPr>
        <p:spPr>
          <a:xfrm>
            <a:off x="9083040" y="2093976"/>
            <a:ext cx="2383536" cy="566928"/>
          </a:xfrm>
          <a:prstGeom prst="rect">
            <a:avLst/>
          </a:prstGeom>
          <a:noFill/>
          <a:ln/>
        </p:spPr>
        <p:txBody>
          <a:bodyPr wrap="square" lIns="0" tIns="0" rIns="0" bIns="0" rtlCol="0" anchor="ctr"/>
          <a:lstStyle/>
          <a:p>
            <a:pPr marL="0" indent="0">
              <a:buNone/>
            </a:pPr>
            <a:r>
              <a:rPr lang="en-US" sz="1450" b="1" dirty="0">
                <a:solidFill>
                  <a:srgbClr val="0B1324"/>
                </a:solidFill>
                <a:latin typeface="Trebuchet MS" pitchFamily="34" charset="0"/>
                <a:ea typeface="Trebuchet MS" pitchFamily="34" charset="-122"/>
                <a:cs typeface="Trebuchet MS" pitchFamily="34" charset="-120"/>
              </a:rPr>
              <a:t>Pilot motion</a:t>
            </a:r>
            <a:endParaRPr lang="en-US" sz="1450" dirty="0"/>
          </a:p>
        </p:txBody>
      </p:sp>
      <p:pic>
        <p:nvPicPr>
          <p:cNvPr id="44" name="Image 13" descr="preencoded.png"/>
          <p:cNvPicPr>
            <a:picLocks noChangeAspect="1"/>
          </p:cNvPicPr>
          <p:nvPr/>
        </p:nvPicPr>
        <p:blipFill>
          <a:blip r:embed="rId8"/>
          <a:stretch>
            <a:fillRect/>
          </a:stretch>
        </p:blipFill>
        <p:spPr>
          <a:xfrm>
            <a:off x="8424672" y="2953512"/>
            <a:ext cx="182880" cy="182880"/>
          </a:xfrm>
          <a:prstGeom prst="rect">
            <a:avLst/>
          </a:prstGeom>
        </p:spPr>
      </p:pic>
      <p:sp>
        <p:nvSpPr>
          <p:cNvPr id="45" name="Text 29"/>
          <p:cNvSpPr/>
          <p:nvPr/>
        </p:nvSpPr>
        <p:spPr>
          <a:xfrm>
            <a:off x="8698992" y="2926080"/>
            <a:ext cx="2703576" cy="365760"/>
          </a:xfrm>
          <a:prstGeom prst="rect">
            <a:avLst/>
          </a:prstGeom>
          <a:noFill/>
          <a:ln/>
        </p:spPr>
        <p:txBody>
          <a:bodyPr wrap="square" lIns="0" tIns="0" rIns="0" bIns="0" rtlCol="0" anchor="ctr"/>
          <a:lstStyle/>
          <a:p>
            <a:pPr marL="0" indent="0">
              <a:buNone/>
            </a:pPr>
            <a:r>
              <a:rPr lang="en-US" sz="1150" dirty="0">
                <a:solidFill>
                  <a:srgbClr val="0B1324"/>
                </a:solidFill>
                <a:latin typeface="Calibri" pitchFamily="34" charset="0"/>
                <a:ea typeface="Calibri" pitchFamily="34" charset="-122"/>
                <a:cs typeface="Calibri" pitchFamily="34" charset="-120"/>
              </a:rPr>
              <a:t>1–3 controlled tenants</a:t>
            </a:r>
            <a:endParaRPr lang="en-US" sz="1150" dirty="0"/>
          </a:p>
        </p:txBody>
      </p:sp>
      <p:pic>
        <p:nvPicPr>
          <p:cNvPr id="46" name="Image 14" descr="preencoded.png"/>
          <p:cNvPicPr>
            <a:picLocks noChangeAspect="1"/>
          </p:cNvPicPr>
          <p:nvPr/>
        </p:nvPicPr>
        <p:blipFill>
          <a:blip r:embed="rId8"/>
          <a:stretch>
            <a:fillRect/>
          </a:stretch>
        </p:blipFill>
        <p:spPr>
          <a:xfrm>
            <a:off x="8424672" y="3483864"/>
            <a:ext cx="182880" cy="182880"/>
          </a:xfrm>
          <a:prstGeom prst="rect">
            <a:avLst/>
          </a:prstGeom>
        </p:spPr>
      </p:pic>
      <p:sp>
        <p:nvSpPr>
          <p:cNvPr id="47" name="Text 30"/>
          <p:cNvSpPr/>
          <p:nvPr/>
        </p:nvSpPr>
        <p:spPr>
          <a:xfrm>
            <a:off x="8698992" y="3456432"/>
            <a:ext cx="2703576" cy="365760"/>
          </a:xfrm>
          <a:prstGeom prst="rect">
            <a:avLst/>
          </a:prstGeom>
          <a:noFill/>
          <a:ln/>
        </p:spPr>
        <p:txBody>
          <a:bodyPr wrap="square" lIns="0" tIns="0" rIns="0" bIns="0" rtlCol="0" anchor="ctr"/>
          <a:lstStyle/>
          <a:p>
            <a:pPr marL="0" indent="0">
              <a:buNone/>
            </a:pPr>
            <a:r>
              <a:rPr lang="en-US" sz="1150" dirty="0">
                <a:solidFill>
                  <a:srgbClr val="0B1324"/>
                </a:solidFill>
                <a:latin typeface="Calibri" pitchFamily="34" charset="0"/>
                <a:ea typeface="Calibri" pitchFamily="34" charset="-122"/>
                <a:cs typeface="Calibri" pitchFamily="34" charset="-120"/>
              </a:rPr>
              <a:t>2–4 weeks monitoring</a:t>
            </a:r>
            <a:endParaRPr lang="en-US" sz="1150" dirty="0"/>
          </a:p>
        </p:txBody>
      </p:sp>
      <p:pic>
        <p:nvPicPr>
          <p:cNvPr id="48" name="Image 15" descr="preencoded.png"/>
          <p:cNvPicPr>
            <a:picLocks noChangeAspect="1"/>
          </p:cNvPicPr>
          <p:nvPr/>
        </p:nvPicPr>
        <p:blipFill>
          <a:blip r:embed="rId8"/>
          <a:stretch>
            <a:fillRect/>
          </a:stretch>
        </p:blipFill>
        <p:spPr>
          <a:xfrm>
            <a:off x="8424672" y="4014216"/>
            <a:ext cx="182880" cy="182880"/>
          </a:xfrm>
          <a:prstGeom prst="rect">
            <a:avLst/>
          </a:prstGeom>
        </p:spPr>
      </p:pic>
      <p:sp>
        <p:nvSpPr>
          <p:cNvPr id="49" name="Text 31"/>
          <p:cNvSpPr/>
          <p:nvPr/>
        </p:nvSpPr>
        <p:spPr>
          <a:xfrm>
            <a:off x="8698992" y="3986784"/>
            <a:ext cx="2703576" cy="365760"/>
          </a:xfrm>
          <a:prstGeom prst="rect">
            <a:avLst/>
          </a:prstGeom>
          <a:noFill/>
          <a:ln/>
        </p:spPr>
        <p:txBody>
          <a:bodyPr wrap="square" lIns="0" tIns="0" rIns="0" bIns="0" rtlCol="0" anchor="ctr"/>
          <a:lstStyle/>
          <a:p>
            <a:pPr marL="0" indent="0">
              <a:buNone/>
            </a:pPr>
            <a:r>
              <a:rPr lang="en-US" sz="1150" dirty="0">
                <a:solidFill>
                  <a:srgbClr val="0B1324"/>
                </a:solidFill>
                <a:latin typeface="Calibri" pitchFamily="34" charset="0"/>
                <a:ea typeface="Calibri" pitchFamily="34" charset="-122"/>
                <a:cs typeface="Calibri" pitchFamily="34" charset="-120"/>
              </a:rPr>
              <a:t>Collect usage feedback</a:t>
            </a:r>
            <a:endParaRPr lang="en-US" sz="1150" dirty="0"/>
          </a:p>
        </p:txBody>
      </p:sp>
      <p:pic>
        <p:nvPicPr>
          <p:cNvPr id="50" name="Image 16" descr="preencoded.png"/>
          <p:cNvPicPr>
            <a:picLocks noChangeAspect="1"/>
          </p:cNvPicPr>
          <p:nvPr/>
        </p:nvPicPr>
        <p:blipFill>
          <a:blip r:embed="rId8"/>
          <a:stretch>
            <a:fillRect/>
          </a:stretch>
        </p:blipFill>
        <p:spPr>
          <a:xfrm>
            <a:off x="8424672" y="4544568"/>
            <a:ext cx="182880" cy="182880"/>
          </a:xfrm>
          <a:prstGeom prst="rect">
            <a:avLst/>
          </a:prstGeom>
        </p:spPr>
      </p:pic>
      <p:sp>
        <p:nvSpPr>
          <p:cNvPr id="51" name="Text 32"/>
          <p:cNvSpPr/>
          <p:nvPr/>
        </p:nvSpPr>
        <p:spPr>
          <a:xfrm>
            <a:off x="8698992" y="4517136"/>
            <a:ext cx="2703576" cy="365760"/>
          </a:xfrm>
          <a:prstGeom prst="rect">
            <a:avLst/>
          </a:prstGeom>
          <a:noFill/>
          <a:ln/>
        </p:spPr>
        <p:txBody>
          <a:bodyPr wrap="square" lIns="0" tIns="0" rIns="0" bIns="0" rtlCol="0" anchor="ctr"/>
          <a:lstStyle/>
          <a:p>
            <a:pPr marL="0" indent="0">
              <a:buNone/>
            </a:pPr>
            <a:r>
              <a:rPr lang="en-US" sz="1150" dirty="0">
                <a:solidFill>
                  <a:srgbClr val="0B1324"/>
                </a:solidFill>
                <a:latin typeface="Calibri" pitchFamily="34" charset="0"/>
                <a:ea typeface="Calibri" pitchFamily="34" charset="-122"/>
                <a:cs typeface="Calibri" pitchFamily="34" charset="-120"/>
              </a:rPr>
              <a:t>Validate ROI impact</a:t>
            </a:r>
            <a:endParaRPr lang="en-US" sz="1150" dirty="0"/>
          </a:p>
        </p:txBody>
      </p:sp>
      <p:pic>
        <p:nvPicPr>
          <p:cNvPr id="52" name="Image 17" descr="preencoded.png"/>
          <p:cNvPicPr>
            <a:picLocks noChangeAspect="1"/>
          </p:cNvPicPr>
          <p:nvPr/>
        </p:nvPicPr>
        <p:blipFill>
          <a:blip r:embed="rId8"/>
          <a:stretch>
            <a:fillRect/>
          </a:stretch>
        </p:blipFill>
        <p:spPr>
          <a:xfrm>
            <a:off x="8424672" y="5074920"/>
            <a:ext cx="182880" cy="182880"/>
          </a:xfrm>
          <a:prstGeom prst="rect">
            <a:avLst/>
          </a:prstGeom>
        </p:spPr>
      </p:pic>
      <p:sp>
        <p:nvSpPr>
          <p:cNvPr id="53" name="Text 33"/>
          <p:cNvSpPr/>
          <p:nvPr/>
        </p:nvSpPr>
        <p:spPr>
          <a:xfrm>
            <a:off x="8698992" y="5047488"/>
            <a:ext cx="2703576" cy="365760"/>
          </a:xfrm>
          <a:prstGeom prst="rect">
            <a:avLst/>
          </a:prstGeom>
          <a:noFill/>
          <a:ln/>
        </p:spPr>
        <p:txBody>
          <a:bodyPr wrap="square" lIns="0" tIns="0" rIns="0" bIns="0" rtlCol="0" anchor="ctr"/>
          <a:lstStyle/>
          <a:p>
            <a:pPr marL="0" indent="0">
              <a:buNone/>
            </a:pPr>
            <a:r>
              <a:rPr lang="en-US" sz="1150" dirty="0">
                <a:solidFill>
                  <a:srgbClr val="0B1324"/>
                </a:solidFill>
                <a:latin typeface="Calibri" pitchFamily="34" charset="0"/>
                <a:ea typeface="Calibri" pitchFamily="34" charset="-122"/>
                <a:cs typeface="Calibri" pitchFamily="34" charset="-120"/>
              </a:rPr>
              <a:t>Convert to paid plans</a:t>
            </a:r>
            <a:endParaRPr lang="en-US" sz="11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230"/>
        </a:solidFill>
        <a:effectLst/>
      </p:bgPr>
    </p:bg>
    <p:spTree>
      <p:nvGrpSpPr>
        <p:cNvPr id="1" name=""/>
        <p:cNvGrpSpPr/>
        <p:nvPr/>
      </p:nvGrpSpPr>
      <p:grpSpPr>
        <a:xfrm>
          <a:off x="0" y="0"/>
          <a:ext cx="0" cy="0"/>
          <a:chOff x="0" y="0"/>
          <a:chExt cx="0" cy="0"/>
        </a:xfrm>
      </p:grpSpPr>
      <p:sp>
        <p:nvSpPr>
          <p:cNvPr id="2" name="Shape 0"/>
          <p:cNvSpPr/>
          <p:nvPr/>
        </p:nvSpPr>
        <p:spPr>
          <a:xfrm>
            <a:off x="0" y="0"/>
            <a:ext cx="12161520" cy="128016"/>
          </a:xfrm>
          <a:prstGeom prst="rect">
            <a:avLst/>
          </a:prstGeom>
          <a:solidFill>
            <a:srgbClr val="2F6BFF"/>
          </a:solidFill>
          <a:ln/>
        </p:spPr>
        <p:txBody>
          <a:bodyPr/>
          <a:lstStyle/>
          <a:p>
            <a:endParaRPr lang="en-US"/>
          </a:p>
        </p:txBody>
      </p:sp>
      <p:sp>
        <p:nvSpPr>
          <p:cNvPr id="3" name="Shape 1"/>
          <p:cNvSpPr/>
          <p:nvPr/>
        </p:nvSpPr>
        <p:spPr>
          <a:xfrm>
            <a:off x="9052560" y="-1828800"/>
            <a:ext cx="4206240" cy="4206240"/>
          </a:xfrm>
          <a:prstGeom prst="ellipse">
            <a:avLst/>
          </a:prstGeom>
          <a:solidFill>
            <a:srgbClr val="2F6BFF">
              <a:alpha val="14000"/>
            </a:srgbClr>
          </a:solidFill>
          <a:ln/>
        </p:spPr>
        <p:txBody>
          <a:bodyPr/>
          <a:lstStyle/>
          <a:p>
            <a:endParaRPr lang="en-US"/>
          </a:p>
        </p:txBody>
      </p:sp>
      <p:sp>
        <p:nvSpPr>
          <p:cNvPr id="4" name="Shape 2"/>
          <p:cNvSpPr/>
          <p:nvPr/>
        </p:nvSpPr>
        <p:spPr>
          <a:xfrm>
            <a:off x="-1463040" y="4480560"/>
            <a:ext cx="3657600" cy="3657600"/>
          </a:xfrm>
          <a:prstGeom prst="ellipse">
            <a:avLst/>
          </a:prstGeom>
          <a:solidFill>
            <a:srgbClr val="22D3EE">
              <a:alpha val="10000"/>
            </a:srgbClr>
          </a:solidFill>
          <a:ln/>
        </p:spPr>
        <p:txBody>
          <a:bodyPr/>
          <a:lstStyle/>
          <a:p>
            <a:endParaRPr lang="en-US"/>
          </a:p>
        </p:txBody>
      </p:sp>
      <p:sp>
        <p:nvSpPr>
          <p:cNvPr id="5" name="Text 3"/>
          <p:cNvSpPr/>
          <p:nvPr/>
        </p:nvSpPr>
        <p:spPr>
          <a:xfrm>
            <a:off x="566928" y="548640"/>
            <a:ext cx="7315200" cy="365760"/>
          </a:xfrm>
          <a:prstGeom prst="rect">
            <a:avLst/>
          </a:prstGeom>
          <a:noFill/>
          <a:ln/>
        </p:spPr>
        <p:txBody>
          <a:bodyPr wrap="square" lIns="0" tIns="0" rIns="0" bIns="0" rtlCol="0" anchor="ctr"/>
          <a:lstStyle/>
          <a:p>
            <a:pPr marL="0" indent="0">
              <a:buNone/>
            </a:pPr>
            <a:r>
              <a:rPr lang="en-US" sz="1200" b="1" kern="0" spc="300" dirty="0">
                <a:solidFill>
                  <a:srgbClr val="22D3EE"/>
                </a:solidFill>
                <a:latin typeface="Trebuchet MS" pitchFamily="34" charset="0"/>
                <a:ea typeface="Trebuchet MS" pitchFamily="34" charset="-122"/>
                <a:cs typeface="Trebuchet MS" pitchFamily="34" charset="-120"/>
              </a:rPr>
              <a:t>PRODUCT ROADMAP</a:t>
            </a:r>
            <a:endParaRPr lang="en-US" sz="1200" dirty="0"/>
          </a:p>
        </p:txBody>
      </p:sp>
      <p:sp>
        <p:nvSpPr>
          <p:cNvPr id="6" name="Text 4"/>
          <p:cNvSpPr/>
          <p:nvPr/>
        </p:nvSpPr>
        <p:spPr>
          <a:xfrm>
            <a:off x="566928" y="914400"/>
            <a:ext cx="10515600" cy="640080"/>
          </a:xfrm>
          <a:prstGeom prst="rect">
            <a:avLst/>
          </a:prstGeom>
          <a:noFill/>
          <a:ln/>
        </p:spPr>
        <p:txBody>
          <a:bodyPr wrap="square" lIns="0" tIns="0" rIns="0" bIns="0" rtlCol="0" anchor="ctr"/>
          <a:lstStyle/>
          <a:p>
            <a:pPr marL="0" indent="0">
              <a:buNone/>
            </a:pPr>
            <a:r>
              <a:rPr lang="en-US" sz="2800" b="1" dirty="0">
                <a:solidFill>
                  <a:srgbClr val="FFFFFF"/>
                </a:solidFill>
                <a:latin typeface="Trebuchet MS" pitchFamily="34" charset="0"/>
                <a:ea typeface="Trebuchet MS" pitchFamily="34" charset="-122"/>
                <a:cs typeface="Trebuchet MS" pitchFamily="34" charset="-120"/>
              </a:rPr>
              <a:t>From POS pilot to AI operating system</a:t>
            </a:r>
            <a:endParaRPr lang="en-US" sz="2800" dirty="0"/>
          </a:p>
        </p:txBody>
      </p:sp>
      <p:sp>
        <p:nvSpPr>
          <p:cNvPr id="7" name="Shape 5"/>
          <p:cNvSpPr/>
          <p:nvPr/>
        </p:nvSpPr>
        <p:spPr>
          <a:xfrm>
            <a:off x="749808" y="3429000"/>
            <a:ext cx="10661904" cy="0"/>
          </a:xfrm>
          <a:prstGeom prst="line">
            <a:avLst/>
          </a:prstGeom>
          <a:noFill/>
          <a:ln w="25400">
            <a:solidFill>
              <a:srgbClr val="243366"/>
            </a:solidFill>
            <a:prstDash val="solid"/>
          </a:ln>
        </p:spPr>
        <p:txBody>
          <a:bodyPr/>
          <a:lstStyle/>
          <a:p>
            <a:endParaRPr lang="en-US"/>
          </a:p>
        </p:txBody>
      </p:sp>
      <p:sp>
        <p:nvSpPr>
          <p:cNvPr id="8" name="Shape 6"/>
          <p:cNvSpPr/>
          <p:nvPr/>
        </p:nvSpPr>
        <p:spPr>
          <a:xfrm>
            <a:off x="630936" y="3310128"/>
            <a:ext cx="237744" cy="237744"/>
          </a:xfrm>
          <a:prstGeom prst="ellipse">
            <a:avLst/>
          </a:prstGeom>
          <a:solidFill>
            <a:srgbClr val="5B8DEF"/>
          </a:solidFill>
          <a:ln w="25400">
            <a:solidFill>
              <a:srgbClr val="0A1230"/>
            </a:solidFill>
            <a:prstDash val="solid"/>
          </a:ln>
        </p:spPr>
        <p:txBody>
          <a:bodyPr/>
          <a:lstStyle/>
          <a:p>
            <a:endParaRPr lang="en-US"/>
          </a:p>
        </p:txBody>
      </p:sp>
      <p:sp>
        <p:nvSpPr>
          <p:cNvPr id="9" name="Shape 7"/>
          <p:cNvSpPr/>
          <p:nvPr/>
        </p:nvSpPr>
        <p:spPr>
          <a:xfrm>
            <a:off x="70539" y="1554480"/>
            <a:ext cx="1358537" cy="1371600"/>
          </a:xfrm>
          <a:prstGeom prst="roundRect">
            <a:avLst>
              <a:gd name="adj" fmla="val 5385"/>
            </a:avLst>
          </a:prstGeom>
          <a:solidFill>
            <a:srgbClr val="16224C"/>
          </a:solidFill>
          <a:ln w="12700">
            <a:solidFill>
              <a:srgbClr val="243366"/>
            </a:solidFill>
            <a:prstDash val="solid"/>
          </a:ln>
        </p:spPr>
        <p:txBody>
          <a:bodyPr/>
          <a:lstStyle/>
          <a:p>
            <a:endParaRPr lang="en-US"/>
          </a:p>
        </p:txBody>
      </p:sp>
      <p:sp>
        <p:nvSpPr>
          <p:cNvPr id="10" name="Text 8"/>
          <p:cNvSpPr/>
          <p:nvPr/>
        </p:nvSpPr>
        <p:spPr>
          <a:xfrm>
            <a:off x="180267" y="1682496"/>
            <a:ext cx="1139081" cy="237744"/>
          </a:xfrm>
          <a:prstGeom prst="rect">
            <a:avLst/>
          </a:prstGeom>
          <a:noFill/>
          <a:ln/>
        </p:spPr>
        <p:txBody>
          <a:bodyPr wrap="square" lIns="0" tIns="0" rIns="0" bIns="0" rtlCol="0" anchor="ctr"/>
          <a:lstStyle/>
          <a:p>
            <a:pPr marL="0" indent="0">
              <a:buNone/>
            </a:pPr>
            <a:r>
              <a:rPr lang="en-US" sz="950" b="1" kern="0" spc="100" dirty="0">
                <a:solidFill>
                  <a:srgbClr val="5B8DEF"/>
                </a:solidFill>
                <a:latin typeface="Trebuchet MS" pitchFamily="34" charset="0"/>
                <a:ea typeface="Trebuchet MS" pitchFamily="34" charset="-122"/>
                <a:cs typeface="Trebuchet MS" pitchFamily="34" charset="-120"/>
              </a:rPr>
              <a:t>PHASE 1</a:t>
            </a:r>
            <a:endParaRPr lang="en-US" sz="950" dirty="0"/>
          </a:p>
        </p:txBody>
      </p:sp>
      <p:sp>
        <p:nvSpPr>
          <p:cNvPr id="11" name="Text 9"/>
          <p:cNvSpPr/>
          <p:nvPr/>
        </p:nvSpPr>
        <p:spPr>
          <a:xfrm>
            <a:off x="180267" y="1956816"/>
            <a:ext cx="1139081" cy="859536"/>
          </a:xfrm>
          <a:prstGeom prst="rect">
            <a:avLst/>
          </a:prstGeom>
          <a:noFill/>
          <a:ln/>
        </p:spPr>
        <p:txBody>
          <a:bodyPr wrap="square" lIns="0" tIns="0" rIns="0" bIns="0" rtlCol="0" anchor="ctr"/>
          <a:lstStyle/>
          <a:p>
            <a:pPr marL="0" indent="0">
              <a:lnSpc>
                <a:spcPct val="95000"/>
              </a:lnSpc>
              <a:buNone/>
            </a:pPr>
            <a:r>
              <a:rPr lang="en-US" sz="1050" b="1" dirty="0">
                <a:solidFill>
                  <a:srgbClr val="FFFFFF"/>
                </a:solidFill>
                <a:latin typeface="Trebuchet MS" pitchFamily="34" charset="0"/>
                <a:ea typeface="Trebuchet MS" pitchFamily="34" charset="-122"/>
                <a:cs typeface="Trebuchet MS" pitchFamily="34" charset="-120"/>
              </a:rPr>
              <a:t>Controlled POS SaaS pilot</a:t>
            </a:r>
            <a:endParaRPr lang="en-US" sz="1050" dirty="0"/>
          </a:p>
        </p:txBody>
      </p:sp>
      <p:sp>
        <p:nvSpPr>
          <p:cNvPr id="12" name="Shape 10"/>
          <p:cNvSpPr/>
          <p:nvPr/>
        </p:nvSpPr>
        <p:spPr>
          <a:xfrm>
            <a:off x="749808" y="2926080"/>
            <a:ext cx="0" cy="502920"/>
          </a:xfrm>
          <a:prstGeom prst="line">
            <a:avLst/>
          </a:prstGeom>
          <a:noFill/>
          <a:ln w="12700">
            <a:solidFill>
              <a:srgbClr val="243366"/>
            </a:solidFill>
            <a:prstDash val="solid"/>
          </a:ln>
        </p:spPr>
        <p:txBody>
          <a:bodyPr/>
          <a:lstStyle/>
          <a:p>
            <a:endParaRPr lang="en-US"/>
          </a:p>
        </p:txBody>
      </p:sp>
      <p:sp>
        <p:nvSpPr>
          <p:cNvPr id="13" name="Shape 11"/>
          <p:cNvSpPr/>
          <p:nvPr/>
        </p:nvSpPr>
        <p:spPr>
          <a:xfrm>
            <a:off x="2154065" y="3310128"/>
            <a:ext cx="237744" cy="237744"/>
          </a:xfrm>
          <a:prstGeom prst="ellipse">
            <a:avLst/>
          </a:prstGeom>
          <a:solidFill>
            <a:srgbClr val="F5A524"/>
          </a:solidFill>
          <a:ln w="25400">
            <a:solidFill>
              <a:srgbClr val="0A1230"/>
            </a:solidFill>
            <a:prstDash val="solid"/>
          </a:ln>
        </p:spPr>
        <p:txBody>
          <a:bodyPr/>
          <a:lstStyle/>
          <a:p>
            <a:endParaRPr lang="en-US"/>
          </a:p>
        </p:txBody>
      </p:sp>
      <p:sp>
        <p:nvSpPr>
          <p:cNvPr id="14" name="Shape 12"/>
          <p:cNvSpPr/>
          <p:nvPr/>
        </p:nvSpPr>
        <p:spPr>
          <a:xfrm>
            <a:off x="1593669" y="3931920"/>
            <a:ext cx="1358537" cy="1371600"/>
          </a:xfrm>
          <a:prstGeom prst="roundRect">
            <a:avLst>
              <a:gd name="adj" fmla="val 5385"/>
            </a:avLst>
          </a:prstGeom>
          <a:solidFill>
            <a:srgbClr val="16224C"/>
          </a:solidFill>
          <a:ln w="12700">
            <a:solidFill>
              <a:srgbClr val="243366"/>
            </a:solidFill>
            <a:prstDash val="solid"/>
          </a:ln>
        </p:spPr>
        <p:txBody>
          <a:bodyPr/>
          <a:lstStyle/>
          <a:p>
            <a:endParaRPr lang="en-US"/>
          </a:p>
        </p:txBody>
      </p:sp>
      <p:sp>
        <p:nvSpPr>
          <p:cNvPr id="15" name="Text 13"/>
          <p:cNvSpPr/>
          <p:nvPr/>
        </p:nvSpPr>
        <p:spPr>
          <a:xfrm>
            <a:off x="1703397" y="4059936"/>
            <a:ext cx="1139081" cy="237744"/>
          </a:xfrm>
          <a:prstGeom prst="rect">
            <a:avLst/>
          </a:prstGeom>
          <a:noFill/>
          <a:ln/>
        </p:spPr>
        <p:txBody>
          <a:bodyPr wrap="square" lIns="0" tIns="0" rIns="0" bIns="0" rtlCol="0" anchor="ctr"/>
          <a:lstStyle/>
          <a:p>
            <a:pPr marL="0" indent="0">
              <a:buNone/>
            </a:pPr>
            <a:r>
              <a:rPr lang="en-US" sz="950" b="1" kern="0" spc="100" dirty="0">
                <a:solidFill>
                  <a:srgbClr val="F5A524"/>
                </a:solidFill>
                <a:latin typeface="Trebuchet MS" pitchFamily="34" charset="0"/>
                <a:ea typeface="Trebuchet MS" pitchFamily="34" charset="-122"/>
                <a:cs typeface="Trebuchet MS" pitchFamily="34" charset="-120"/>
              </a:rPr>
              <a:t>PHASE 2</a:t>
            </a:r>
            <a:endParaRPr lang="en-US" sz="950" dirty="0"/>
          </a:p>
        </p:txBody>
      </p:sp>
      <p:sp>
        <p:nvSpPr>
          <p:cNvPr id="16" name="Text 14"/>
          <p:cNvSpPr/>
          <p:nvPr/>
        </p:nvSpPr>
        <p:spPr>
          <a:xfrm>
            <a:off x="1703397" y="4334256"/>
            <a:ext cx="1139081" cy="859536"/>
          </a:xfrm>
          <a:prstGeom prst="rect">
            <a:avLst/>
          </a:prstGeom>
          <a:noFill/>
          <a:ln/>
        </p:spPr>
        <p:txBody>
          <a:bodyPr wrap="square" lIns="0" tIns="0" rIns="0" bIns="0" rtlCol="0" anchor="ctr"/>
          <a:lstStyle/>
          <a:p>
            <a:pPr marL="0" indent="0">
              <a:lnSpc>
                <a:spcPct val="95000"/>
              </a:lnSpc>
              <a:buNone/>
            </a:pPr>
            <a:r>
              <a:rPr lang="en-US" sz="1050" b="1" dirty="0">
                <a:solidFill>
                  <a:srgbClr val="FFFFFF"/>
                </a:solidFill>
                <a:latin typeface="Trebuchet MS" pitchFamily="34" charset="0"/>
                <a:ea typeface="Trebuchet MS" pitchFamily="34" charset="-122"/>
                <a:cs typeface="Trebuchet MS" pitchFamily="34" charset="-120"/>
              </a:rPr>
              <a:t>Recipe / BOM + ingredient stock</a:t>
            </a:r>
            <a:endParaRPr lang="en-US" sz="1050" dirty="0"/>
          </a:p>
        </p:txBody>
      </p:sp>
      <p:sp>
        <p:nvSpPr>
          <p:cNvPr id="17" name="Shape 15"/>
          <p:cNvSpPr/>
          <p:nvPr/>
        </p:nvSpPr>
        <p:spPr>
          <a:xfrm>
            <a:off x="2272937" y="3429000"/>
            <a:ext cx="0" cy="502920"/>
          </a:xfrm>
          <a:prstGeom prst="line">
            <a:avLst/>
          </a:prstGeom>
          <a:noFill/>
          <a:ln w="12700">
            <a:solidFill>
              <a:srgbClr val="243366"/>
            </a:solidFill>
            <a:prstDash val="solid"/>
          </a:ln>
        </p:spPr>
        <p:txBody>
          <a:bodyPr/>
          <a:lstStyle/>
          <a:p>
            <a:endParaRPr lang="en-US"/>
          </a:p>
        </p:txBody>
      </p:sp>
      <p:sp>
        <p:nvSpPr>
          <p:cNvPr id="18" name="Shape 16"/>
          <p:cNvSpPr/>
          <p:nvPr/>
        </p:nvSpPr>
        <p:spPr>
          <a:xfrm>
            <a:off x="3677194" y="3310128"/>
            <a:ext cx="237744" cy="237744"/>
          </a:xfrm>
          <a:prstGeom prst="ellipse">
            <a:avLst/>
          </a:prstGeom>
          <a:solidFill>
            <a:srgbClr val="F5A524"/>
          </a:solidFill>
          <a:ln w="25400">
            <a:solidFill>
              <a:srgbClr val="0A1230"/>
            </a:solidFill>
            <a:prstDash val="solid"/>
          </a:ln>
        </p:spPr>
        <p:txBody>
          <a:bodyPr/>
          <a:lstStyle/>
          <a:p>
            <a:endParaRPr lang="en-US"/>
          </a:p>
        </p:txBody>
      </p:sp>
      <p:sp>
        <p:nvSpPr>
          <p:cNvPr id="19" name="Shape 17"/>
          <p:cNvSpPr/>
          <p:nvPr/>
        </p:nvSpPr>
        <p:spPr>
          <a:xfrm>
            <a:off x="3116798" y="1554480"/>
            <a:ext cx="1358537" cy="1371600"/>
          </a:xfrm>
          <a:prstGeom prst="roundRect">
            <a:avLst>
              <a:gd name="adj" fmla="val 5385"/>
            </a:avLst>
          </a:prstGeom>
          <a:solidFill>
            <a:srgbClr val="16224C"/>
          </a:solidFill>
          <a:ln w="12700">
            <a:solidFill>
              <a:srgbClr val="243366"/>
            </a:solidFill>
            <a:prstDash val="solid"/>
          </a:ln>
        </p:spPr>
        <p:txBody>
          <a:bodyPr/>
          <a:lstStyle/>
          <a:p>
            <a:endParaRPr lang="en-US"/>
          </a:p>
        </p:txBody>
      </p:sp>
      <p:sp>
        <p:nvSpPr>
          <p:cNvPr id="20" name="Text 18"/>
          <p:cNvSpPr/>
          <p:nvPr/>
        </p:nvSpPr>
        <p:spPr>
          <a:xfrm>
            <a:off x="3226526" y="1682496"/>
            <a:ext cx="1139081" cy="237744"/>
          </a:xfrm>
          <a:prstGeom prst="rect">
            <a:avLst/>
          </a:prstGeom>
          <a:noFill/>
          <a:ln/>
        </p:spPr>
        <p:txBody>
          <a:bodyPr wrap="square" lIns="0" tIns="0" rIns="0" bIns="0" rtlCol="0" anchor="ctr"/>
          <a:lstStyle/>
          <a:p>
            <a:pPr marL="0" indent="0">
              <a:buNone/>
            </a:pPr>
            <a:r>
              <a:rPr lang="en-US" sz="950" b="1" kern="0" spc="100" dirty="0">
                <a:solidFill>
                  <a:srgbClr val="F5A524"/>
                </a:solidFill>
                <a:latin typeface="Trebuchet MS" pitchFamily="34" charset="0"/>
                <a:ea typeface="Trebuchet MS" pitchFamily="34" charset="-122"/>
                <a:cs typeface="Trebuchet MS" pitchFamily="34" charset="-120"/>
              </a:rPr>
              <a:t>PHASE 3</a:t>
            </a:r>
            <a:endParaRPr lang="en-US" sz="950" dirty="0"/>
          </a:p>
        </p:txBody>
      </p:sp>
      <p:sp>
        <p:nvSpPr>
          <p:cNvPr id="21" name="Text 19"/>
          <p:cNvSpPr/>
          <p:nvPr/>
        </p:nvSpPr>
        <p:spPr>
          <a:xfrm>
            <a:off x="3226526" y="1956816"/>
            <a:ext cx="1139081" cy="859536"/>
          </a:xfrm>
          <a:prstGeom prst="rect">
            <a:avLst/>
          </a:prstGeom>
          <a:noFill/>
          <a:ln/>
        </p:spPr>
        <p:txBody>
          <a:bodyPr wrap="square" lIns="0" tIns="0" rIns="0" bIns="0" rtlCol="0" anchor="ctr"/>
          <a:lstStyle/>
          <a:p>
            <a:pPr marL="0" indent="0">
              <a:lnSpc>
                <a:spcPct val="95000"/>
              </a:lnSpc>
              <a:buNone/>
            </a:pPr>
            <a:r>
              <a:rPr lang="en-US" sz="1050" b="1" dirty="0">
                <a:solidFill>
                  <a:srgbClr val="FFFFFF"/>
                </a:solidFill>
                <a:latin typeface="Trebuchet MS" pitchFamily="34" charset="0"/>
                <a:ea typeface="Trebuchet MS" pitchFamily="34" charset="-122"/>
                <a:cs typeface="Trebuchet MS" pitchFamily="34" charset="-120"/>
              </a:rPr>
              <a:t>Auto-deduction + consumption dashboard</a:t>
            </a:r>
            <a:endParaRPr lang="en-US" sz="1050" dirty="0"/>
          </a:p>
        </p:txBody>
      </p:sp>
      <p:sp>
        <p:nvSpPr>
          <p:cNvPr id="22" name="Shape 20"/>
          <p:cNvSpPr/>
          <p:nvPr/>
        </p:nvSpPr>
        <p:spPr>
          <a:xfrm>
            <a:off x="3796066" y="2926080"/>
            <a:ext cx="0" cy="502920"/>
          </a:xfrm>
          <a:prstGeom prst="line">
            <a:avLst/>
          </a:prstGeom>
          <a:noFill/>
          <a:ln w="12700">
            <a:solidFill>
              <a:srgbClr val="243366"/>
            </a:solidFill>
            <a:prstDash val="solid"/>
          </a:ln>
        </p:spPr>
        <p:txBody>
          <a:bodyPr/>
          <a:lstStyle/>
          <a:p>
            <a:endParaRPr lang="en-US"/>
          </a:p>
        </p:txBody>
      </p:sp>
      <p:sp>
        <p:nvSpPr>
          <p:cNvPr id="23" name="Shape 21"/>
          <p:cNvSpPr/>
          <p:nvPr/>
        </p:nvSpPr>
        <p:spPr>
          <a:xfrm>
            <a:off x="5200323" y="3310128"/>
            <a:ext cx="237744" cy="237744"/>
          </a:xfrm>
          <a:prstGeom prst="ellipse">
            <a:avLst/>
          </a:prstGeom>
          <a:solidFill>
            <a:srgbClr val="A371F7"/>
          </a:solidFill>
          <a:ln w="25400">
            <a:solidFill>
              <a:srgbClr val="0A1230"/>
            </a:solidFill>
            <a:prstDash val="solid"/>
          </a:ln>
        </p:spPr>
        <p:txBody>
          <a:bodyPr/>
          <a:lstStyle/>
          <a:p>
            <a:endParaRPr lang="en-US"/>
          </a:p>
        </p:txBody>
      </p:sp>
      <p:sp>
        <p:nvSpPr>
          <p:cNvPr id="24" name="Shape 22"/>
          <p:cNvSpPr/>
          <p:nvPr/>
        </p:nvSpPr>
        <p:spPr>
          <a:xfrm>
            <a:off x="4639927" y="3931920"/>
            <a:ext cx="1358537" cy="1371600"/>
          </a:xfrm>
          <a:prstGeom prst="roundRect">
            <a:avLst>
              <a:gd name="adj" fmla="val 5385"/>
            </a:avLst>
          </a:prstGeom>
          <a:solidFill>
            <a:srgbClr val="16224C"/>
          </a:solidFill>
          <a:ln w="12700">
            <a:solidFill>
              <a:srgbClr val="243366"/>
            </a:solidFill>
            <a:prstDash val="solid"/>
          </a:ln>
        </p:spPr>
        <p:txBody>
          <a:bodyPr/>
          <a:lstStyle/>
          <a:p>
            <a:endParaRPr lang="en-US"/>
          </a:p>
        </p:txBody>
      </p:sp>
      <p:sp>
        <p:nvSpPr>
          <p:cNvPr id="25" name="Text 23"/>
          <p:cNvSpPr/>
          <p:nvPr/>
        </p:nvSpPr>
        <p:spPr>
          <a:xfrm>
            <a:off x="4749655" y="4059936"/>
            <a:ext cx="1139081" cy="237744"/>
          </a:xfrm>
          <a:prstGeom prst="rect">
            <a:avLst/>
          </a:prstGeom>
          <a:noFill/>
          <a:ln/>
        </p:spPr>
        <p:txBody>
          <a:bodyPr wrap="square" lIns="0" tIns="0" rIns="0" bIns="0" rtlCol="0" anchor="ctr"/>
          <a:lstStyle/>
          <a:p>
            <a:pPr marL="0" indent="0">
              <a:buNone/>
            </a:pPr>
            <a:r>
              <a:rPr lang="en-US" sz="950" b="1" kern="0" spc="100" dirty="0">
                <a:solidFill>
                  <a:srgbClr val="A371F7"/>
                </a:solidFill>
                <a:latin typeface="Trebuchet MS" pitchFamily="34" charset="0"/>
                <a:ea typeface="Trebuchet MS" pitchFamily="34" charset="-122"/>
                <a:cs typeface="Trebuchet MS" pitchFamily="34" charset="-120"/>
              </a:rPr>
              <a:t>PHASE 4</a:t>
            </a:r>
            <a:endParaRPr lang="en-US" sz="950" dirty="0"/>
          </a:p>
        </p:txBody>
      </p:sp>
      <p:sp>
        <p:nvSpPr>
          <p:cNvPr id="26" name="Text 24"/>
          <p:cNvSpPr/>
          <p:nvPr/>
        </p:nvSpPr>
        <p:spPr>
          <a:xfrm>
            <a:off x="4749655" y="4334256"/>
            <a:ext cx="1139081" cy="859536"/>
          </a:xfrm>
          <a:prstGeom prst="rect">
            <a:avLst/>
          </a:prstGeom>
          <a:noFill/>
          <a:ln/>
        </p:spPr>
        <p:txBody>
          <a:bodyPr wrap="square" lIns="0" tIns="0" rIns="0" bIns="0" rtlCol="0" anchor="ctr"/>
          <a:lstStyle/>
          <a:p>
            <a:pPr marL="0" indent="0">
              <a:lnSpc>
                <a:spcPct val="95000"/>
              </a:lnSpc>
              <a:buNone/>
            </a:pPr>
            <a:r>
              <a:rPr lang="en-US" sz="1050" b="1" dirty="0">
                <a:solidFill>
                  <a:srgbClr val="FFFFFF"/>
                </a:solidFill>
                <a:latin typeface="Trebuchet MS" pitchFamily="34" charset="0"/>
                <a:ea typeface="Trebuchet MS" pitchFamily="34" charset="-122"/>
                <a:cs typeface="Trebuchet MS" pitchFamily="34" charset="-120"/>
              </a:rPr>
              <a:t>AI forecasts + reorder recommendations</a:t>
            </a:r>
            <a:endParaRPr lang="en-US" sz="1050" dirty="0"/>
          </a:p>
        </p:txBody>
      </p:sp>
      <p:sp>
        <p:nvSpPr>
          <p:cNvPr id="27" name="Shape 25"/>
          <p:cNvSpPr/>
          <p:nvPr/>
        </p:nvSpPr>
        <p:spPr>
          <a:xfrm>
            <a:off x="5319195" y="3429000"/>
            <a:ext cx="0" cy="502920"/>
          </a:xfrm>
          <a:prstGeom prst="line">
            <a:avLst/>
          </a:prstGeom>
          <a:noFill/>
          <a:ln w="12700">
            <a:solidFill>
              <a:srgbClr val="243366"/>
            </a:solidFill>
            <a:prstDash val="solid"/>
          </a:ln>
        </p:spPr>
        <p:txBody>
          <a:bodyPr/>
          <a:lstStyle/>
          <a:p>
            <a:endParaRPr lang="en-US"/>
          </a:p>
        </p:txBody>
      </p:sp>
      <p:sp>
        <p:nvSpPr>
          <p:cNvPr id="28" name="Shape 26"/>
          <p:cNvSpPr/>
          <p:nvPr/>
        </p:nvSpPr>
        <p:spPr>
          <a:xfrm>
            <a:off x="6723453" y="3310128"/>
            <a:ext cx="237744" cy="237744"/>
          </a:xfrm>
          <a:prstGeom prst="ellipse">
            <a:avLst/>
          </a:prstGeom>
          <a:solidFill>
            <a:srgbClr val="A371F7"/>
          </a:solidFill>
          <a:ln w="25400">
            <a:solidFill>
              <a:srgbClr val="0A1230"/>
            </a:solidFill>
            <a:prstDash val="solid"/>
          </a:ln>
        </p:spPr>
        <p:txBody>
          <a:bodyPr/>
          <a:lstStyle/>
          <a:p>
            <a:endParaRPr lang="en-US"/>
          </a:p>
        </p:txBody>
      </p:sp>
      <p:sp>
        <p:nvSpPr>
          <p:cNvPr id="29" name="Shape 27"/>
          <p:cNvSpPr/>
          <p:nvPr/>
        </p:nvSpPr>
        <p:spPr>
          <a:xfrm>
            <a:off x="6163056" y="1554480"/>
            <a:ext cx="1358537" cy="1371600"/>
          </a:xfrm>
          <a:prstGeom prst="roundRect">
            <a:avLst>
              <a:gd name="adj" fmla="val 5385"/>
            </a:avLst>
          </a:prstGeom>
          <a:solidFill>
            <a:srgbClr val="16224C"/>
          </a:solidFill>
          <a:ln w="12700">
            <a:solidFill>
              <a:srgbClr val="243366"/>
            </a:solidFill>
            <a:prstDash val="solid"/>
          </a:ln>
        </p:spPr>
        <p:txBody>
          <a:bodyPr/>
          <a:lstStyle/>
          <a:p>
            <a:endParaRPr lang="en-US"/>
          </a:p>
        </p:txBody>
      </p:sp>
      <p:sp>
        <p:nvSpPr>
          <p:cNvPr id="30" name="Text 28"/>
          <p:cNvSpPr/>
          <p:nvPr/>
        </p:nvSpPr>
        <p:spPr>
          <a:xfrm>
            <a:off x="6272784" y="1682496"/>
            <a:ext cx="1139081" cy="237744"/>
          </a:xfrm>
          <a:prstGeom prst="rect">
            <a:avLst/>
          </a:prstGeom>
          <a:noFill/>
          <a:ln/>
        </p:spPr>
        <p:txBody>
          <a:bodyPr wrap="square" lIns="0" tIns="0" rIns="0" bIns="0" rtlCol="0" anchor="ctr"/>
          <a:lstStyle/>
          <a:p>
            <a:pPr marL="0" indent="0">
              <a:buNone/>
            </a:pPr>
            <a:r>
              <a:rPr lang="en-US" sz="950" b="1" kern="0" spc="100" dirty="0">
                <a:solidFill>
                  <a:srgbClr val="A371F7"/>
                </a:solidFill>
                <a:latin typeface="Trebuchet MS" pitchFamily="34" charset="0"/>
                <a:ea typeface="Trebuchet MS" pitchFamily="34" charset="-122"/>
                <a:cs typeface="Trebuchet MS" pitchFamily="34" charset="-120"/>
              </a:rPr>
              <a:t>PHASE 5</a:t>
            </a:r>
            <a:endParaRPr lang="en-US" sz="950" dirty="0"/>
          </a:p>
        </p:txBody>
      </p:sp>
      <p:sp>
        <p:nvSpPr>
          <p:cNvPr id="31" name="Text 29"/>
          <p:cNvSpPr/>
          <p:nvPr/>
        </p:nvSpPr>
        <p:spPr>
          <a:xfrm>
            <a:off x="6272784" y="1956816"/>
            <a:ext cx="1139081" cy="859536"/>
          </a:xfrm>
          <a:prstGeom prst="rect">
            <a:avLst/>
          </a:prstGeom>
          <a:noFill/>
          <a:ln/>
        </p:spPr>
        <p:txBody>
          <a:bodyPr wrap="square" lIns="0" tIns="0" rIns="0" bIns="0" rtlCol="0" anchor="ctr"/>
          <a:lstStyle/>
          <a:p>
            <a:pPr marL="0" indent="0">
              <a:lnSpc>
                <a:spcPct val="95000"/>
              </a:lnSpc>
              <a:buNone/>
            </a:pPr>
            <a:r>
              <a:rPr lang="en-US" sz="1050" b="1" dirty="0">
                <a:solidFill>
                  <a:srgbClr val="FFFFFF"/>
                </a:solidFill>
                <a:latin typeface="Trebuchet MS" pitchFamily="34" charset="0"/>
                <a:ea typeface="Trebuchet MS" pitchFamily="34" charset="-122"/>
                <a:cs typeface="Trebuchet MS" pitchFamily="34" charset="-120"/>
              </a:rPr>
              <a:t>Asset management + waste tracking</a:t>
            </a:r>
            <a:endParaRPr lang="en-US" sz="1050" dirty="0"/>
          </a:p>
        </p:txBody>
      </p:sp>
      <p:sp>
        <p:nvSpPr>
          <p:cNvPr id="32" name="Shape 30"/>
          <p:cNvSpPr/>
          <p:nvPr/>
        </p:nvSpPr>
        <p:spPr>
          <a:xfrm>
            <a:off x="6842325" y="2926080"/>
            <a:ext cx="0" cy="502920"/>
          </a:xfrm>
          <a:prstGeom prst="line">
            <a:avLst/>
          </a:prstGeom>
          <a:noFill/>
          <a:ln w="12700">
            <a:solidFill>
              <a:srgbClr val="243366"/>
            </a:solidFill>
            <a:prstDash val="solid"/>
          </a:ln>
        </p:spPr>
        <p:txBody>
          <a:bodyPr/>
          <a:lstStyle/>
          <a:p>
            <a:endParaRPr lang="en-US"/>
          </a:p>
        </p:txBody>
      </p:sp>
      <p:sp>
        <p:nvSpPr>
          <p:cNvPr id="33" name="Shape 31"/>
          <p:cNvSpPr/>
          <p:nvPr/>
        </p:nvSpPr>
        <p:spPr>
          <a:xfrm>
            <a:off x="8246582" y="3310128"/>
            <a:ext cx="237744" cy="237744"/>
          </a:xfrm>
          <a:prstGeom prst="ellipse">
            <a:avLst/>
          </a:prstGeom>
          <a:solidFill>
            <a:srgbClr val="A371F7"/>
          </a:solidFill>
          <a:ln w="25400">
            <a:solidFill>
              <a:srgbClr val="0A1230"/>
            </a:solidFill>
            <a:prstDash val="solid"/>
          </a:ln>
        </p:spPr>
        <p:txBody>
          <a:bodyPr/>
          <a:lstStyle/>
          <a:p>
            <a:endParaRPr lang="en-US"/>
          </a:p>
        </p:txBody>
      </p:sp>
      <p:sp>
        <p:nvSpPr>
          <p:cNvPr id="34" name="Shape 32"/>
          <p:cNvSpPr/>
          <p:nvPr/>
        </p:nvSpPr>
        <p:spPr>
          <a:xfrm>
            <a:off x="7686185" y="3931920"/>
            <a:ext cx="1358537" cy="1371600"/>
          </a:xfrm>
          <a:prstGeom prst="roundRect">
            <a:avLst>
              <a:gd name="adj" fmla="val 5385"/>
            </a:avLst>
          </a:prstGeom>
          <a:solidFill>
            <a:srgbClr val="16224C"/>
          </a:solidFill>
          <a:ln w="12700">
            <a:solidFill>
              <a:srgbClr val="243366"/>
            </a:solidFill>
            <a:prstDash val="solid"/>
          </a:ln>
        </p:spPr>
        <p:txBody>
          <a:bodyPr/>
          <a:lstStyle/>
          <a:p>
            <a:endParaRPr lang="en-US"/>
          </a:p>
        </p:txBody>
      </p:sp>
      <p:sp>
        <p:nvSpPr>
          <p:cNvPr id="35" name="Text 33"/>
          <p:cNvSpPr/>
          <p:nvPr/>
        </p:nvSpPr>
        <p:spPr>
          <a:xfrm>
            <a:off x="7795913" y="4059936"/>
            <a:ext cx="1139081" cy="237744"/>
          </a:xfrm>
          <a:prstGeom prst="rect">
            <a:avLst/>
          </a:prstGeom>
          <a:noFill/>
          <a:ln/>
        </p:spPr>
        <p:txBody>
          <a:bodyPr wrap="square" lIns="0" tIns="0" rIns="0" bIns="0" rtlCol="0" anchor="ctr"/>
          <a:lstStyle/>
          <a:p>
            <a:pPr marL="0" indent="0">
              <a:buNone/>
            </a:pPr>
            <a:r>
              <a:rPr lang="en-US" sz="950" b="1" kern="0" spc="100" dirty="0">
                <a:solidFill>
                  <a:srgbClr val="A371F7"/>
                </a:solidFill>
                <a:latin typeface="Trebuchet MS" pitchFamily="34" charset="0"/>
                <a:ea typeface="Trebuchet MS" pitchFamily="34" charset="-122"/>
                <a:cs typeface="Trebuchet MS" pitchFamily="34" charset="-120"/>
              </a:rPr>
              <a:t>PHASE 6</a:t>
            </a:r>
            <a:endParaRPr lang="en-US" sz="950" dirty="0"/>
          </a:p>
        </p:txBody>
      </p:sp>
      <p:sp>
        <p:nvSpPr>
          <p:cNvPr id="36" name="Text 34"/>
          <p:cNvSpPr/>
          <p:nvPr/>
        </p:nvSpPr>
        <p:spPr>
          <a:xfrm>
            <a:off x="7795913" y="4334256"/>
            <a:ext cx="1139081" cy="859536"/>
          </a:xfrm>
          <a:prstGeom prst="rect">
            <a:avLst/>
          </a:prstGeom>
          <a:noFill/>
          <a:ln/>
        </p:spPr>
        <p:txBody>
          <a:bodyPr wrap="square" lIns="0" tIns="0" rIns="0" bIns="0" rtlCol="0" anchor="ctr"/>
          <a:lstStyle/>
          <a:p>
            <a:pPr marL="0" indent="0">
              <a:lnSpc>
                <a:spcPct val="95000"/>
              </a:lnSpc>
              <a:buNone/>
            </a:pPr>
            <a:r>
              <a:rPr lang="en-US" sz="1050" b="1" dirty="0">
                <a:solidFill>
                  <a:srgbClr val="FFFFFF"/>
                </a:solidFill>
                <a:latin typeface="Trebuchet MS" pitchFamily="34" charset="0"/>
                <a:ea typeface="Trebuchet MS" pitchFamily="34" charset="-122"/>
                <a:cs typeface="Trebuchet MS" pitchFamily="34" charset="-120"/>
              </a:rPr>
              <a:t>AI chat assistant + WhatsApp alerts</a:t>
            </a:r>
            <a:endParaRPr lang="en-US" sz="1050" dirty="0"/>
          </a:p>
        </p:txBody>
      </p:sp>
      <p:sp>
        <p:nvSpPr>
          <p:cNvPr id="37" name="Shape 35"/>
          <p:cNvSpPr/>
          <p:nvPr/>
        </p:nvSpPr>
        <p:spPr>
          <a:xfrm>
            <a:off x="8365454" y="3429000"/>
            <a:ext cx="0" cy="502920"/>
          </a:xfrm>
          <a:prstGeom prst="line">
            <a:avLst/>
          </a:prstGeom>
          <a:noFill/>
          <a:ln w="12700">
            <a:solidFill>
              <a:srgbClr val="243366"/>
            </a:solidFill>
            <a:prstDash val="solid"/>
          </a:ln>
        </p:spPr>
        <p:txBody>
          <a:bodyPr/>
          <a:lstStyle/>
          <a:p>
            <a:endParaRPr lang="en-US"/>
          </a:p>
        </p:txBody>
      </p:sp>
      <p:sp>
        <p:nvSpPr>
          <p:cNvPr id="38" name="Shape 36"/>
          <p:cNvSpPr/>
          <p:nvPr/>
        </p:nvSpPr>
        <p:spPr>
          <a:xfrm>
            <a:off x="9769711" y="3310128"/>
            <a:ext cx="237744" cy="237744"/>
          </a:xfrm>
          <a:prstGeom prst="ellipse">
            <a:avLst/>
          </a:prstGeom>
          <a:solidFill>
            <a:srgbClr val="A371F7"/>
          </a:solidFill>
          <a:ln w="25400">
            <a:solidFill>
              <a:srgbClr val="0A1230"/>
            </a:solidFill>
            <a:prstDash val="solid"/>
          </a:ln>
        </p:spPr>
        <p:txBody>
          <a:bodyPr/>
          <a:lstStyle/>
          <a:p>
            <a:endParaRPr lang="en-US"/>
          </a:p>
        </p:txBody>
      </p:sp>
      <p:sp>
        <p:nvSpPr>
          <p:cNvPr id="39" name="Shape 37"/>
          <p:cNvSpPr/>
          <p:nvPr/>
        </p:nvSpPr>
        <p:spPr>
          <a:xfrm>
            <a:off x="9209314" y="1554480"/>
            <a:ext cx="1358537" cy="1371600"/>
          </a:xfrm>
          <a:prstGeom prst="roundRect">
            <a:avLst>
              <a:gd name="adj" fmla="val 5385"/>
            </a:avLst>
          </a:prstGeom>
          <a:solidFill>
            <a:srgbClr val="16224C"/>
          </a:solidFill>
          <a:ln w="12700">
            <a:solidFill>
              <a:srgbClr val="243366"/>
            </a:solidFill>
            <a:prstDash val="solid"/>
          </a:ln>
        </p:spPr>
        <p:txBody>
          <a:bodyPr/>
          <a:lstStyle/>
          <a:p>
            <a:endParaRPr lang="en-US"/>
          </a:p>
        </p:txBody>
      </p:sp>
      <p:sp>
        <p:nvSpPr>
          <p:cNvPr id="40" name="Text 38"/>
          <p:cNvSpPr/>
          <p:nvPr/>
        </p:nvSpPr>
        <p:spPr>
          <a:xfrm>
            <a:off x="9319042" y="1682496"/>
            <a:ext cx="1139081" cy="237744"/>
          </a:xfrm>
          <a:prstGeom prst="rect">
            <a:avLst/>
          </a:prstGeom>
          <a:noFill/>
          <a:ln/>
        </p:spPr>
        <p:txBody>
          <a:bodyPr wrap="square" lIns="0" tIns="0" rIns="0" bIns="0" rtlCol="0" anchor="ctr"/>
          <a:lstStyle/>
          <a:p>
            <a:pPr marL="0" indent="0">
              <a:buNone/>
            </a:pPr>
            <a:r>
              <a:rPr lang="en-US" sz="950" b="1" kern="0" spc="100" dirty="0">
                <a:solidFill>
                  <a:srgbClr val="A371F7"/>
                </a:solidFill>
                <a:latin typeface="Trebuchet MS" pitchFamily="34" charset="0"/>
                <a:ea typeface="Trebuchet MS" pitchFamily="34" charset="-122"/>
                <a:cs typeface="Trebuchet MS" pitchFamily="34" charset="-120"/>
              </a:rPr>
              <a:t>PHASE 7</a:t>
            </a:r>
            <a:endParaRPr lang="en-US" sz="950" dirty="0"/>
          </a:p>
        </p:txBody>
      </p:sp>
      <p:sp>
        <p:nvSpPr>
          <p:cNvPr id="41" name="Text 39"/>
          <p:cNvSpPr/>
          <p:nvPr/>
        </p:nvSpPr>
        <p:spPr>
          <a:xfrm>
            <a:off x="9319042" y="1956816"/>
            <a:ext cx="1139081" cy="859536"/>
          </a:xfrm>
          <a:prstGeom prst="rect">
            <a:avLst/>
          </a:prstGeom>
          <a:noFill/>
          <a:ln/>
        </p:spPr>
        <p:txBody>
          <a:bodyPr wrap="square" lIns="0" tIns="0" rIns="0" bIns="0" rtlCol="0" anchor="ctr"/>
          <a:lstStyle/>
          <a:p>
            <a:pPr marL="0" indent="0">
              <a:lnSpc>
                <a:spcPct val="95000"/>
              </a:lnSpc>
              <a:buNone/>
            </a:pPr>
            <a:r>
              <a:rPr lang="en-US" sz="1050" b="1" dirty="0">
                <a:solidFill>
                  <a:srgbClr val="FFFFFF"/>
                </a:solidFill>
                <a:latin typeface="Trebuchet MS" pitchFamily="34" charset="0"/>
                <a:ea typeface="Trebuchet MS" pitchFamily="34" charset="-122"/>
                <a:cs typeface="Trebuchet MS" pitchFamily="34" charset="-120"/>
              </a:rPr>
              <a:t>GCC expansion + integrations</a:t>
            </a:r>
            <a:endParaRPr lang="en-US" sz="1050" dirty="0"/>
          </a:p>
        </p:txBody>
      </p:sp>
      <p:sp>
        <p:nvSpPr>
          <p:cNvPr id="42" name="Shape 40"/>
          <p:cNvSpPr/>
          <p:nvPr/>
        </p:nvSpPr>
        <p:spPr>
          <a:xfrm>
            <a:off x="9888583" y="2926080"/>
            <a:ext cx="0" cy="502920"/>
          </a:xfrm>
          <a:prstGeom prst="line">
            <a:avLst/>
          </a:prstGeom>
          <a:noFill/>
          <a:ln w="12700">
            <a:solidFill>
              <a:srgbClr val="243366"/>
            </a:solidFill>
            <a:prstDash val="solid"/>
          </a:ln>
        </p:spPr>
        <p:txBody>
          <a:bodyPr/>
          <a:lstStyle/>
          <a:p>
            <a:endParaRPr lang="en-US"/>
          </a:p>
        </p:txBody>
      </p:sp>
      <p:sp>
        <p:nvSpPr>
          <p:cNvPr id="43" name="Shape 41"/>
          <p:cNvSpPr/>
          <p:nvPr/>
        </p:nvSpPr>
        <p:spPr>
          <a:xfrm>
            <a:off x="566928" y="6263640"/>
            <a:ext cx="182880" cy="182880"/>
          </a:xfrm>
          <a:prstGeom prst="ellipse">
            <a:avLst/>
          </a:prstGeom>
          <a:solidFill>
            <a:srgbClr val="5B8DEF"/>
          </a:solidFill>
          <a:ln/>
        </p:spPr>
        <p:txBody>
          <a:bodyPr/>
          <a:lstStyle/>
          <a:p>
            <a:endParaRPr lang="en-US"/>
          </a:p>
        </p:txBody>
      </p:sp>
      <p:sp>
        <p:nvSpPr>
          <p:cNvPr id="44" name="Text 42"/>
          <p:cNvSpPr/>
          <p:nvPr/>
        </p:nvSpPr>
        <p:spPr>
          <a:xfrm>
            <a:off x="822960" y="6190488"/>
            <a:ext cx="2011680" cy="310896"/>
          </a:xfrm>
          <a:prstGeom prst="rect">
            <a:avLst/>
          </a:prstGeom>
          <a:noFill/>
          <a:ln/>
        </p:spPr>
        <p:txBody>
          <a:bodyPr wrap="square" lIns="0" tIns="0" rIns="0" bIns="0" rtlCol="0" anchor="ctr"/>
          <a:lstStyle/>
          <a:p>
            <a:pPr marL="0" indent="0">
              <a:buNone/>
            </a:pPr>
            <a:r>
              <a:rPr lang="en-US" sz="1000" b="1" dirty="0">
                <a:solidFill>
                  <a:srgbClr val="C7D6F5"/>
                </a:solidFill>
                <a:latin typeface="Trebuchet MS" pitchFamily="34" charset="0"/>
                <a:ea typeface="Trebuchet MS" pitchFamily="34" charset="-122"/>
                <a:cs typeface="Trebuchet MS" pitchFamily="34" charset="-120"/>
              </a:rPr>
              <a:t>PILOT-READY</a:t>
            </a:r>
            <a:endParaRPr lang="en-US" sz="1000" dirty="0"/>
          </a:p>
        </p:txBody>
      </p:sp>
      <p:sp>
        <p:nvSpPr>
          <p:cNvPr id="45" name="Shape 43"/>
          <p:cNvSpPr/>
          <p:nvPr/>
        </p:nvSpPr>
        <p:spPr>
          <a:xfrm>
            <a:off x="2761488" y="6263640"/>
            <a:ext cx="182880" cy="182880"/>
          </a:xfrm>
          <a:prstGeom prst="ellipse">
            <a:avLst/>
          </a:prstGeom>
          <a:solidFill>
            <a:srgbClr val="F5A524"/>
          </a:solidFill>
          <a:ln/>
        </p:spPr>
        <p:txBody>
          <a:bodyPr/>
          <a:lstStyle/>
          <a:p>
            <a:endParaRPr lang="en-US"/>
          </a:p>
        </p:txBody>
      </p:sp>
      <p:sp>
        <p:nvSpPr>
          <p:cNvPr id="46" name="Text 44"/>
          <p:cNvSpPr/>
          <p:nvPr/>
        </p:nvSpPr>
        <p:spPr>
          <a:xfrm>
            <a:off x="3017520" y="6190488"/>
            <a:ext cx="2011680" cy="310896"/>
          </a:xfrm>
          <a:prstGeom prst="rect">
            <a:avLst/>
          </a:prstGeom>
          <a:noFill/>
          <a:ln/>
        </p:spPr>
        <p:txBody>
          <a:bodyPr wrap="square" lIns="0" tIns="0" rIns="0" bIns="0" rtlCol="0" anchor="ctr"/>
          <a:lstStyle/>
          <a:p>
            <a:pPr marL="0" indent="0">
              <a:buNone/>
            </a:pPr>
            <a:r>
              <a:rPr lang="en-US" sz="1000" b="1" dirty="0">
                <a:solidFill>
                  <a:srgbClr val="C7D6F5"/>
                </a:solidFill>
                <a:latin typeface="Trebuchet MS" pitchFamily="34" charset="0"/>
                <a:ea typeface="Trebuchet MS" pitchFamily="34" charset="-122"/>
                <a:cs typeface="Trebuchet MS" pitchFamily="34" charset="-120"/>
              </a:rPr>
              <a:t>NEAR-TERM</a:t>
            </a:r>
            <a:endParaRPr lang="en-US" sz="1000" dirty="0"/>
          </a:p>
        </p:txBody>
      </p:sp>
      <p:sp>
        <p:nvSpPr>
          <p:cNvPr id="47" name="Shape 45"/>
          <p:cNvSpPr/>
          <p:nvPr/>
        </p:nvSpPr>
        <p:spPr>
          <a:xfrm>
            <a:off x="4956048" y="6263640"/>
            <a:ext cx="182880" cy="182880"/>
          </a:xfrm>
          <a:prstGeom prst="ellipse">
            <a:avLst/>
          </a:prstGeom>
          <a:solidFill>
            <a:srgbClr val="A371F7"/>
          </a:solidFill>
          <a:ln/>
        </p:spPr>
        <p:txBody>
          <a:bodyPr/>
          <a:lstStyle/>
          <a:p>
            <a:endParaRPr lang="en-US"/>
          </a:p>
        </p:txBody>
      </p:sp>
      <p:sp>
        <p:nvSpPr>
          <p:cNvPr id="48" name="Text 46"/>
          <p:cNvSpPr/>
          <p:nvPr/>
        </p:nvSpPr>
        <p:spPr>
          <a:xfrm>
            <a:off x="5212080" y="6190488"/>
            <a:ext cx="2011680" cy="310896"/>
          </a:xfrm>
          <a:prstGeom prst="rect">
            <a:avLst/>
          </a:prstGeom>
          <a:noFill/>
          <a:ln/>
        </p:spPr>
        <p:txBody>
          <a:bodyPr wrap="square" lIns="0" tIns="0" rIns="0" bIns="0" rtlCol="0" anchor="ctr"/>
          <a:lstStyle/>
          <a:p>
            <a:pPr marL="0" indent="0">
              <a:buNone/>
            </a:pPr>
            <a:r>
              <a:rPr lang="en-US" sz="1000" b="1" dirty="0">
                <a:solidFill>
                  <a:srgbClr val="C7D6F5"/>
                </a:solidFill>
                <a:latin typeface="Trebuchet MS" pitchFamily="34" charset="0"/>
                <a:ea typeface="Trebuchet MS" pitchFamily="34" charset="-122"/>
                <a:cs typeface="Trebuchet MS" pitchFamily="34" charset="-120"/>
              </a:rPr>
              <a:t>AI VISION</a:t>
            </a:r>
            <a:endParaRPr lang="en-US" sz="1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4F6FC"/>
        </a:solidFill>
        <a:effectLst/>
      </p:bgPr>
    </p:bg>
    <p:spTree>
      <p:nvGrpSpPr>
        <p:cNvPr id="1" name=""/>
        <p:cNvGrpSpPr/>
        <p:nvPr/>
      </p:nvGrpSpPr>
      <p:grpSpPr>
        <a:xfrm>
          <a:off x="0" y="0"/>
          <a:ext cx="0" cy="0"/>
          <a:chOff x="0" y="0"/>
          <a:chExt cx="0" cy="0"/>
        </a:xfrm>
      </p:grpSpPr>
      <p:sp>
        <p:nvSpPr>
          <p:cNvPr id="2" name="Shape 0"/>
          <p:cNvSpPr/>
          <p:nvPr/>
        </p:nvSpPr>
        <p:spPr>
          <a:xfrm>
            <a:off x="0" y="0"/>
            <a:ext cx="164592" cy="6858000"/>
          </a:xfrm>
          <a:prstGeom prst="rect">
            <a:avLst/>
          </a:prstGeom>
          <a:solidFill>
            <a:srgbClr val="2F6BFF"/>
          </a:solidFill>
          <a:ln/>
        </p:spPr>
        <p:txBody>
          <a:bodyPr/>
          <a:lstStyle/>
          <a:p>
            <a:endParaRPr lang="en-US"/>
          </a:p>
        </p:txBody>
      </p:sp>
      <p:sp>
        <p:nvSpPr>
          <p:cNvPr id="3" name="Text 1"/>
          <p:cNvSpPr/>
          <p:nvPr/>
        </p:nvSpPr>
        <p:spPr>
          <a:xfrm>
            <a:off x="566928" y="274320"/>
            <a:ext cx="8229600" cy="274320"/>
          </a:xfrm>
          <a:prstGeom prst="rect">
            <a:avLst/>
          </a:prstGeom>
          <a:noFill/>
          <a:ln/>
        </p:spPr>
        <p:txBody>
          <a:bodyPr wrap="square" lIns="0" tIns="0" rIns="0" bIns="0" rtlCol="0" anchor="ctr"/>
          <a:lstStyle/>
          <a:p>
            <a:pPr marL="0" indent="0" algn="l">
              <a:buNone/>
            </a:pPr>
            <a:r>
              <a:rPr lang="en-US" sz="1100" b="1" kern="0" spc="200" dirty="0">
                <a:solidFill>
                  <a:srgbClr val="2F6BFF"/>
                </a:solidFill>
                <a:latin typeface="Trebuchet MS" pitchFamily="34" charset="0"/>
                <a:ea typeface="Trebuchet MS" pitchFamily="34" charset="-122"/>
                <a:cs typeface="Trebuchet MS" pitchFamily="34" charset="-120"/>
              </a:rPr>
              <a:t>TECHNOLOGY &amp; SECURITY</a:t>
            </a:r>
            <a:endParaRPr lang="en-US" sz="1100" dirty="0"/>
          </a:p>
        </p:txBody>
      </p:sp>
      <p:sp>
        <p:nvSpPr>
          <p:cNvPr id="4" name="Text 2"/>
          <p:cNvSpPr/>
          <p:nvPr/>
        </p:nvSpPr>
        <p:spPr>
          <a:xfrm>
            <a:off x="566928" y="6473952"/>
            <a:ext cx="3657600" cy="274320"/>
          </a:xfrm>
          <a:prstGeom prst="rect">
            <a:avLst/>
          </a:prstGeom>
          <a:noFill/>
          <a:ln/>
        </p:spPr>
        <p:txBody>
          <a:bodyPr wrap="square" lIns="0" tIns="0" rIns="0" bIns="0" rtlCol="0" anchor="ctr"/>
          <a:lstStyle/>
          <a:p>
            <a:pPr marL="0" indent="0">
              <a:buNone/>
            </a:pPr>
            <a:r>
              <a:rPr lang="en-US" sz="900" dirty="0">
                <a:solidFill>
                  <a:srgbClr val="5B6B86"/>
                </a:solidFill>
                <a:latin typeface="Calibri" pitchFamily="34" charset="0"/>
                <a:ea typeface="Calibri" pitchFamily="34" charset="-122"/>
                <a:cs typeface="Calibri" pitchFamily="34" charset="-120"/>
              </a:rPr>
              <a:t>BranchIQ POS SaaS</a:t>
            </a:r>
            <a:endParaRPr lang="en-US" sz="900" dirty="0"/>
          </a:p>
        </p:txBody>
      </p:sp>
      <p:sp>
        <p:nvSpPr>
          <p:cNvPr id="5" name="Text 3"/>
          <p:cNvSpPr/>
          <p:nvPr/>
        </p:nvSpPr>
        <p:spPr>
          <a:xfrm>
            <a:off x="4251960" y="6473952"/>
            <a:ext cx="3657600" cy="274320"/>
          </a:xfrm>
          <a:prstGeom prst="rect">
            <a:avLst/>
          </a:prstGeom>
          <a:noFill/>
          <a:ln/>
        </p:spPr>
        <p:txBody>
          <a:bodyPr wrap="square" lIns="0" tIns="0" rIns="0" bIns="0" rtlCol="0" anchor="ctr"/>
          <a:lstStyle/>
          <a:p>
            <a:pPr marL="0" indent="0" algn="ctr">
              <a:buNone/>
            </a:pPr>
            <a:r>
              <a:rPr lang="en-US" sz="900" dirty="0">
                <a:solidFill>
                  <a:srgbClr val="5B6B86"/>
                </a:solidFill>
                <a:latin typeface="Calibri" pitchFamily="34" charset="0"/>
                <a:ea typeface="Calibri" pitchFamily="34" charset="-122"/>
                <a:cs typeface="Calibri" pitchFamily="34" charset="-120"/>
              </a:rPr>
              <a:t>Confidential — for discussion</a:t>
            </a:r>
            <a:endParaRPr lang="en-US" sz="900" dirty="0"/>
          </a:p>
        </p:txBody>
      </p:sp>
      <p:sp>
        <p:nvSpPr>
          <p:cNvPr id="6" name="Text 4"/>
          <p:cNvSpPr/>
          <p:nvPr/>
        </p:nvSpPr>
        <p:spPr>
          <a:xfrm>
            <a:off x="10515600" y="6473952"/>
            <a:ext cx="1078992" cy="274320"/>
          </a:xfrm>
          <a:prstGeom prst="rect">
            <a:avLst/>
          </a:prstGeom>
          <a:noFill/>
          <a:ln/>
        </p:spPr>
        <p:txBody>
          <a:bodyPr wrap="square" lIns="0" tIns="0" rIns="0" bIns="0" rtlCol="0" anchor="ctr"/>
          <a:lstStyle/>
          <a:p>
            <a:pPr marL="0" indent="0" algn="r">
              <a:buNone/>
            </a:pPr>
            <a:r>
              <a:rPr lang="en-US" sz="900" b="1" dirty="0">
                <a:solidFill>
                  <a:srgbClr val="5B6B86"/>
                </a:solidFill>
                <a:latin typeface="Calibri" pitchFamily="34" charset="0"/>
                <a:ea typeface="Calibri" pitchFamily="34" charset="-122"/>
                <a:cs typeface="Calibri" pitchFamily="34" charset="-120"/>
              </a:rPr>
              <a:t>18 / 24</a:t>
            </a:r>
            <a:endParaRPr lang="en-US" sz="900" dirty="0"/>
          </a:p>
        </p:txBody>
      </p:sp>
      <p:sp>
        <p:nvSpPr>
          <p:cNvPr id="7" name="Text 5"/>
          <p:cNvSpPr/>
          <p:nvPr/>
        </p:nvSpPr>
        <p:spPr>
          <a:xfrm>
            <a:off x="566928" y="566928"/>
            <a:ext cx="11027664" cy="566928"/>
          </a:xfrm>
          <a:prstGeom prst="rect">
            <a:avLst/>
          </a:prstGeom>
          <a:noFill/>
          <a:ln/>
        </p:spPr>
        <p:txBody>
          <a:bodyPr wrap="square" lIns="0" tIns="0" rIns="0" bIns="0" rtlCol="0" anchor="ctr"/>
          <a:lstStyle/>
          <a:p>
            <a:pPr marL="0" indent="0" algn="l">
              <a:buNone/>
            </a:pPr>
            <a:r>
              <a:rPr lang="en-US" sz="3000" b="1" dirty="0">
                <a:solidFill>
                  <a:srgbClr val="0B1324"/>
                </a:solidFill>
                <a:latin typeface="Trebuchet MS" pitchFamily="34" charset="0"/>
                <a:ea typeface="Trebuchet MS" pitchFamily="34" charset="-122"/>
                <a:cs typeface="Trebuchet MS" pitchFamily="34" charset="-120"/>
              </a:rPr>
              <a:t>Built like infrastructure, secured by design</a:t>
            </a:r>
            <a:endParaRPr lang="en-US" sz="3000" dirty="0"/>
          </a:p>
        </p:txBody>
      </p:sp>
      <p:sp>
        <p:nvSpPr>
          <p:cNvPr id="8" name="Text 6"/>
          <p:cNvSpPr/>
          <p:nvPr/>
        </p:nvSpPr>
        <p:spPr>
          <a:xfrm>
            <a:off x="566928" y="1133856"/>
            <a:ext cx="11027664" cy="365760"/>
          </a:xfrm>
          <a:prstGeom prst="rect">
            <a:avLst/>
          </a:prstGeom>
          <a:noFill/>
          <a:ln/>
        </p:spPr>
        <p:txBody>
          <a:bodyPr wrap="square" lIns="0" tIns="0" rIns="0" bIns="0" rtlCol="0" anchor="ctr"/>
          <a:lstStyle/>
          <a:p>
            <a:pPr marL="0" indent="0" algn="l">
              <a:buNone/>
            </a:pPr>
            <a:r>
              <a:rPr lang="en-US" sz="1400" dirty="0">
                <a:solidFill>
                  <a:srgbClr val="5B6B86"/>
                </a:solidFill>
                <a:latin typeface="Calibri" pitchFamily="34" charset="0"/>
                <a:ea typeface="Calibri" pitchFamily="34" charset="-122"/>
                <a:cs typeface="Calibri" pitchFamily="34" charset="-120"/>
              </a:rPr>
              <a:t>A modern, typed, multi-tenant stack with isolation and auditability at the core.</a:t>
            </a:r>
            <a:endParaRPr lang="en-US" sz="1400" dirty="0"/>
          </a:p>
        </p:txBody>
      </p:sp>
      <p:sp>
        <p:nvSpPr>
          <p:cNvPr id="9" name="Shape 7"/>
          <p:cNvSpPr/>
          <p:nvPr/>
        </p:nvSpPr>
        <p:spPr>
          <a:xfrm>
            <a:off x="566928" y="1783080"/>
            <a:ext cx="3493008" cy="1097280"/>
          </a:xfrm>
          <a:prstGeom prst="roundRect">
            <a:avLst>
              <a:gd name="adj" fmla="val 7500"/>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10" name="Shape 8"/>
          <p:cNvSpPr/>
          <p:nvPr/>
        </p:nvSpPr>
        <p:spPr>
          <a:xfrm>
            <a:off x="768096" y="2075688"/>
            <a:ext cx="512064" cy="512064"/>
          </a:xfrm>
          <a:prstGeom prst="ellipse">
            <a:avLst/>
          </a:prstGeom>
          <a:solidFill>
            <a:srgbClr val="EAEFFA"/>
          </a:solidFill>
          <a:ln/>
        </p:spPr>
        <p:txBody>
          <a:bodyPr/>
          <a:lstStyle/>
          <a:p>
            <a:endParaRPr lang="en-US"/>
          </a:p>
        </p:txBody>
      </p:sp>
      <p:pic>
        <p:nvPicPr>
          <p:cNvPr id="11" name="Image 0" descr="preencoded.png"/>
          <p:cNvPicPr>
            <a:picLocks noChangeAspect="1"/>
          </p:cNvPicPr>
          <p:nvPr/>
        </p:nvPicPr>
        <p:blipFill>
          <a:blip r:embed="rId3"/>
          <a:stretch>
            <a:fillRect/>
          </a:stretch>
        </p:blipFill>
        <p:spPr>
          <a:xfrm>
            <a:off x="896112" y="2203704"/>
            <a:ext cx="256032" cy="256032"/>
          </a:xfrm>
          <a:prstGeom prst="rect">
            <a:avLst/>
          </a:prstGeom>
        </p:spPr>
      </p:pic>
      <p:sp>
        <p:nvSpPr>
          <p:cNvPr id="12" name="Text 9"/>
          <p:cNvSpPr/>
          <p:nvPr/>
        </p:nvSpPr>
        <p:spPr>
          <a:xfrm>
            <a:off x="1408176" y="1965960"/>
            <a:ext cx="2532888" cy="365760"/>
          </a:xfrm>
          <a:prstGeom prst="rect">
            <a:avLst/>
          </a:prstGeom>
          <a:noFill/>
          <a:ln/>
        </p:spPr>
        <p:txBody>
          <a:bodyPr wrap="square" lIns="0" tIns="0" rIns="0" bIns="0" rtlCol="0" anchor="ctr"/>
          <a:lstStyle/>
          <a:p>
            <a:pPr marL="0" indent="0">
              <a:buNone/>
            </a:pPr>
            <a:r>
              <a:rPr lang="en-US" sz="1300" b="1" dirty="0">
                <a:solidFill>
                  <a:srgbClr val="0B1324"/>
                </a:solidFill>
                <a:latin typeface="Trebuchet MS" pitchFamily="34" charset="0"/>
                <a:ea typeface="Trebuchet MS" pitchFamily="34" charset="-122"/>
                <a:cs typeface="Trebuchet MS" pitchFamily="34" charset="-120"/>
              </a:rPr>
              <a:t>NestJS API</a:t>
            </a:r>
            <a:endParaRPr lang="en-US" sz="1300" dirty="0"/>
          </a:p>
        </p:txBody>
      </p:sp>
      <p:sp>
        <p:nvSpPr>
          <p:cNvPr id="13" name="Text 10"/>
          <p:cNvSpPr/>
          <p:nvPr/>
        </p:nvSpPr>
        <p:spPr>
          <a:xfrm>
            <a:off x="1408176" y="2350008"/>
            <a:ext cx="2532888" cy="411480"/>
          </a:xfrm>
          <a:prstGeom prst="rect">
            <a:avLst/>
          </a:prstGeom>
          <a:noFill/>
          <a:ln/>
        </p:spPr>
        <p:txBody>
          <a:bodyPr wrap="square" lIns="0" tIns="0" rIns="0" bIns="0" rtlCol="0" anchor="ctr"/>
          <a:lstStyle/>
          <a:p>
            <a:pPr marL="0" indent="0">
              <a:buNone/>
            </a:pPr>
            <a:r>
              <a:rPr lang="en-US" sz="1000" dirty="0">
                <a:solidFill>
                  <a:srgbClr val="5B6B86"/>
                </a:solidFill>
                <a:latin typeface="Calibri" pitchFamily="34" charset="0"/>
                <a:ea typeface="Calibri" pitchFamily="34" charset="-122"/>
                <a:cs typeface="Calibri" pitchFamily="34" charset="-120"/>
              </a:rPr>
              <a:t>Modular, typed backend services</a:t>
            </a:r>
            <a:endParaRPr lang="en-US" sz="1000" dirty="0"/>
          </a:p>
        </p:txBody>
      </p:sp>
      <p:sp>
        <p:nvSpPr>
          <p:cNvPr id="14" name="Shape 11"/>
          <p:cNvSpPr/>
          <p:nvPr/>
        </p:nvSpPr>
        <p:spPr>
          <a:xfrm>
            <a:off x="4334256" y="1783080"/>
            <a:ext cx="3493008" cy="1097280"/>
          </a:xfrm>
          <a:prstGeom prst="roundRect">
            <a:avLst>
              <a:gd name="adj" fmla="val 7500"/>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15" name="Shape 12"/>
          <p:cNvSpPr/>
          <p:nvPr/>
        </p:nvSpPr>
        <p:spPr>
          <a:xfrm>
            <a:off x="4535424" y="2075688"/>
            <a:ext cx="512064" cy="512064"/>
          </a:xfrm>
          <a:prstGeom prst="ellipse">
            <a:avLst/>
          </a:prstGeom>
          <a:solidFill>
            <a:srgbClr val="EAEFFA"/>
          </a:solidFill>
          <a:ln/>
        </p:spPr>
        <p:txBody>
          <a:bodyPr/>
          <a:lstStyle/>
          <a:p>
            <a:endParaRPr lang="en-US"/>
          </a:p>
        </p:txBody>
      </p:sp>
      <p:pic>
        <p:nvPicPr>
          <p:cNvPr id="16" name="Image 1" descr="preencoded.png"/>
          <p:cNvPicPr>
            <a:picLocks noChangeAspect="1"/>
          </p:cNvPicPr>
          <p:nvPr/>
        </p:nvPicPr>
        <p:blipFill>
          <a:blip r:embed="rId4"/>
          <a:stretch>
            <a:fillRect/>
          </a:stretch>
        </p:blipFill>
        <p:spPr>
          <a:xfrm>
            <a:off x="4663440" y="2203704"/>
            <a:ext cx="256032" cy="256032"/>
          </a:xfrm>
          <a:prstGeom prst="rect">
            <a:avLst/>
          </a:prstGeom>
        </p:spPr>
      </p:pic>
      <p:sp>
        <p:nvSpPr>
          <p:cNvPr id="17" name="Text 13"/>
          <p:cNvSpPr/>
          <p:nvPr/>
        </p:nvSpPr>
        <p:spPr>
          <a:xfrm>
            <a:off x="5175504" y="1965960"/>
            <a:ext cx="2532888" cy="365760"/>
          </a:xfrm>
          <a:prstGeom prst="rect">
            <a:avLst/>
          </a:prstGeom>
          <a:noFill/>
          <a:ln/>
        </p:spPr>
        <p:txBody>
          <a:bodyPr wrap="square" lIns="0" tIns="0" rIns="0" bIns="0" rtlCol="0" anchor="ctr"/>
          <a:lstStyle/>
          <a:p>
            <a:pPr marL="0" indent="0">
              <a:buNone/>
            </a:pPr>
            <a:r>
              <a:rPr lang="en-US" sz="1300" b="1" dirty="0">
                <a:solidFill>
                  <a:srgbClr val="0B1324"/>
                </a:solidFill>
                <a:latin typeface="Trebuchet MS" pitchFamily="34" charset="0"/>
                <a:ea typeface="Trebuchet MS" pitchFamily="34" charset="-122"/>
                <a:cs typeface="Trebuchet MS" pitchFamily="34" charset="-120"/>
              </a:rPr>
              <a:t>React + Vite</a:t>
            </a:r>
            <a:endParaRPr lang="en-US" sz="1300" dirty="0"/>
          </a:p>
        </p:txBody>
      </p:sp>
      <p:sp>
        <p:nvSpPr>
          <p:cNvPr id="18" name="Text 14"/>
          <p:cNvSpPr/>
          <p:nvPr/>
        </p:nvSpPr>
        <p:spPr>
          <a:xfrm>
            <a:off x="5175504" y="2350008"/>
            <a:ext cx="2532888" cy="411480"/>
          </a:xfrm>
          <a:prstGeom prst="rect">
            <a:avLst/>
          </a:prstGeom>
          <a:noFill/>
          <a:ln/>
        </p:spPr>
        <p:txBody>
          <a:bodyPr wrap="square" lIns="0" tIns="0" rIns="0" bIns="0" rtlCol="0" anchor="ctr"/>
          <a:lstStyle/>
          <a:p>
            <a:pPr marL="0" indent="0">
              <a:buNone/>
            </a:pPr>
            <a:r>
              <a:rPr lang="en-US" sz="1000" dirty="0">
                <a:solidFill>
                  <a:srgbClr val="5B6B86"/>
                </a:solidFill>
                <a:latin typeface="Calibri" pitchFamily="34" charset="0"/>
                <a:ea typeface="Calibri" pitchFamily="34" charset="-122"/>
                <a:cs typeface="Calibri" pitchFamily="34" charset="-120"/>
              </a:rPr>
              <a:t>Fast, modern web client</a:t>
            </a:r>
            <a:endParaRPr lang="en-US" sz="1000" dirty="0"/>
          </a:p>
        </p:txBody>
      </p:sp>
      <p:sp>
        <p:nvSpPr>
          <p:cNvPr id="19" name="Shape 15"/>
          <p:cNvSpPr/>
          <p:nvPr/>
        </p:nvSpPr>
        <p:spPr>
          <a:xfrm>
            <a:off x="8101584" y="1783080"/>
            <a:ext cx="3493008" cy="1097280"/>
          </a:xfrm>
          <a:prstGeom prst="roundRect">
            <a:avLst>
              <a:gd name="adj" fmla="val 7500"/>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20" name="Shape 16"/>
          <p:cNvSpPr/>
          <p:nvPr/>
        </p:nvSpPr>
        <p:spPr>
          <a:xfrm>
            <a:off x="8302752" y="2075688"/>
            <a:ext cx="512064" cy="512064"/>
          </a:xfrm>
          <a:prstGeom prst="ellipse">
            <a:avLst/>
          </a:prstGeom>
          <a:solidFill>
            <a:srgbClr val="EAEFFA"/>
          </a:solidFill>
          <a:ln/>
        </p:spPr>
        <p:txBody>
          <a:bodyPr/>
          <a:lstStyle/>
          <a:p>
            <a:endParaRPr lang="en-US"/>
          </a:p>
        </p:txBody>
      </p:sp>
      <p:pic>
        <p:nvPicPr>
          <p:cNvPr id="21" name="Image 2" descr="preencoded.png"/>
          <p:cNvPicPr>
            <a:picLocks noChangeAspect="1"/>
          </p:cNvPicPr>
          <p:nvPr/>
        </p:nvPicPr>
        <p:blipFill>
          <a:blip r:embed="rId5"/>
          <a:stretch>
            <a:fillRect/>
          </a:stretch>
        </p:blipFill>
        <p:spPr>
          <a:xfrm>
            <a:off x="8430768" y="2203704"/>
            <a:ext cx="256032" cy="256032"/>
          </a:xfrm>
          <a:prstGeom prst="rect">
            <a:avLst/>
          </a:prstGeom>
        </p:spPr>
      </p:pic>
      <p:sp>
        <p:nvSpPr>
          <p:cNvPr id="22" name="Text 17"/>
          <p:cNvSpPr/>
          <p:nvPr/>
        </p:nvSpPr>
        <p:spPr>
          <a:xfrm>
            <a:off x="8942832" y="1965960"/>
            <a:ext cx="2532888" cy="365760"/>
          </a:xfrm>
          <a:prstGeom prst="rect">
            <a:avLst/>
          </a:prstGeom>
          <a:noFill/>
          <a:ln/>
        </p:spPr>
        <p:txBody>
          <a:bodyPr wrap="square" lIns="0" tIns="0" rIns="0" bIns="0" rtlCol="0" anchor="ctr"/>
          <a:lstStyle/>
          <a:p>
            <a:pPr marL="0" indent="0">
              <a:buNone/>
            </a:pPr>
            <a:r>
              <a:rPr lang="en-US" sz="1300" b="1" dirty="0">
                <a:solidFill>
                  <a:srgbClr val="0B1324"/>
                </a:solidFill>
                <a:latin typeface="Trebuchet MS" pitchFamily="34" charset="0"/>
                <a:ea typeface="Trebuchet MS" pitchFamily="34" charset="-122"/>
                <a:cs typeface="Trebuchet MS" pitchFamily="34" charset="-120"/>
              </a:rPr>
              <a:t>PostgreSQL + Prisma</a:t>
            </a:r>
            <a:endParaRPr lang="en-US" sz="1300" dirty="0"/>
          </a:p>
        </p:txBody>
      </p:sp>
      <p:sp>
        <p:nvSpPr>
          <p:cNvPr id="23" name="Text 18"/>
          <p:cNvSpPr/>
          <p:nvPr/>
        </p:nvSpPr>
        <p:spPr>
          <a:xfrm>
            <a:off x="8942832" y="2350008"/>
            <a:ext cx="2532888" cy="411480"/>
          </a:xfrm>
          <a:prstGeom prst="rect">
            <a:avLst/>
          </a:prstGeom>
          <a:noFill/>
          <a:ln/>
        </p:spPr>
        <p:txBody>
          <a:bodyPr wrap="square" lIns="0" tIns="0" rIns="0" bIns="0" rtlCol="0" anchor="ctr"/>
          <a:lstStyle/>
          <a:p>
            <a:pPr marL="0" indent="0">
              <a:buNone/>
            </a:pPr>
            <a:r>
              <a:rPr lang="en-US" sz="1000" dirty="0">
                <a:solidFill>
                  <a:srgbClr val="5B6B86"/>
                </a:solidFill>
                <a:latin typeface="Calibri" pitchFamily="34" charset="0"/>
                <a:ea typeface="Calibri" pitchFamily="34" charset="-122"/>
                <a:cs typeface="Calibri" pitchFamily="34" charset="-120"/>
              </a:rPr>
              <a:t>Typed schema, safe migrations</a:t>
            </a:r>
            <a:endParaRPr lang="en-US" sz="1000" dirty="0"/>
          </a:p>
        </p:txBody>
      </p:sp>
      <p:sp>
        <p:nvSpPr>
          <p:cNvPr id="24" name="Shape 19"/>
          <p:cNvSpPr/>
          <p:nvPr/>
        </p:nvSpPr>
        <p:spPr>
          <a:xfrm>
            <a:off x="566928" y="3081528"/>
            <a:ext cx="3493008" cy="1097280"/>
          </a:xfrm>
          <a:prstGeom prst="roundRect">
            <a:avLst>
              <a:gd name="adj" fmla="val 7500"/>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25" name="Shape 20"/>
          <p:cNvSpPr/>
          <p:nvPr/>
        </p:nvSpPr>
        <p:spPr>
          <a:xfrm>
            <a:off x="768096" y="3374136"/>
            <a:ext cx="512064" cy="512064"/>
          </a:xfrm>
          <a:prstGeom prst="ellipse">
            <a:avLst/>
          </a:prstGeom>
          <a:solidFill>
            <a:srgbClr val="EAEFFA"/>
          </a:solidFill>
          <a:ln/>
        </p:spPr>
        <p:txBody>
          <a:bodyPr/>
          <a:lstStyle/>
          <a:p>
            <a:endParaRPr lang="en-US"/>
          </a:p>
        </p:txBody>
      </p:sp>
      <p:pic>
        <p:nvPicPr>
          <p:cNvPr id="26" name="Image 3" descr="preencoded.png"/>
          <p:cNvPicPr>
            <a:picLocks noChangeAspect="1"/>
          </p:cNvPicPr>
          <p:nvPr/>
        </p:nvPicPr>
        <p:blipFill>
          <a:blip r:embed="rId6"/>
          <a:stretch>
            <a:fillRect/>
          </a:stretch>
        </p:blipFill>
        <p:spPr>
          <a:xfrm>
            <a:off x="896112" y="3502152"/>
            <a:ext cx="256032" cy="256032"/>
          </a:xfrm>
          <a:prstGeom prst="rect">
            <a:avLst/>
          </a:prstGeom>
        </p:spPr>
      </p:pic>
      <p:sp>
        <p:nvSpPr>
          <p:cNvPr id="27" name="Text 21"/>
          <p:cNvSpPr/>
          <p:nvPr/>
        </p:nvSpPr>
        <p:spPr>
          <a:xfrm>
            <a:off x="1408176" y="3264408"/>
            <a:ext cx="2532888" cy="365760"/>
          </a:xfrm>
          <a:prstGeom prst="rect">
            <a:avLst/>
          </a:prstGeom>
          <a:noFill/>
          <a:ln/>
        </p:spPr>
        <p:txBody>
          <a:bodyPr wrap="square" lIns="0" tIns="0" rIns="0" bIns="0" rtlCol="0" anchor="ctr"/>
          <a:lstStyle/>
          <a:p>
            <a:pPr marL="0" indent="0">
              <a:buNone/>
            </a:pPr>
            <a:r>
              <a:rPr lang="en-US" sz="1300" b="1" dirty="0">
                <a:solidFill>
                  <a:srgbClr val="0B1324"/>
                </a:solidFill>
                <a:latin typeface="Trebuchet MS" pitchFamily="34" charset="0"/>
                <a:ea typeface="Trebuchet MS" pitchFamily="34" charset="-122"/>
                <a:cs typeface="Trebuchet MS" pitchFamily="34" charset="-120"/>
              </a:rPr>
              <a:t>Redis</a:t>
            </a:r>
            <a:endParaRPr lang="en-US" sz="1300" dirty="0"/>
          </a:p>
        </p:txBody>
      </p:sp>
      <p:sp>
        <p:nvSpPr>
          <p:cNvPr id="28" name="Text 22"/>
          <p:cNvSpPr/>
          <p:nvPr/>
        </p:nvSpPr>
        <p:spPr>
          <a:xfrm>
            <a:off x="1408176" y="3648456"/>
            <a:ext cx="2532888" cy="411480"/>
          </a:xfrm>
          <a:prstGeom prst="rect">
            <a:avLst/>
          </a:prstGeom>
          <a:noFill/>
          <a:ln/>
        </p:spPr>
        <p:txBody>
          <a:bodyPr wrap="square" lIns="0" tIns="0" rIns="0" bIns="0" rtlCol="0" anchor="ctr"/>
          <a:lstStyle/>
          <a:p>
            <a:pPr marL="0" indent="0">
              <a:buNone/>
            </a:pPr>
            <a:r>
              <a:rPr lang="en-US" sz="1000" dirty="0">
                <a:solidFill>
                  <a:srgbClr val="5B6B86"/>
                </a:solidFill>
                <a:latin typeface="Calibri" pitchFamily="34" charset="0"/>
                <a:ea typeface="Calibri" pitchFamily="34" charset="-122"/>
                <a:cs typeface="Calibri" pitchFamily="34" charset="-120"/>
              </a:rPr>
              <a:t>Caching &amp; background jobs</a:t>
            </a:r>
            <a:endParaRPr lang="en-US" sz="1000" dirty="0"/>
          </a:p>
        </p:txBody>
      </p:sp>
      <p:sp>
        <p:nvSpPr>
          <p:cNvPr id="29" name="Shape 23"/>
          <p:cNvSpPr/>
          <p:nvPr/>
        </p:nvSpPr>
        <p:spPr>
          <a:xfrm>
            <a:off x="4334256" y="3081528"/>
            <a:ext cx="3493008" cy="1097280"/>
          </a:xfrm>
          <a:prstGeom prst="roundRect">
            <a:avLst>
              <a:gd name="adj" fmla="val 7500"/>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30" name="Shape 24"/>
          <p:cNvSpPr/>
          <p:nvPr/>
        </p:nvSpPr>
        <p:spPr>
          <a:xfrm>
            <a:off x="4535424" y="3374136"/>
            <a:ext cx="512064" cy="512064"/>
          </a:xfrm>
          <a:prstGeom prst="ellipse">
            <a:avLst/>
          </a:prstGeom>
          <a:solidFill>
            <a:srgbClr val="EAEFFA"/>
          </a:solidFill>
          <a:ln/>
        </p:spPr>
        <p:txBody>
          <a:bodyPr/>
          <a:lstStyle/>
          <a:p>
            <a:endParaRPr lang="en-US"/>
          </a:p>
        </p:txBody>
      </p:sp>
      <p:pic>
        <p:nvPicPr>
          <p:cNvPr id="31" name="Image 4" descr="preencoded.png"/>
          <p:cNvPicPr>
            <a:picLocks noChangeAspect="1"/>
          </p:cNvPicPr>
          <p:nvPr/>
        </p:nvPicPr>
        <p:blipFill>
          <a:blip r:embed="rId7"/>
          <a:stretch>
            <a:fillRect/>
          </a:stretch>
        </p:blipFill>
        <p:spPr>
          <a:xfrm>
            <a:off x="4663440" y="3502152"/>
            <a:ext cx="256032" cy="256032"/>
          </a:xfrm>
          <a:prstGeom prst="rect">
            <a:avLst/>
          </a:prstGeom>
        </p:spPr>
      </p:pic>
      <p:sp>
        <p:nvSpPr>
          <p:cNvPr id="32" name="Text 25"/>
          <p:cNvSpPr/>
          <p:nvPr/>
        </p:nvSpPr>
        <p:spPr>
          <a:xfrm>
            <a:off x="5175504" y="3264408"/>
            <a:ext cx="2532888" cy="365760"/>
          </a:xfrm>
          <a:prstGeom prst="rect">
            <a:avLst/>
          </a:prstGeom>
          <a:noFill/>
          <a:ln/>
        </p:spPr>
        <p:txBody>
          <a:bodyPr wrap="square" lIns="0" tIns="0" rIns="0" bIns="0" rtlCol="0" anchor="ctr"/>
          <a:lstStyle/>
          <a:p>
            <a:pPr marL="0" indent="0">
              <a:buNone/>
            </a:pPr>
            <a:r>
              <a:rPr lang="en-US" sz="1300" b="1" dirty="0">
                <a:solidFill>
                  <a:srgbClr val="0B1324"/>
                </a:solidFill>
                <a:latin typeface="Trebuchet MS" pitchFamily="34" charset="0"/>
                <a:ea typeface="Trebuchet MS" pitchFamily="34" charset="-122"/>
                <a:cs typeface="Trebuchet MS" pitchFamily="34" charset="-120"/>
              </a:rPr>
              <a:t>Docker</a:t>
            </a:r>
            <a:endParaRPr lang="en-US" sz="1300" dirty="0"/>
          </a:p>
        </p:txBody>
      </p:sp>
      <p:sp>
        <p:nvSpPr>
          <p:cNvPr id="33" name="Text 26"/>
          <p:cNvSpPr/>
          <p:nvPr/>
        </p:nvSpPr>
        <p:spPr>
          <a:xfrm>
            <a:off x="5175504" y="3648456"/>
            <a:ext cx="2532888" cy="411480"/>
          </a:xfrm>
          <a:prstGeom prst="rect">
            <a:avLst/>
          </a:prstGeom>
          <a:noFill/>
          <a:ln/>
        </p:spPr>
        <p:txBody>
          <a:bodyPr wrap="square" lIns="0" tIns="0" rIns="0" bIns="0" rtlCol="0" anchor="ctr"/>
          <a:lstStyle/>
          <a:p>
            <a:pPr marL="0" indent="0">
              <a:buNone/>
            </a:pPr>
            <a:r>
              <a:rPr lang="en-US" sz="1000" dirty="0">
                <a:solidFill>
                  <a:srgbClr val="5B6B86"/>
                </a:solidFill>
                <a:latin typeface="Calibri" pitchFamily="34" charset="0"/>
                <a:ea typeface="Calibri" pitchFamily="34" charset="-122"/>
                <a:cs typeface="Calibri" pitchFamily="34" charset="-120"/>
              </a:rPr>
              <a:t>Reproducible deployment</a:t>
            </a:r>
            <a:endParaRPr lang="en-US" sz="1000" dirty="0"/>
          </a:p>
        </p:txBody>
      </p:sp>
      <p:sp>
        <p:nvSpPr>
          <p:cNvPr id="34" name="Shape 27"/>
          <p:cNvSpPr/>
          <p:nvPr/>
        </p:nvSpPr>
        <p:spPr>
          <a:xfrm>
            <a:off x="8101584" y="3081528"/>
            <a:ext cx="3493008" cy="1097280"/>
          </a:xfrm>
          <a:prstGeom prst="roundRect">
            <a:avLst>
              <a:gd name="adj" fmla="val 7500"/>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35" name="Shape 28"/>
          <p:cNvSpPr/>
          <p:nvPr/>
        </p:nvSpPr>
        <p:spPr>
          <a:xfrm>
            <a:off x="8302752" y="3374136"/>
            <a:ext cx="512064" cy="512064"/>
          </a:xfrm>
          <a:prstGeom prst="ellipse">
            <a:avLst/>
          </a:prstGeom>
          <a:solidFill>
            <a:srgbClr val="EAEFFA"/>
          </a:solidFill>
          <a:ln/>
        </p:spPr>
        <p:txBody>
          <a:bodyPr/>
          <a:lstStyle/>
          <a:p>
            <a:endParaRPr lang="en-US"/>
          </a:p>
        </p:txBody>
      </p:sp>
      <p:pic>
        <p:nvPicPr>
          <p:cNvPr id="36" name="Image 5" descr="preencoded.png"/>
          <p:cNvPicPr>
            <a:picLocks noChangeAspect="1"/>
          </p:cNvPicPr>
          <p:nvPr/>
        </p:nvPicPr>
        <p:blipFill>
          <a:blip r:embed="rId8"/>
          <a:stretch>
            <a:fillRect/>
          </a:stretch>
        </p:blipFill>
        <p:spPr>
          <a:xfrm>
            <a:off x="8430768" y="3502152"/>
            <a:ext cx="256032" cy="256032"/>
          </a:xfrm>
          <a:prstGeom prst="rect">
            <a:avLst/>
          </a:prstGeom>
        </p:spPr>
      </p:pic>
      <p:sp>
        <p:nvSpPr>
          <p:cNvPr id="37" name="Text 29"/>
          <p:cNvSpPr/>
          <p:nvPr/>
        </p:nvSpPr>
        <p:spPr>
          <a:xfrm>
            <a:off x="8942832" y="3264408"/>
            <a:ext cx="2532888" cy="365760"/>
          </a:xfrm>
          <a:prstGeom prst="rect">
            <a:avLst/>
          </a:prstGeom>
          <a:noFill/>
          <a:ln/>
        </p:spPr>
        <p:txBody>
          <a:bodyPr wrap="square" lIns="0" tIns="0" rIns="0" bIns="0" rtlCol="0" anchor="ctr"/>
          <a:lstStyle/>
          <a:p>
            <a:pPr marL="0" indent="0">
              <a:buNone/>
            </a:pPr>
            <a:r>
              <a:rPr lang="en-US" sz="1300" b="1" dirty="0">
                <a:solidFill>
                  <a:srgbClr val="0B1324"/>
                </a:solidFill>
                <a:latin typeface="Trebuchet MS" pitchFamily="34" charset="0"/>
                <a:ea typeface="Trebuchet MS" pitchFamily="34" charset="-122"/>
                <a:cs typeface="Trebuchet MS" pitchFamily="34" charset="-120"/>
              </a:rPr>
              <a:t>Multi-tenant</a:t>
            </a:r>
            <a:endParaRPr lang="en-US" sz="1300" dirty="0"/>
          </a:p>
        </p:txBody>
      </p:sp>
      <p:sp>
        <p:nvSpPr>
          <p:cNvPr id="38" name="Text 30"/>
          <p:cNvSpPr/>
          <p:nvPr/>
        </p:nvSpPr>
        <p:spPr>
          <a:xfrm>
            <a:off x="8942832" y="3648456"/>
            <a:ext cx="2532888" cy="411480"/>
          </a:xfrm>
          <a:prstGeom prst="rect">
            <a:avLst/>
          </a:prstGeom>
          <a:noFill/>
          <a:ln/>
        </p:spPr>
        <p:txBody>
          <a:bodyPr wrap="square" lIns="0" tIns="0" rIns="0" bIns="0" rtlCol="0" anchor="ctr"/>
          <a:lstStyle/>
          <a:p>
            <a:pPr marL="0" indent="0">
              <a:buNone/>
            </a:pPr>
            <a:r>
              <a:rPr lang="en-US" sz="1000" dirty="0">
                <a:solidFill>
                  <a:srgbClr val="5B6B86"/>
                </a:solidFill>
                <a:latin typeface="Calibri" pitchFamily="34" charset="0"/>
                <a:ea typeface="Calibri" pitchFamily="34" charset="-122"/>
                <a:cs typeface="Calibri" pitchFamily="34" charset="-120"/>
              </a:rPr>
              <a:t>Per-tenant data isolation</a:t>
            </a:r>
            <a:endParaRPr lang="en-US" sz="1000" dirty="0"/>
          </a:p>
        </p:txBody>
      </p:sp>
      <p:sp>
        <p:nvSpPr>
          <p:cNvPr id="39" name="Shape 31"/>
          <p:cNvSpPr/>
          <p:nvPr/>
        </p:nvSpPr>
        <p:spPr>
          <a:xfrm>
            <a:off x="566928" y="4572000"/>
            <a:ext cx="11027664" cy="1371600"/>
          </a:xfrm>
          <a:prstGeom prst="roundRect">
            <a:avLst>
              <a:gd name="adj" fmla="val 6667"/>
            </a:avLst>
          </a:prstGeom>
          <a:solidFill>
            <a:srgbClr val="0A1230"/>
          </a:solidFill>
          <a:ln/>
          <a:effectLst>
            <a:outerShdw blurRad="114300" dist="38100" dir="5400000" algn="bl" rotWithShape="0">
              <a:srgbClr val="0A1230">
                <a:alpha val="16000"/>
              </a:srgbClr>
            </a:outerShdw>
          </a:effectLst>
        </p:spPr>
        <p:txBody>
          <a:bodyPr/>
          <a:lstStyle/>
          <a:p>
            <a:endParaRPr lang="en-US"/>
          </a:p>
        </p:txBody>
      </p:sp>
      <p:sp>
        <p:nvSpPr>
          <p:cNvPr id="40" name="Shape 32"/>
          <p:cNvSpPr/>
          <p:nvPr/>
        </p:nvSpPr>
        <p:spPr>
          <a:xfrm>
            <a:off x="886968" y="4846320"/>
            <a:ext cx="548640" cy="548640"/>
          </a:xfrm>
          <a:prstGeom prst="ellipse">
            <a:avLst/>
          </a:prstGeom>
          <a:solidFill>
            <a:srgbClr val="27C68A"/>
          </a:solidFill>
          <a:ln/>
        </p:spPr>
        <p:txBody>
          <a:bodyPr/>
          <a:lstStyle/>
          <a:p>
            <a:endParaRPr lang="en-US"/>
          </a:p>
        </p:txBody>
      </p:sp>
      <p:pic>
        <p:nvPicPr>
          <p:cNvPr id="41" name="Image 6" descr="preencoded.png"/>
          <p:cNvPicPr>
            <a:picLocks noChangeAspect="1"/>
          </p:cNvPicPr>
          <p:nvPr/>
        </p:nvPicPr>
        <p:blipFill>
          <a:blip r:embed="rId9"/>
          <a:stretch>
            <a:fillRect/>
          </a:stretch>
        </p:blipFill>
        <p:spPr>
          <a:xfrm>
            <a:off x="1024128" y="4983480"/>
            <a:ext cx="274320" cy="274320"/>
          </a:xfrm>
          <a:prstGeom prst="rect">
            <a:avLst/>
          </a:prstGeom>
        </p:spPr>
      </p:pic>
      <p:sp>
        <p:nvSpPr>
          <p:cNvPr id="42" name="Text 33"/>
          <p:cNvSpPr/>
          <p:nvPr/>
        </p:nvSpPr>
        <p:spPr>
          <a:xfrm>
            <a:off x="1618488" y="4773168"/>
            <a:ext cx="8686800" cy="365760"/>
          </a:xfrm>
          <a:prstGeom prst="rect">
            <a:avLst/>
          </a:prstGeom>
          <a:noFill/>
          <a:ln/>
        </p:spPr>
        <p:txBody>
          <a:bodyPr wrap="square" lIns="0" tIns="0" rIns="0" bIns="0" rtlCol="0" anchor="ctr"/>
          <a:lstStyle/>
          <a:p>
            <a:pPr marL="0" indent="0">
              <a:buNone/>
            </a:pPr>
            <a:r>
              <a:rPr lang="en-US" sz="1400" b="1" dirty="0">
                <a:solidFill>
                  <a:srgbClr val="FFFFFF"/>
                </a:solidFill>
                <a:latin typeface="Trebuchet MS" pitchFamily="34" charset="0"/>
                <a:ea typeface="Trebuchet MS" pitchFamily="34" charset="-122"/>
                <a:cs typeface="Trebuchet MS" pitchFamily="34" charset="-120"/>
              </a:rPr>
              <a:t>Security &amp; tenant isolation are first-class design principles</a:t>
            </a:r>
            <a:endParaRPr lang="en-US" sz="1400" dirty="0"/>
          </a:p>
        </p:txBody>
      </p:sp>
      <p:pic>
        <p:nvPicPr>
          <p:cNvPr id="43" name="Image 7" descr="preencoded.png"/>
          <p:cNvPicPr>
            <a:picLocks noChangeAspect="1"/>
          </p:cNvPicPr>
          <p:nvPr/>
        </p:nvPicPr>
        <p:blipFill>
          <a:blip r:embed="rId10"/>
          <a:stretch>
            <a:fillRect/>
          </a:stretch>
        </p:blipFill>
        <p:spPr>
          <a:xfrm>
            <a:off x="1618488" y="5276088"/>
            <a:ext cx="146304" cy="146304"/>
          </a:xfrm>
          <a:prstGeom prst="rect">
            <a:avLst/>
          </a:prstGeom>
        </p:spPr>
      </p:pic>
      <p:sp>
        <p:nvSpPr>
          <p:cNvPr id="44" name="Text 34"/>
          <p:cNvSpPr/>
          <p:nvPr/>
        </p:nvSpPr>
        <p:spPr>
          <a:xfrm>
            <a:off x="1837944" y="5248656"/>
            <a:ext cx="3017520" cy="274320"/>
          </a:xfrm>
          <a:prstGeom prst="rect">
            <a:avLst/>
          </a:prstGeom>
          <a:noFill/>
          <a:ln/>
        </p:spPr>
        <p:txBody>
          <a:bodyPr wrap="square" lIns="0" tIns="0" rIns="0" bIns="0" rtlCol="0" anchor="ctr"/>
          <a:lstStyle/>
          <a:p>
            <a:pPr marL="0" indent="0">
              <a:buNone/>
            </a:pPr>
            <a:r>
              <a:rPr lang="en-US" sz="1050" dirty="0">
                <a:solidFill>
                  <a:srgbClr val="C7D6F5"/>
                </a:solidFill>
                <a:latin typeface="Calibri" pitchFamily="34" charset="0"/>
                <a:ea typeface="Calibri" pitchFamily="34" charset="-122"/>
                <a:cs typeface="Calibri" pitchFamily="34" charset="-120"/>
              </a:rPr>
              <a:t>Role-based permissions</a:t>
            </a:r>
            <a:endParaRPr lang="en-US" sz="1050" dirty="0"/>
          </a:p>
        </p:txBody>
      </p:sp>
      <p:pic>
        <p:nvPicPr>
          <p:cNvPr id="45" name="Image 8" descr="preencoded.png"/>
          <p:cNvPicPr>
            <a:picLocks noChangeAspect="1"/>
          </p:cNvPicPr>
          <p:nvPr/>
        </p:nvPicPr>
        <p:blipFill>
          <a:blip r:embed="rId10"/>
          <a:stretch>
            <a:fillRect/>
          </a:stretch>
        </p:blipFill>
        <p:spPr>
          <a:xfrm>
            <a:off x="4910328" y="5276088"/>
            <a:ext cx="146304" cy="146304"/>
          </a:xfrm>
          <a:prstGeom prst="rect">
            <a:avLst/>
          </a:prstGeom>
        </p:spPr>
      </p:pic>
      <p:sp>
        <p:nvSpPr>
          <p:cNvPr id="46" name="Text 35"/>
          <p:cNvSpPr/>
          <p:nvPr/>
        </p:nvSpPr>
        <p:spPr>
          <a:xfrm>
            <a:off x="5129784" y="5248656"/>
            <a:ext cx="3017520" cy="274320"/>
          </a:xfrm>
          <a:prstGeom prst="rect">
            <a:avLst/>
          </a:prstGeom>
          <a:noFill/>
          <a:ln/>
        </p:spPr>
        <p:txBody>
          <a:bodyPr wrap="square" lIns="0" tIns="0" rIns="0" bIns="0" rtlCol="0" anchor="ctr"/>
          <a:lstStyle/>
          <a:p>
            <a:pPr marL="0" indent="0">
              <a:buNone/>
            </a:pPr>
            <a:r>
              <a:rPr lang="en-US" sz="1050" dirty="0">
                <a:solidFill>
                  <a:srgbClr val="C7D6F5"/>
                </a:solidFill>
                <a:latin typeface="Calibri" pitchFamily="34" charset="0"/>
                <a:ea typeface="Calibri" pitchFamily="34" charset="-122"/>
                <a:cs typeface="Calibri" pitchFamily="34" charset="-120"/>
              </a:rPr>
              <a:t>Audit logs</a:t>
            </a:r>
            <a:endParaRPr lang="en-US" sz="1050" dirty="0"/>
          </a:p>
        </p:txBody>
      </p:sp>
      <p:pic>
        <p:nvPicPr>
          <p:cNvPr id="47" name="Image 9" descr="preencoded.png"/>
          <p:cNvPicPr>
            <a:picLocks noChangeAspect="1"/>
          </p:cNvPicPr>
          <p:nvPr/>
        </p:nvPicPr>
        <p:blipFill>
          <a:blip r:embed="rId10"/>
          <a:stretch>
            <a:fillRect/>
          </a:stretch>
        </p:blipFill>
        <p:spPr>
          <a:xfrm>
            <a:off x="8202168" y="5276088"/>
            <a:ext cx="146304" cy="146304"/>
          </a:xfrm>
          <a:prstGeom prst="rect">
            <a:avLst/>
          </a:prstGeom>
        </p:spPr>
      </p:pic>
      <p:sp>
        <p:nvSpPr>
          <p:cNvPr id="48" name="Text 36"/>
          <p:cNvSpPr/>
          <p:nvPr/>
        </p:nvSpPr>
        <p:spPr>
          <a:xfrm>
            <a:off x="8421624" y="5248656"/>
            <a:ext cx="3017520" cy="274320"/>
          </a:xfrm>
          <a:prstGeom prst="rect">
            <a:avLst/>
          </a:prstGeom>
          <a:noFill/>
          <a:ln/>
        </p:spPr>
        <p:txBody>
          <a:bodyPr wrap="square" lIns="0" tIns="0" rIns="0" bIns="0" rtlCol="0" anchor="ctr"/>
          <a:lstStyle/>
          <a:p>
            <a:pPr marL="0" indent="0">
              <a:buNone/>
            </a:pPr>
            <a:r>
              <a:rPr lang="en-US" sz="1050" dirty="0">
                <a:solidFill>
                  <a:srgbClr val="C7D6F5"/>
                </a:solidFill>
                <a:latin typeface="Calibri" pitchFamily="34" charset="0"/>
                <a:ea typeface="Calibri" pitchFamily="34" charset="-122"/>
                <a:cs typeface="Calibri" pitchFamily="34" charset="-120"/>
              </a:rPr>
              <a:t>Secure receipts</a:t>
            </a:r>
            <a:endParaRPr lang="en-US" sz="1050" dirty="0"/>
          </a:p>
        </p:txBody>
      </p:sp>
      <p:pic>
        <p:nvPicPr>
          <p:cNvPr id="49" name="Image 10" descr="preencoded.png"/>
          <p:cNvPicPr>
            <a:picLocks noChangeAspect="1"/>
          </p:cNvPicPr>
          <p:nvPr/>
        </p:nvPicPr>
        <p:blipFill>
          <a:blip r:embed="rId10"/>
          <a:stretch>
            <a:fillRect/>
          </a:stretch>
        </p:blipFill>
        <p:spPr>
          <a:xfrm>
            <a:off x="1618488" y="5605272"/>
            <a:ext cx="146304" cy="146304"/>
          </a:xfrm>
          <a:prstGeom prst="rect">
            <a:avLst/>
          </a:prstGeom>
        </p:spPr>
      </p:pic>
      <p:sp>
        <p:nvSpPr>
          <p:cNvPr id="50" name="Text 37"/>
          <p:cNvSpPr/>
          <p:nvPr/>
        </p:nvSpPr>
        <p:spPr>
          <a:xfrm>
            <a:off x="1837944" y="5577840"/>
            <a:ext cx="3017520" cy="274320"/>
          </a:xfrm>
          <a:prstGeom prst="rect">
            <a:avLst/>
          </a:prstGeom>
          <a:noFill/>
          <a:ln/>
        </p:spPr>
        <p:txBody>
          <a:bodyPr wrap="square" lIns="0" tIns="0" rIns="0" bIns="0" rtlCol="0" anchor="ctr"/>
          <a:lstStyle/>
          <a:p>
            <a:pPr marL="0" indent="0">
              <a:buNone/>
            </a:pPr>
            <a:r>
              <a:rPr lang="en-US" sz="1050" dirty="0">
                <a:solidFill>
                  <a:srgbClr val="C7D6F5"/>
                </a:solidFill>
                <a:latin typeface="Calibri" pitchFamily="34" charset="0"/>
                <a:ea typeface="Calibri" pitchFamily="34" charset="-122"/>
                <a:cs typeface="Calibri" pitchFamily="34" charset="-120"/>
              </a:rPr>
              <a:t>Stripe-ready payments</a:t>
            </a:r>
            <a:endParaRPr lang="en-US" sz="1050" dirty="0"/>
          </a:p>
        </p:txBody>
      </p:sp>
      <p:pic>
        <p:nvPicPr>
          <p:cNvPr id="51" name="Image 11" descr="preencoded.png"/>
          <p:cNvPicPr>
            <a:picLocks noChangeAspect="1"/>
          </p:cNvPicPr>
          <p:nvPr/>
        </p:nvPicPr>
        <p:blipFill>
          <a:blip r:embed="rId10"/>
          <a:stretch>
            <a:fillRect/>
          </a:stretch>
        </p:blipFill>
        <p:spPr>
          <a:xfrm>
            <a:off x="4910328" y="5605272"/>
            <a:ext cx="146304" cy="146304"/>
          </a:xfrm>
          <a:prstGeom prst="rect">
            <a:avLst/>
          </a:prstGeom>
        </p:spPr>
      </p:pic>
      <p:sp>
        <p:nvSpPr>
          <p:cNvPr id="52" name="Text 38"/>
          <p:cNvSpPr/>
          <p:nvPr/>
        </p:nvSpPr>
        <p:spPr>
          <a:xfrm>
            <a:off x="5129784" y="5577840"/>
            <a:ext cx="3017520" cy="274320"/>
          </a:xfrm>
          <a:prstGeom prst="rect">
            <a:avLst/>
          </a:prstGeom>
          <a:noFill/>
          <a:ln/>
        </p:spPr>
        <p:txBody>
          <a:bodyPr wrap="square" lIns="0" tIns="0" rIns="0" bIns="0" rtlCol="0" anchor="ctr"/>
          <a:lstStyle/>
          <a:p>
            <a:pPr marL="0" indent="0">
              <a:buNone/>
            </a:pPr>
            <a:r>
              <a:rPr lang="en-US" sz="1050" dirty="0">
                <a:solidFill>
                  <a:srgbClr val="C7D6F5"/>
                </a:solidFill>
                <a:latin typeface="Calibri" pitchFamily="34" charset="0"/>
                <a:ea typeface="Calibri" pitchFamily="34" charset="-122"/>
                <a:cs typeface="Calibri" pitchFamily="34" charset="-120"/>
              </a:rPr>
              <a:t>Health / readiness endpoints</a:t>
            </a:r>
            <a:endParaRPr lang="en-US" sz="1050" dirty="0"/>
          </a:p>
        </p:txBody>
      </p:sp>
      <p:pic>
        <p:nvPicPr>
          <p:cNvPr id="53" name="Image 12" descr="preencoded.png"/>
          <p:cNvPicPr>
            <a:picLocks noChangeAspect="1"/>
          </p:cNvPicPr>
          <p:nvPr/>
        </p:nvPicPr>
        <p:blipFill>
          <a:blip r:embed="rId10"/>
          <a:stretch>
            <a:fillRect/>
          </a:stretch>
        </p:blipFill>
        <p:spPr>
          <a:xfrm>
            <a:off x="8202168" y="5605272"/>
            <a:ext cx="146304" cy="146304"/>
          </a:xfrm>
          <a:prstGeom prst="rect">
            <a:avLst/>
          </a:prstGeom>
        </p:spPr>
      </p:pic>
      <p:sp>
        <p:nvSpPr>
          <p:cNvPr id="54" name="Text 39"/>
          <p:cNvSpPr/>
          <p:nvPr/>
        </p:nvSpPr>
        <p:spPr>
          <a:xfrm>
            <a:off x="8421624" y="5577840"/>
            <a:ext cx="3017520" cy="274320"/>
          </a:xfrm>
          <a:prstGeom prst="rect">
            <a:avLst/>
          </a:prstGeom>
          <a:noFill/>
          <a:ln/>
        </p:spPr>
        <p:txBody>
          <a:bodyPr wrap="square" lIns="0" tIns="0" rIns="0" bIns="0" rtlCol="0" anchor="ctr"/>
          <a:lstStyle/>
          <a:p>
            <a:pPr marL="0" indent="0">
              <a:buNone/>
            </a:pPr>
            <a:r>
              <a:rPr lang="en-US" sz="1050" dirty="0">
                <a:solidFill>
                  <a:srgbClr val="C7D6F5"/>
                </a:solidFill>
                <a:latin typeface="Calibri" pitchFamily="34" charset="0"/>
                <a:ea typeface="Calibri" pitchFamily="34" charset="-122"/>
                <a:cs typeface="Calibri" pitchFamily="34" charset="-120"/>
              </a:rPr>
              <a:t>Test suite &amp; type safety</a:t>
            </a:r>
            <a:endParaRPr lang="en-US" sz="10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4F6FC"/>
        </a:solidFill>
        <a:effectLst/>
      </p:bgPr>
    </p:bg>
    <p:spTree>
      <p:nvGrpSpPr>
        <p:cNvPr id="1" name=""/>
        <p:cNvGrpSpPr/>
        <p:nvPr/>
      </p:nvGrpSpPr>
      <p:grpSpPr>
        <a:xfrm>
          <a:off x="0" y="0"/>
          <a:ext cx="0" cy="0"/>
          <a:chOff x="0" y="0"/>
          <a:chExt cx="0" cy="0"/>
        </a:xfrm>
      </p:grpSpPr>
      <p:sp>
        <p:nvSpPr>
          <p:cNvPr id="2" name="Shape 0"/>
          <p:cNvSpPr/>
          <p:nvPr/>
        </p:nvSpPr>
        <p:spPr>
          <a:xfrm>
            <a:off x="0" y="0"/>
            <a:ext cx="164592" cy="6858000"/>
          </a:xfrm>
          <a:prstGeom prst="rect">
            <a:avLst/>
          </a:prstGeom>
          <a:solidFill>
            <a:srgbClr val="2F6BFF"/>
          </a:solidFill>
          <a:ln/>
        </p:spPr>
        <p:txBody>
          <a:bodyPr/>
          <a:lstStyle/>
          <a:p>
            <a:endParaRPr lang="en-US"/>
          </a:p>
        </p:txBody>
      </p:sp>
      <p:sp>
        <p:nvSpPr>
          <p:cNvPr id="3" name="Text 1"/>
          <p:cNvSpPr/>
          <p:nvPr/>
        </p:nvSpPr>
        <p:spPr>
          <a:xfrm>
            <a:off x="566928" y="274320"/>
            <a:ext cx="8229600" cy="274320"/>
          </a:xfrm>
          <a:prstGeom prst="rect">
            <a:avLst/>
          </a:prstGeom>
          <a:noFill/>
          <a:ln/>
        </p:spPr>
        <p:txBody>
          <a:bodyPr wrap="square" lIns="0" tIns="0" rIns="0" bIns="0" rtlCol="0" anchor="ctr"/>
          <a:lstStyle/>
          <a:p>
            <a:pPr marL="0" indent="0" algn="l">
              <a:buNone/>
            </a:pPr>
            <a:r>
              <a:rPr lang="en-US" sz="1100" b="1" kern="0" spc="200" dirty="0">
                <a:solidFill>
                  <a:srgbClr val="2F6BFF"/>
                </a:solidFill>
                <a:latin typeface="Trebuchet MS" pitchFamily="34" charset="0"/>
                <a:ea typeface="Trebuchet MS" pitchFamily="34" charset="-122"/>
                <a:cs typeface="Trebuchet MS" pitchFamily="34" charset="-120"/>
              </a:rPr>
              <a:t>STATUS &amp; VALIDATION</a:t>
            </a:r>
            <a:endParaRPr lang="en-US" sz="1100" dirty="0"/>
          </a:p>
        </p:txBody>
      </p:sp>
      <p:sp>
        <p:nvSpPr>
          <p:cNvPr id="4" name="Text 2"/>
          <p:cNvSpPr/>
          <p:nvPr/>
        </p:nvSpPr>
        <p:spPr>
          <a:xfrm>
            <a:off x="566928" y="6473952"/>
            <a:ext cx="3657600" cy="274320"/>
          </a:xfrm>
          <a:prstGeom prst="rect">
            <a:avLst/>
          </a:prstGeom>
          <a:noFill/>
          <a:ln/>
        </p:spPr>
        <p:txBody>
          <a:bodyPr wrap="square" lIns="0" tIns="0" rIns="0" bIns="0" rtlCol="0" anchor="ctr"/>
          <a:lstStyle/>
          <a:p>
            <a:pPr marL="0" indent="0">
              <a:buNone/>
            </a:pPr>
            <a:r>
              <a:rPr lang="en-US" sz="900" dirty="0">
                <a:solidFill>
                  <a:srgbClr val="5B6B86"/>
                </a:solidFill>
                <a:latin typeface="Calibri" pitchFamily="34" charset="0"/>
                <a:ea typeface="Calibri" pitchFamily="34" charset="-122"/>
                <a:cs typeface="Calibri" pitchFamily="34" charset="-120"/>
              </a:rPr>
              <a:t>BranchIQ POS SaaS</a:t>
            </a:r>
            <a:endParaRPr lang="en-US" sz="900" dirty="0"/>
          </a:p>
        </p:txBody>
      </p:sp>
      <p:sp>
        <p:nvSpPr>
          <p:cNvPr id="5" name="Text 3"/>
          <p:cNvSpPr/>
          <p:nvPr/>
        </p:nvSpPr>
        <p:spPr>
          <a:xfrm>
            <a:off x="4251960" y="6473952"/>
            <a:ext cx="3657600" cy="274320"/>
          </a:xfrm>
          <a:prstGeom prst="rect">
            <a:avLst/>
          </a:prstGeom>
          <a:noFill/>
          <a:ln/>
        </p:spPr>
        <p:txBody>
          <a:bodyPr wrap="square" lIns="0" tIns="0" rIns="0" bIns="0" rtlCol="0" anchor="ctr"/>
          <a:lstStyle/>
          <a:p>
            <a:pPr marL="0" indent="0" algn="ctr">
              <a:buNone/>
            </a:pPr>
            <a:r>
              <a:rPr lang="en-US" sz="900" dirty="0">
                <a:solidFill>
                  <a:srgbClr val="5B6B86"/>
                </a:solidFill>
                <a:latin typeface="Calibri" pitchFamily="34" charset="0"/>
                <a:ea typeface="Calibri" pitchFamily="34" charset="-122"/>
                <a:cs typeface="Calibri" pitchFamily="34" charset="-120"/>
              </a:rPr>
              <a:t>Confidential — for discussion</a:t>
            </a:r>
            <a:endParaRPr lang="en-US" sz="900" dirty="0"/>
          </a:p>
        </p:txBody>
      </p:sp>
      <p:sp>
        <p:nvSpPr>
          <p:cNvPr id="6" name="Text 4"/>
          <p:cNvSpPr/>
          <p:nvPr/>
        </p:nvSpPr>
        <p:spPr>
          <a:xfrm>
            <a:off x="10515600" y="6473952"/>
            <a:ext cx="1078992" cy="274320"/>
          </a:xfrm>
          <a:prstGeom prst="rect">
            <a:avLst/>
          </a:prstGeom>
          <a:noFill/>
          <a:ln/>
        </p:spPr>
        <p:txBody>
          <a:bodyPr wrap="square" lIns="0" tIns="0" rIns="0" bIns="0" rtlCol="0" anchor="ctr"/>
          <a:lstStyle/>
          <a:p>
            <a:pPr marL="0" indent="0" algn="r">
              <a:buNone/>
            </a:pPr>
            <a:r>
              <a:rPr lang="en-US" sz="900" b="1" dirty="0">
                <a:solidFill>
                  <a:srgbClr val="5B6B86"/>
                </a:solidFill>
                <a:latin typeface="Calibri" pitchFamily="34" charset="0"/>
                <a:ea typeface="Calibri" pitchFamily="34" charset="-122"/>
                <a:cs typeface="Calibri" pitchFamily="34" charset="-120"/>
              </a:rPr>
              <a:t>19 / 24</a:t>
            </a:r>
            <a:endParaRPr lang="en-US" sz="900" dirty="0"/>
          </a:p>
        </p:txBody>
      </p:sp>
      <p:sp>
        <p:nvSpPr>
          <p:cNvPr id="7" name="Text 5"/>
          <p:cNvSpPr/>
          <p:nvPr/>
        </p:nvSpPr>
        <p:spPr>
          <a:xfrm>
            <a:off x="566928" y="566928"/>
            <a:ext cx="11027664" cy="566928"/>
          </a:xfrm>
          <a:prstGeom prst="rect">
            <a:avLst/>
          </a:prstGeom>
          <a:noFill/>
          <a:ln/>
        </p:spPr>
        <p:txBody>
          <a:bodyPr wrap="square" lIns="0" tIns="0" rIns="0" bIns="0" rtlCol="0" anchor="ctr"/>
          <a:lstStyle/>
          <a:p>
            <a:pPr marL="0" indent="0" algn="l">
              <a:buNone/>
            </a:pPr>
            <a:r>
              <a:rPr lang="en-US" sz="3000" b="1" dirty="0">
                <a:solidFill>
                  <a:srgbClr val="0B1324"/>
                </a:solidFill>
                <a:latin typeface="Trebuchet MS" pitchFamily="34" charset="0"/>
                <a:ea typeface="Trebuchet MS" pitchFamily="34" charset="-122"/>
                <a:cs typeface="Trebuchet MS" pitchFamily="34" charset="-120"/>
              </a:rPr>
              <a:t>Honest status: built and pilot-ready, pre-revenue</a:t>
            </a:r>
            <a:endParaRPr lang="en-US" sz="3000" dirty="0"/>
          </a:p>
        </p:txBody>
      </p:sp>
      <p:sp>
        <p:nvSpPr>
          <p:cNvPr id="8" name="Text 6"/>
          <p:cNvSpPr/>
          <p:nvPr/>
        </p:nvSpPr>
        <p:spPr>
          <a:xfrm>
            <a:off x="566928" y="1133856"/>
            <a:ext cx="11027664" cy="365760"/>
          </a:xfrm>
          <a:prstGeom prst="rect">
            <a:avLst/>
          </a:prstGeom>
          <a:noFill/>
          <a:ln/>
        </p:spPr>
        <p:txBody>
          <a:bodyPr wrap="square" lIns="0" tIns="0" rIns="0" bIns="0" rtlCol="0" anchor="ctr"/>
          <a:lstStyle/>
          <a:p>
            <a:pPr marL="0" indent="0" algn="l">
              <a:buNone/>
            </a:pPr>
            <a:r>
              <a:rPr lang="en-US" sz="1400" dirty="0">
                <a:solidFill>
                  <a:srgbClr val="5B6B86"/>
                </a:solidFill>
                <a:latin typeface="Calibri" pitchFamily="34" charset="0"/>
                <a:ea typeface="Calibri" pitchFamily="34" charset="-122"/>
                <a:cs typeface="Calibri" pitchFamily="34" charset="-120"/>
              </a:rPr>
              <a:t>We are at the starting line of commercial validation — exactly where this round takes us.</a:t>
            </a:r>
            <a:endParaRPr lang="en-US" sz="1400" dirty="0"/>
          </a:p>
        </p:txBody>
      </p:sp>
      <p:sp>
        <p:nvSpPr>
          <p:cNvPr id="9" name="Shape 7"/>
          <p:cNvSpPr/>
          <p:nvPr/>
        </p:nvSpPr>
        <p:spPr>
          <a:xfrm>
            <a:off x="566928" y="1783080"/>
            <a:ext cx="5577840" cy="4160520"/>
          </a:xfrm>
          <a:prstGeom prst="roundRect">
            <a:avLst>
              <a:gd name="adj" fmla="val 1978"/>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10" name="Shape 8"/>
          <p:cNvSpPr/>
          <p:nvPr/>
        </p:nvSpPr>
        <p:spPr>
          <a:xfrm>
            <a:off x="566928" y="1783080"/>
            <a:ext cx="109728" cy="4160520"/>
          </a:xfrm>
          <a:prstGeom prst="rect">
            <a:avLst/>
          </a:prstGeom>
          <a:solidFill>
            <a:srgbClr val="27C68A"/>
          </a:solidFill>
          <a:ln/>
        </p:spPr>
        <p:txBody>
          <a:bodyPr/>
          <a:lstStyle/>
          <a:p>
            <a:endParaRPr lang="en-US"/>
          </a:p>
        </p:txBody>
      </p:sp>
      <p:sp>
        <p:nvSpPr>
          <p:cNvPr id="11" name="Text 9"/>
          <p:cNvSpPr/>
          <p:nvPr/>
        </p:nvSpPr>
        <p:spPr>
          <a:xfrm>
            <a:off x="896112" y="1965960"/>
            <a:ext cx="4572000" cy="365760"/>
          </a:xfrm>
          <a:prstGeom prst="rect">
            <a:avLst/>
          </a:prstGeom>
          <a:noFill/>
          <a:ln/>
        </p:spPr>
        <p:txBody>
          <a:bodyPr wrap="square" lIns="0" tIns="0" rIns="0" bIns="0" rtlCol="0" anchor="ctr"/>
          <a:lstStyle/>
          <a:p>
            <a:pPr marL="0" indent="0">
              <a:buNone/>
            </a:pPr>
            <a:r>
              <a:rPr lang="en-US" sz="1500" b="1" dirty="0">
                <a:solidFill>
                  <a:srgbClr val="0B1324"/>
                </a:solidFill>
                <a:latin typeface="Trebuchet MS" pitchFamily="34" charset="0"/>
                <a:ea typeface="Trebuchet MS" pitchFamily="34" charset="-122"/>
                <a:cs typeface="Trebuchet MS" pitchFamily="34" charset="-120"/>
              </a:rPr>
              <a:t>Achieved</a:t>
            </a:r>
            <a:endParaRPr lang="en-US" sz="1500" dirty="0"/>
          </a:p>
        </p:txBody>
      </p:sp>
      <p:pic>
        <p:nvPicPr>
          <p:cNvPr id="12" name="Image 0" descr="preencoded.png"/>
          <p:cNvPicPr>
            <a:picLocks noChangeAspect="1"/>
          </p:cNvPicPr>
          <p:nvPr/>
        </p:nvPicPr>
        <p:blipFill>
          <a:blip r:embed="rId3"/>
          <a:stretch>
            <a:fillRect/>
          </a:stretch>
        </p:blipFill>
        <p:spPr>
          <a:xfrm>
            <a:off x="914400" y="2496312"/>
            <a:ext cx="201168" cy="201168"/>
          </a:xfrm>
          <a:prstGeom prst="rect">
            <a:avLst/>
          </a:prstGeom>
        </p:spPr>
      </p:pic>
      <p:sp>
        <p:nvSpPr>
          <p:cNvPr id="13" name="Text 10"/>
          <p:cNvSpPr/>
          <p:nvPr/>
        </p:nvSpPr>
        <p:spPr>
          <a:xfrm>
            <a:off x="1207008" y="2468880"/>
            <a:ext cx="4754880" cy="310896"/>
          </a:xfrm>
          <a:prstGeom prst="rect">
            <a:avLst/>
          </a:prstGeom>
          <a:noFill/>
          <a:ln/>
        </p:spPr>
        <p:txBody>
          <a:bodyPr wrap="square" lIns="0" tIns="0" rIns="0" bIns="0" rtlCol="0" anchor="ctr"/>
          <a:lstStyle/>
          <a:p>
            <a:pPr marL="0" indent="0">
              <a:buNone/>
            </a:pPr>
            <a:r>
              <a:rPr lang="en-US" sz="1200" dirty="0">
                <a:solidFill>
                  <a:srgbClr val="0B1324"/>
                </a:solidFill>
                <a:latin typeface="Calibri" pitchFamily="34" charset="0"/>
                <a:ea typeface="Calibri" pitchFamily="34" charset="-122"/>
                <a:cs typeface="Calibri" pitchFamily="34" charset="-120"/>
              </a:rPr>
              <a:t>MVP built across 11 modules</a:t>
            </a:r>
            <a:endParaRPr lang="en-US" sz="1200" dirty="0"/>
          </a:p>
        </p:txBody>
      </p:sp>
      <p:pic>
        <p:nvPicPr>
          <p:cNvPr id="14" name="Image 1" descr="preencoded.png"/>
          <p:cNvPicPr>
            <a:picLocks noChangeAspect="1"/>
          </p:cNvPicPr>
          <p:nvPr/>
        </p:nvPicPr>
        <p:blipFill>
          <a:blip r:embed="rId3"/>
          <a:stretch>
            <a:fillRect/>
          </a:stretch>
        </p:blipFill>
        <p:spPr>
          <a:xfrm>
            <a:off x="914400" y="2916936"/>
            <a:ext cx="201168" cy="201168"/>
          </a:xfrm>
          <a:prstGeom prst="rect">
            <a:avLst/>
          </a:prstGeom>
        </p:spPr>
      </p:pic>
      <p:sp>
        <p:nvSpPr>
          <p:cNvPr id="15" name="Text 11"/>
          <p:cNvSpPr/>
          <p:nvPr/>
        </p:nvSpPr>
        <p:spPr>
          <a:xfrm>
            <a:off x="1207008" y="2889504"/>
            <a:ext cx="4754880" cy="310896"/>
          </a:xfrm>
          <a:prstGeom prst="rect">
            <a:avLst/>
          </a:prstGeom>
          <a:noFill/>
          <a:ln/>
        </p:spPr>
        <p:txBody>
          <a:bodyPr wrap="square" lIns="0" tIns="0" rIns="0" bIns="0" rtlCol="0" anchor="ctr"/>
          <a:lstStyle/>
          <a:p>
            <a:pPr marL="0" indent="0">
              <a:buNone/>
            </a:pPr>
            <a:r>
              <a:rPr lang="en-US" sz="1200" dirty="0">
                <a:solidFill>
                  <a:srgbClr val="0B1324"/>
                </a:solidFill>
                <a:latin typeface="Calibri" pitchFamily="34" charset="0"/>
                <a:ea typeface="Calibri" pitchFamily="34" charset="-122"/>
                <a:cs typeface="Calibri" pitchFamily="34" charset="-120"/>
              </a:rPr>
              <a:t>POS + shift workflow functional</a:t>
            </a:r>
            <a:endParaRPr lang="en-US" sz="1200" dirty="0"/>
          </a:p>
        </p:txBody>
      </p:sp>
      <p:pic>
        <p:nvPicPr>
          <p:cNvPr id="16" name="Image 2" descr="preencoded.png"/>
          <p:cNvPicPr>
            <a:picLocks noChangeAspect="1"/>
          </p:cNvPicPr>
          <p:nvPr/>
        </p:nvPicPr>
        <p:blipFill>
          <a:blip r:embed="rId3"/>
          <a:stretch>
            <a:fillRect/>
          </a:stretch>
        </p:blipFill>
        <p:spPr>
          <a:xfrm>
            <a:off x="914400" y="3337560"/>
            <a:ext cx="201168" cy="201168"/>
          </a:xfrm>
          <a:prstGeom prst="rect">
            <a:avLst/>
          </a:prstGeom>
        </p:spPr>
      </p:pic>
      <p:sp>
        <p:nvSpPr>
          <p:cNvPr id="17" name="Text 12"/>
          <p:cNvSpPr/>
          <p:nvPr/>
        </p:nvSpPr>
        <p:spPr>
          <a:xfrm>
            <a:off x="1207008" y="3310128"/>
            <a:ext cx="4754880" cy="310896"/>
          </a:xfrm>
          <a:prstGeom prst="rect">
            <a:avLst/>
          </a:prstGeom>
          <a:noFill/>
          <a:ln/>
        </p:spPr>
        <p:txBody>
          <a:bodyPr wrap="square" lIns="0" tIns="0" rIns="0" bIns="0" rtlCol="0" anchor="ctr"/>
          <a:lstStyle/>
          <a:p>
            <a:pPr marL="0" indent="0">
              <a:buNone/>
            </a:pPr>
            <a:r>
              <a:rPr lang="en-US" sz="1200" dirty="0">
                <a:solidFill>
                  <a:srgbClr val="0B1324"/>
                </a:solidFill>
                <a:latin typeface="Calibri" pitchFamily="34" charset="0"/>
                <a:ea typeface="Calibri" pitchFamily="34" charset="-122"/>
                <a:cs typeface="Calibri" pitchFamily="34" charset="-120"/>
              </a:rPr>
              <a:t>Reports hub working</a:t>
            </a:r>
            <a:endParaRPr lang="en-US" sz="1200" dirty="0"/>
          </a:p>
        </p:txBody>
      </p:sp>
      <p:pic>
        <p:nvPicPr>
          <p:cNvPr id="18" name="Image 3" descr="preencoded.png"/>
          <p:cNvPicPr>
            <a:picLocks noChangeAspect="1"/>
          </p:cNvPicPr>
          <p:nvPr/>
        </p:nvPicPr>
        <p:blipFill>
          <a:blip r:embed="rId3"/>
          <a:stretch>
            <a:fillRect/>
          </a:stretch>
        </p:blipFill>
        <p:spPr>
          <a:xfrm>
            <a:off x="914400" y="3758184"/>
            <a:ext cx="201168" cy="201168"/>
          </a:xfrm>
          <a:prstGeom prst="rect">
            <a:avLst/>
          </a:prstGeom>
        </p:spPr>
      </p:pic>
      <p:sp>
        <p:nvSpPr>
          <p:cNvPr id="19" name="Text 13"/>
          <p:cNvSpPr/>
          <p:nvPr/>
        </p:nvSpPr>
        <p:spPr>
          <a:xfrm>
            <a:off x="1207008" y="3730752"/>
            <a:ext cx="4754880" cy="310896"/>
          </a:xfrm>
          <a:prstGeom prst="rect">
            <a:avLst/>
          </a:prstGeom>
          <a:noFill/>
          <a:ln/>
        </p:spPr>
        <p:txBody>
          <a:bodyPr wrap="square" lIns="0" tIns="0" rIns="0" bIns="0" rtlCol="0" anchor="ctr"/>
          <a:lstStyle/>
          <a:p>
            <a:pPr marL="0" indent="0">
              <a:buNone/>
            </a:pPr>
            <a:r>
              <a:rPr lang="en-US" sz="1200" dirty="0">
                <a:solidFill>
                  <a:srgbClr val="0B1324"/>
                </a:solidFill>
                <a:latin typeface="Calibri" pitchFamily="34" charset="0"/>
                <a:ea typeface="Calibri" pitchFamily="34" charset="-122"/>
                <a:cs typeface="Calibri" pitchFamily="34" charset="-120"/>
              </a:rPr>
              <a:t>Receipt generation secured</a:t>
            </a:r>
            <a:endParaRPr lang="en-US" sz="1200" dirty="0"/>
          </a:p>
        </p:txBody>
      </p:sp>
      <p:pic>
        <p:nvPicPr>
          <p:cNvPr id="20" name="Image 4" descr="preencoded.png"/>
          <p:cNvPicPr>
            <a:picLocks noChangeAspect="1"/>
          </p:cNvPicPr>
          <p:nvPr/>
        </p:nvPicPr>
        <p:blipFill>
          <a:blip r:embed="rId3"/>
          <a:stretch>
            <a:fillRect/>
          </a:stretch>
        </p:blipFill>
        <p:spPr>
          <a:xfrm>
            <a:off x="914400" y="4178808"/>
            <a:ext cx="201168" cy="201168"/>
          </a:xfrm>
          <a:prstGeom prst="rect">
            <a:avLst/>
          </a:prstGeom>
        </p:spPr>
      </p:pic>
      <p:sp>
        <p:nvSpPr>
          <p:cNvPr id="21" name="Text 14"/>
          <p:cNvSpPr/>
          <p:nvPr/>
        </p:nvSpPr>
        <p:spPr>
          <a:xfrm>
            <a:off x="1207008" y="4151376"/>
            <a:ext cx="4754880" cy="310896"/>
          </a:xfrm>
          <a:prstGeom prst="rect">
            <a:avLst/>
          </a:prstGeom>
          <a:noFill/>
          <a:ln/>
        </p:spPr>
        <p:txBody>
          <a:bodyPr wrap="square" lIns="0" tIns="0" rIns="0" bIns="0" rtlCol="0" anchor="ctr"/>
          <a:lstStyle/>
          <a:p>
            <a:pPr marL="0" indent="0">
              <a:buNone/>
            </a:pPr>
            <a:r>
              <a:rPr lang="en-US" sz="1200" dirty="0">
                <a:solidFill>
                  <a:srgbClr val="0B1324"/>
                </a:solidFill>
                <a:latin typeface="Calibri" pitchFamily="34" charset="0"/>
                <a:ea typeface="Calibri" pitchFamily="34" charset="-122"/>
                <a:cs typeface="Calibri" pitchFamily="34" charset="-120"/>
              </a:rPr>
              <a:t>Role permissions hardened</a:t>
            </a:r>
            <a:endParaRPr lang="en-US" sz="1200" dirty="0"/>
          </a:p>
        </p:txBody>
      </p:sp>
      <p:pic>
        <p:nvPicPr>
          <p:cNvPr id="22" name="Image 5" descr="preencoded.png"/>
          <p:cNvPicPr>
            <a:picLocks noChangeAspect="1"/>
          </p:cNvPicPr>
          <p:nvPr/>
        </p:nvPicPr>
        <p:blipFill>
          <a:blip r:embed="rId3"/>
          <a:stretch>
            <a:fillRect/>
          </a:stretch>
        </p:blipFill>
        <p:spPr>
          <a:xfrm>
            <a:off x="914400" y="4599432"/>
            <a:ext cx="201168" cy="201168"/>
          </a:xfrm>
          <a:prstGeom prst="rect">
            <a:avLst/>
          </a:prstGeom>
        </p:spPr>
      </p:pic>
      <p:sp>
        <p:nvSpPr>
          <p:cNvPr id="23" name="Text 15"/>
          <p:cNvSpPr/>
          <p:nvPr/>
        </p:nvSpPr>
        <p:spPr>
          <a:xfrm>
            <a:off x="1207008" y="4572000"/>
            <a:ext cx="4754880" cy="310896"/>
          </a:xfrm>
          <a:prstGeom prst="rect">
            <a:avLst/>
          </a:prstGeom>
          <a:noFill/>
          <a:ln/>
        </p:spPr>
        <p:txBody>
          <a:bodyPr wrap="square" lIns="0" tIns="0" rIns="0" bIns="0" rtlCol="0" anchor="ctr"/>
          <a:lstStyle/>
          <a:p>
            <a:pPr marL="0" indent="0">
              <a:buNone/>
            </a:pPr>
            <a:r>
              <a:rPr lang="en-US" sz="1200" dirty="0">
                <a:solidFill>
                  <a:srgbClr val="0B1324"/>
                </a:solidFill>
                <a:latin typeface="Calibri" pitchFamily="34" charset="0"/>
                <a:ea typeface="Calibri" pitchFamily="34" charset="-122"/>
                <a:cs typeface="Calibri" pitchFamily="34" charset="-120"/>
              </a:rPr>
              <a:t>Live demo via ngrok</a:t>
            </a:r>
            <a:endParaRPr lang="en-US" sz="1200" dirty="0"/>
          </a:p>
        </p:txBody>
      </p:sp>
      <p:pic>
        <p:nvPicPr>
          <p:cNvPr id="24" name="Image 6" descr="preencoded.png"/>
          <p:cNvPicPr>
            <a:picLocks noChangeAspect="1"/>
          </p:cNvPicPr>
          <p:nvPr/>
        </p:nvPicPr>
        <p:blipFill>
          <a:blip r:embed="rId3"/>
          <a:stretch>
            <a:fillRect/>
          </a:stretch>
        </p:blipFill>
        <p:spPr>
          <a:xfrm>
            <a:off x="914400" y="5020056"/>
            <a:ext cx="201168" cy="201168"/>
          </a:xfrm>
          <a:prstGeom prst="rect">
            <a:avLst/>
          </a:prstGeom>
        </p:spPr>
      </p:pic>
      <p:sp>
        <p:nvSpPr>
          <p:cNvPr id="25" name="Text 16"/>
          <p:cNvSpPr/>
          <p:nvPr/>
        </p:nvSpPr>
        <p:spPr>
          <a:xfrm>
            <a:off x="1207008" y="4992624"/>
            <a:ext cx="4754880" cy="310896"/>
          </a:xfrm>
          <a:prstGeom prst="rect">
            <a:avLst/>
          </a:prstGeom>
          <a:noFill/>
          <a:ln/>
        </p:spPr>
        <p:txBody>
          <a:bodyPr wrap="square" lIns="0" tIns="0" rIns="0" bIns="0" rtlCol="0" anchor="ctr"/>
          <a:lstStyle/>
          <a:p>
            <a:pPr marL="0" indent="0">
              <a:buNone/>
            </a:pPr>
            <a:r>
              <a:rPr lang="en-US" sz="1200" dirty="0">
                <a:solidFill>
                  <a:srgbClr val="0B1324"/>
                </a:solidFill>
                <a:latin typeface="Calibri" pitchFamily="34" charset="0"/>
                <a:ea typeface="Calibri" pitchFamily="34" charset="-122"/>
                <a:cs typeface="Calibri" pitchFamily="34" charset="-120"/>
              </a:rPr>
              <a:t>Controlled launch package prepared</a:t>
            </a:r>
            <a:endParaRPr lang="en-US" sz="1200" dirty="0"/>
          </a:p>
        </p:txBody>
      </p:sp>
      <p:pic>
        <p:nvPicPr>
          <p:cNvPr id="26" name="Image 7" descr="preencoded.png"/>
          <p:cNvPicPr>
            <a:picLocks noChangeAspect="1"/>
          </p:cNvPicPr>
          <p:nvPr/>
        </p:nvPicPr>
        <p:blipFill>
          <a:blip r:embed="rId3"/>
          <a:stretch>
            <a:fillRect/>
          </a:stretch>
        </p:blipFill>
        <p:spPr>
          <a:xfrm>
            <a:off x="914400" y="5440680"/>
            <a:ext cx="201168" cy="201168"/>
          </a:xfrm>
          <a:prstGeom prst="rect">
            <a:avLst/>
          </a:prstGeom>
        </p:spPr>
      </p:pic>
      <p:sp>
        <p:nvSpPr>
          <p:cNvPr id="27" name="Text 17"/>
          <p:cNvSpPr/>
          <p:nvPr/>
        </p:nvSpPr>
        <p:spPr>
          <a:xfrm>
            <a:off x="1207008" y="5413248"/>
            <a:ext cx="4754880" cy="310896"/>
          </a:xfrm>
          <a:prstGeom prst="rect">
            <a:avLst/>
          </a:prstGeom>
          <a:noFill/>
          <a:ln/>
        </p:spPr>
        <p:txBody>
          <a:bodyPr wrap="square" lIns="0" tIns="0" rIns="0" bIns="0" rtlCol="0" anchor="ctr"/>
          <a:lstStyle/>
          <a:p>
            <a:pPr marL="0" indent="0">
              <a:buNone/>
            </a:pPr>
            <a:r>
              <a:rPr lang="en-US" sz="1200" dirty="0">
                <a:solidFill>
                  <a:srgbClr val="0B1324"/>
                </a:solidFill>
                <a:latin typeface="Calibri" pitchFamily="34" charset="0"/>
                <a:ea typeface="Calibri" pitchFamily="34" charset="-122"/>
                <a:cs typeface="Calibri" pitchFamily="34" charset="-120"/>
              </a:rPr>
              <a:t>Ready for pilot tenant onboarding</a:t>
            </a:r>
            <a:endParaRPr lang="en-US" sz="1200" dirty="0"/>
          </a:p>
        </p:txBody>
      </p:sp>
      <p:sp>
        <p:nvSpPr>
          <p:cNvPr id="28" name="Shape 18"/>
          <p:cNvSpPr/>
          <p:nvPr/>
        </p:nvSpPr>
        <p:spPr>
          <a:xfrm>
            <a:off x="6419088" y="1783080"/>
            <a:ext cx="5175504" cy="4160520"/>
          </a:xfrm>
          <a:prstGeom prst="roundRect">
            <a:avLst>
              <a:gd name="adj" fmla="val 1978"/>
            </a:avLst>
          </a:prstGeom>
          <a:solidFill>
            <a:srgbClr val="F7FAFF"/>
          </a:solidFill>
          <a:ln w="12700">
            <a:solidFill>
              <a:srgbClr val="CFE0FF"/>
            </a:solidFill>
            <a:prstDash val="solid"/>
          </a:ln>
          <a:effectLst>
            <a:outerShdw blurRad="88900" dist="25400" dir="5400000" algn="bl" rotWithShape="0">
              <a:srgbClr val="0A1230">
                <a:alpha val="10000"/>
              </a:srgbClr>
            </a:outerShdw>
          </a:effectLst>
        </p:spPr>
        <p:txBody>
          <a:bodyPr/>
          <a:lstStyle/>
          <a:p>
            <a:endParaRPr lang="en-US"/>
          </a:p>
        </p:txBody>
      </p:sp>
      <p:sp>
        <p:nvSpPr>
          <p:cNvPr id="29" name="Shape 19"/>
          <p:cNvSpPr/>
          <p:nvPr/>
        </p:nvSpPr>
        <p:spPr>
          <a:xfrm>
            <a:off x="6419088" y="1783080"/>
            <a:ext cx="109728" cy="4160520"/>
          </a:xfrm>
          <a:prstGeom prst="rect">
            <a:avLst/>
          </a:prstGeom>
          <a:solidFill>
            <a:srgbClr val="2F6BFF"/>
          </a:solidFill>
          <a:ln/>
        </p:spPr>
        <p:txBody>
          <a:bodyPr/>
          <a:lstStyle/>
          <a:p>
            <a:endParaRPr lang="en-US"/>
          </a:p>
        </p:txBody>
      </p:sp>
      <p:sp>
        <p:nvSpPr>
          <p:cNvPr id="30" name="Text 20"/>
          <p:cNvSpPr/>
          <p:nvPr/>
        </p:nvSpPr>
        <p:spPr>
          <a:xfrm>
            <a:off x="6748272" y="1965960"/>
            <a:ext cx="4572000" cy="365760"/>
          </a:xfrm>
          <a:prstGeom prst="rect">
            <a:avLst/>
          </a:prstGeom>
          <a:noFill/>
          <a:ln/>
        </p:spPr>
        <p:txBody>
          <a:bodyPr wrap="square" lIns="0" tIns="0" rIns="0" bIns="0" rtlCol="0" anchor="ctr"/>
          <a:lstStyle/>
          <a:p>
            <a:pPr marL="0" indent="0">
              <a:buNone/>
            </a:pPr>
            <a:r>
              <a:rPr lang="en-US" sz="1500" b="1" dirty="0">
                <a:solidFill>
                  <a:srgbClr val="0B1324"/>
                </a:solidFill>
                <a:latin typeface="Trebuchet MS" pitchFamily="34" charset="0"/>
                <a:ea typeface="Trebuchet MS" pitchFamily="34" charset="-122"/>
                <a:cs typeface="Trebuchet MS" pitchFamily="34" charset="-120"/>
              </a:rPr>
              <a:t>Next: validate with pilots</a:t>
            </a:r>
            <a:endParaRPr lang="en-US" sz="1500" dirty="0"/>
          </a:p>
        </p:txBody>
      </p:sp>
      <p:sp>
        <p:nvSpPr>
          <p:cNvPr id="31" name="Shape 21"/>
          <p:cNvSpPr/>
          <p:nvPr/>
        </p:nvSpPr>
        <p:spPr>
          <a:xfrm>
            <a:off x="6748272" y="2432304"/>
            <a:ext cx="365760" cy="365760"/>
          </a:xfrm>
          <a:prstGeom prst="ellipse">
            <a:avLst/>
          </a:prstGeom>
          <a:solidFill>
            <a:srgbClr val="2F6BFF"/>
          </a:solidFill>
          <a:ln/>
        </p:spPr>
        <p:txBody>
          <a:bodyPr/>
          <a:lstStyle/>
          <a:p>
            <a:endParaRPr lang="en-US"/>
          </a:p>
        </p:txBody>
      </p:sp>
      <p:pic>
        <p:nvPicPr>
          <p:cNvPr id="32" name="Image 8" descr="preencoded.png"/>
          <p:cNvPicPr>
            <a:picLocks noChangeAspect="1"/>
          </p:cNvPicPr>
          <p:nvPr/>
        </p:nvPicPr>
        <p:blipFill>
          <a:blip r:embed="rId4"/>
          <a:stretch>
            <a:fillRect/>
          </a:stretch>
        </p:blipFill>
        <p:spPr>
          <a:xfrm>
            <a:off x="6839712" y="2523744"/>
            <a:ext cx="182880" cy="182880"/>
          </a:xfrm>
          <a:prstGeom prst="rect">
            <a:avLst/>
          </a:prstGeom>
        </p:spPr>
      </p:pic>
      <p:sp>
        <p:nvSpPr>
          <p:cNvPr id="33" name="Text 22"/>
          <p:cNvSpPr/>
          <p:nvPr/>
        </p:nvSpPr>
        <p:spPr>
          <a:xfrm>
            <a:off x="7223760" y="2468880"/>
            <a:ext cx="4169664" cy="365760"/>
          </a:xfrm>
          <a:prstGeom prst="rect">
            <a:avLst/>
          </a:prstGeom>
          <a:noFill/>
          <a:ln/>
        </p:spPr>
        <p:txBody>
          <a:bodyPr wrap="square" lIns="0" tIns="0" rIns="0" bIns="0" rtlCol="0" anchor="ctr"/>
          <a:lstStyle/>
          <a:p>
            <a:pPr marL="0" indent="0">
              <a:buNone/>
            </a:pPr>
            <a:r>
              <a:rPr lang="en-US" sz="1200" b="1" dirty="0">
                <a:solidFill>
                  <a:srgbClr val="0B1324"/>
                </a:solidFill>
                <a:latin typeface="Calibri" pitchFamily="34" charset="0"/>
                <a:ea typeface="Calibri" pitchFamily="34" charset="-122"/>
                <a:cs typeface="Calibri" pitchFamily="34" charset="-120"/>
              </a:rPr>
              <a:t>Onboard first pilot tenants</a:t>
            </a:r>
            <a:endParaRPr lang="en-US" sz="1200" dirty="0"/>
          </a:p>
        </p:txBody>
      </p:sp>
      <p:sp>
        <p:nvSpPr>
          <p:cNvPr id="34" name="Shape 23"/>
          <p:cNvSpPr/>
          <p:nvPr/>
        </p:nvSpPr>
        <p:spPr>
          <a:xfrm>
            <a:off x="6748272" y="2962656"/>
            <a:ext cx="365760" cy="365760"/>
          </a:xfrm>
          <a:prstGeom prst="ellipse">
            <a:avLst/>
          </a:prstGeom>
          <a:solidFill>
            <a:srgbClr val="2F6BFF"/>
          </a:solidFill>
          <a:ln/>
        </p:spPr>
        <p:txBody>
          <a:bodyPr/>
          <a:lstStyle/>
          <a:p>
            <a:endParaRPr lang="en-US"/>
          </a:p>
        </p:txBody>
      </p:sp>
      <p:pic>
        <p:nvPicPr>
          <p:cNvPr id="35" name="Image 9" descr="preencoded.png"/>
          <p:cNvPicPr>
            <a:picLocks noChangeAspect="1"/>
          </p:cNvPicPr>
          <p:nvPr/>
        </p:nvPicPr>
        <p:blipFill>
          <a:blip r:embed="rId5"/>
          <a:stretch>
            <a:fillRect/>
          </a:stretch>
        </p:blipFill>
        <p:spPr>
          <a:xfrm>
            <a:off x="6839712" y="3054096"/>
            <a:ext cx="182880" cy="182880"/>
          </a:xfrm>
          <a:prstGeom prst="rect">
            <a:avLst/>
          </a:prstGeom>
        </p:spPr>
      </p:pic>
      <p:sp>
        <p:nvSpPr>
          <p:cNvPr id="36" name="Text 24"/>
          <p:cNvSpPr/>
          <p:nvPr/>
        </p:nvSpPr>
        <p:spPr>
          <a:xfrm>
            <a:off x="7223760" y="2999232"/>
            <a:ext cx="4169664" cy="365760"/>
          </a:xfrm>
          <a:prstGeom prst="rect">
            <a:avLst/>
          </a:prstGeom>
          <a:noFill/>
          <a:ln/>
        </p:spPr>
        <p:txBody>
          <a:bodyPr wrap="square" lIns="0" tIns="0" rIns="0" bIns="0" rtlCol="0" anchor="ctr"/>
          <a:lstStyle/>
          <a:p>
            <a:pPr marL="0" indent="0">
              <a:buNone/>
            </a:pPr>
            <a:r>
              <a:rPr lang="en-US" sz="1200" b="1" dirty="0">
                <a:solidFill>
                  <a:srgbClr val="0B1324"/>
                </a:solidFill>
                <a:latin typeface="Calibri" pitchFamily="34" charset="0"/>
                <a:ea typeface="Calibri" pitchFamily="34" charset="-122"/>
                <a:cs typeface="Calibri" pitchFamily="34" charset="-120"/>
              </a:rPr>
              <a:t>Measure waste reduction</a:t>
            </a:r>
            <a:endParaRPr lang="en-US" sz="1200" dirty="0"/>
          </a:p>
        </p:txBody>
      </p:sp>
      <p:sp>
        <p:nvSpPr>
          <p:cNvPr id="37" name="Shape 25"/>
          <p:cNvSpPr/>
          <p:nvPr/>
        </p:nvSpPr>
        <p:spPr>
          <a:xfrm>
            <a:off x="6748272" y="3493008"/>
            <a:ext cx="365760" cy="365760"/>
          </a:xfrm>
          <a:prstGeom prst="ellipse">
            <a:avLst/>
          </a:prstGeom>
          <a:solidFill>
            <a:srgbClr val="2F6BFF"/>
          </a:solidFill>
          <a:ln/>
        </p:spPr>
        <p:txBody>
          <a:bodyPr/>
          <a:lstStyle/>
          <a:p>
            <a:endParaRPr lang="en-US"/>
          </a:p>
        </p:txBody>
      </p:sp>
      <p:pic>
        <p:nvPicPr>
          <p:cNvPr id="38" name="Image 10" descr="preencoded.png"/>
          <p:cNvPicPr>
            <a:picLocks noChangeAspect="1"/>
          </p:cNvPicPr>
          <p:nvPr/>
        </p:nvPicPr>
        <p:blipFill>
          <a:blip r:embed="rId6"/>
          <a:stretch>
            <a:fillRect/>
          </a:stretch>
        </p:blipFill>
        <p:spPr>
          <a:xfrm>
            <a:off x="6839712" y="3584448"/>
            <a:ext cx="182880" cy="182880"/>
          </a:xfrm>
          <a:prstGeom prst="rect">
            <a:avLst/>
          </a:prstGeom>
        </p:spPr>
      </p:pic>
      <p:sp>
        <p:nvSpPr>
          <p:cNvPr id="39" name="Text 26"/>
          <p:cNvSpPr/>
          <p:nvPr/>
        </p:nvSpPr>
        <p:spPr>
          <a:xfrm>
            <a:off x="7223760" y="3529584"/>
            <a:ext cx="4169664" cy="365760"/>
          </a:xfrm>
          <a:prstGeom prst="rect">
            <a:avLst/>
          </a:prstGeom>
          <a:noFill/>
          <a:ln/>
        </p:spPr>
        <p:txBody>
          <a:bodyPr wrap="square" lIns="0" tIns="0" rIns="0" bIns="0" rtlCol="0" anchor="ctr"/>
          <a:lstStyle/>
          <a:p>
            <a:pPr marL="0" indent="0">
              <a:buNone/>
            </a:pPr>
            <a:r>
              <a:rPr lang="en-US" sz="1200" b="1" dirty="0">
                <a:solidFill>
                  <a:srgbClr val="0B1324"/>
                </a:solidFill>
                <a:latin typeface="Calibri" pitchFamily="34" charset="0"/>
                <a:ea typeface="Calibri" pitchFamily="34" charset="-122"/>
                <a:cs typeface="Calibri" pitchFamily="34" charset="-120"/>
              </a:rPr>
              <a:t>Measure ordering time saved</a:t>
            </a:r>
            <a:endParaRPr lang="en-US" sz="1200" dirty="0"/>
          </a:p>
        </p:txBody>
      </p:sp>
      <p:sp>
        <p:nvSpPr>
          <p:cNvPr id="40" name="Shape 27"/>
          <p:cNvSpPr/>
          <p:nvPr/>
        </p:nvSpPr>
        <p:spPr>
          <a:xfrm>
            <a:off x="6748272" y="4023360"/>
            <a:ext cx="365760" cy="365760"/>
          </a:xfrm>
          <a:prstGeom prst="ellipse">
            <a:avLst/>
          </a:prstGeom>
          <a:solidFill>
            <a:srgbClr val="2F6BFF"/>
          </a:solidFill>
          <a:ln/>
        </p:spPr>
        <p:txBody>
          <a:bodyPr/>
          <a:lstStyle/>
          <a:p>
            <a:endParaRPr lang="en-US"/>
          </a:p>
        </p:txBody>
      </p:sp>
      <p:pic>
        <p:nvPicPr>
          <p:cNvPr id="41" name="Image 11" descr="preencoded.png"/>
          <p:cNvPicPr>
            <a:picLocks noChangeAspect="1"/>
          </p:cNvPicPr>
          <p:nvPr/>
        </p:nvPicPr>
        <p:blipFill>
          <a:blip r:embed="rId7"/>
          <a:stretch>
            <a:fillRect/>
          </a:stretch>
        </p:blipFill>
        <p:spPr>
          <a:xfrm>
            <a:off x="6839712" y="4114800"/>
            <a:ext cx="182880" cy="182880"/>
          </a:xfrm>
          <a:prstGeom prst="rect">
            <a:avLst/>
          </a:prstGeom>
        </p:spPr>
      </p:pic>
      <p:sp>
        <p:nvSpPr>
          <p:cNvPr id="42" name="Text 28"/>
          <p:cNvSpPr/>
          <p:nvPr/>
        </p:nvSpPr>
        <p:spPr>
          <a:xfrm>
            <a:off x="7223760" y="4059936"/>
            <a:ext cx="4169664" cy="365760"/>
          </a:xfrm>
          <a:prstGeom prst="rect">
            <a:avLst/>
          </a:prstGeom>
          <a:noFill/>
          <a:ln/>
        </p:spPr>
        <p:txBody>
          <a:bodyPr wrap="square" lIns="0" tIns="0" rIns="0" bIns="0" rtlCol="0" anchor="ctr"/>
          <a:lstStyle/>
          <a:p>
            <a:pPr marL="0" indent="0">
              <a:buNone/>
            </a:pPr>
            <a:r>
              <a:rPr lang="en-US" sz="1200" b="1" dirty="0">
                <a:solidFill>
                  <a:srgbClr val="0B1324"/>
                </a:solidFill>
                <a:latin typeface="Calibri" pitchFamily="34" charset="0"/>
                <a:ea typeface="Calibri" pitchFamily="34" charset="-122"/>
                <a:cs typeface="Calibri" pitchFamily="34" charset="-120"/>
              </a:rPr>
              <a:t>Validate AI recommendation accuracy</a:t>
            </a:r>
            <a:endParaRPr lang="en-US" sz="1200" dirty="0"/>
          </a:p>
        </p:txBody>
      </p:sp>
      <p:sp>
        <p:nvSpPr>
          <p:cNvPr id="43" name="Shape 29"/>
          <p:cNvSpPr/>
          <p:nvPr/>
        </p:nvSpPr>
        <p:spPr>
          <a:xfrm>
            <a:off x="6748272" y="4553712"/>
            <a:ext cx="365760" cy="365760"/>
          </a:xfrm>
          <a:prstGeom prst="ellipse">
            <a:avLst/>
          </a:prstGeom>
          <a:solidFill>
            <a:srgbClr val="2F6BFF"/>
          </a:solidFill>
          <a:ln/>
        </p:spPr>
        <p:txBody>
          <a:bodyPr/>
          <a:lstStyle/>
          <a:p>
            <a:endParaRPr lang="en-US"/>
          </a:p>
        </p:txBody>
      </p:sp>
      <p:pic>
        <p:nvPicPr>
          <p:cNvPr id="44" name="Image 12" descr="preencoded.png"/>
          <p:cNvPicPr>
            <a:picLocks noChangeAspect="1"/>
          </p:cNvPicPr>
          <p:nvPr/>
        </p:nvPicPr>
        <p:blipFill>
          <a:blip r:embed="rId8"/>
          <a:stretch>
            <a:fillRect/>
          </a:stretch>
        </p:blipFill>
        <p:spPr>
          <a:xfrm>
            <a:off x="6839712" y="4645152"/>
            <a:ext cx="182880" cy="182880"/>
          </a:xfrm>
          <a:prstGeom prst="rect">
            <a:avLst/>
          </a:prstGeom>
        </p:spPr>
      </p:pic>
      <p:sp>
        <p:nvSpPr>
          <p:cNvPr id="45" name="Text 30"/>
          <p:cNvSpPr/>
          <p:nvPr/>
        </p:nvSpPr>
        <p:spPr>
          <a:xfrm>
            <a:off x="7223760" y="4590288"/>
            <a:ext cx="4169664" cy="365760"/>
          </a:xfrm>
          <a:prstGeom prst="rect">
            <a:avLst/>
          </a:prstGeom>
          <a:noFill/>
          <a:ln/>
        </p:spPr>
        <p:txBody>
          <a:bodyPr wrap="square" lIns="0" tIns="0" rIns="0" bIns="0" rtlCol="0" anchor="ctr"/>
          <a:lstStyle/>
          <a:p>
            <a:pPr marL="0" indent="0">
              <a:buNone/>
            </a:pPr>
            <a:r>
              <a:rPr lang="en-US" sz="1200" b="1" dirty="0">
                <a:solidFill>
                  <a:srgbClr val="0B1324"/>
                </a:solidFill>
                <a:latin typeface="Calibri" pitchFamily="34" charset="0"/>
                <a:ea typeface="Calibri" pitchFamily="34" charset="-122"/>
                <a:cs typeface="Calibri" pitchFamily="34" charset="-120"/>
              </a:rPr>
              <a:t>Collect operational feedback</a:t>
            </a:r>
            <a:endParaRPr lang="en-US" sz="1200" dirty="0"/>
          </a:p>
        </p:txBody>
      </p:sp>
      <p:sp>
        <p:nvSpPr>
          <p:cNvPr id="46" name="Shape 31"/>
          <p:cNvSpPr/>
          <p:nvPr/>
        </p:nvSpPr>
        <p:spPr>
          <a:xfrm>
            <a:off x="6748272" y="5084064"/>
            <a:ext cx="365760" cy="365760"/>
          </a:xfrm>
          <a:prstGeom prst="ellipse">
            <a:avLst/>
          </a:prstGeom>
          <a:solidFill>
            <a:srgbClr val="2F6BFF"/>
          </a:solidFill>
          <a:ln/>
        </p:spPr>
        <p:txBody>
          <a:bodyPr/>
          <a:lstStyle/>
          <a:p>
            <a:endParaRPr lang="en-US"/>
          </a:p>
        </p:txBody>
      </p:sp>
      <p:pic>
        <p:nvPicPr>
          <p:cNvPr id="47" name="Image 13" descr="preencoded.png"/>
          <p:cNvPicPr>
            <a:picLocks noChangeAspect="1"/>
          </p:cNvPicPr>
          <p:nvPr/>
        </p:nvPicPr>
        <p:blipFill>
          <a:blip r:embed="rId9"/>
          <a:stretch>
            <a:fillRect/>
          </a:stretch>
        </p:blipFill>
        <p:spPr>
          <a:xfrm>
            <a:off x="6839712" y="5175504"/>
            <a:ext cx="182880" cy="182880"/>
          </a:xfrm>
          <a:prstGeom prst="rect">
            <a:avLst/>
          </a:prstGeom>
        </p:spPr>
      </p:pic>
      <p:sp>
        <p:nvSpPr>
          <p:cNvPr id="48" name="Text 32"/>
          <p:cNvSpPr/>
          <p:nvPr/>
        </p:nvSpPr>
        <p:spPr>
          <a:xfrm>
            <a:off x="7223760" y="5120640"/>
            <a:ext cx="4169664" cy="365760"/>
          </a:xfrm>
          <a:prstGeom prst="rect">
            <a:avLst/>
          </a:prstGeom>
          <a:noFill/>
          <a:ln/>
        </p:spPr>
        <p:txBody>
          <a:bodyPr wrap="square" lIns="0" tIns="0" rIns="0" bIns="0" rtlCol="0" anchor="ctr"/>
          <a:lstStyle/>
          <a:p>
            <a:pPr marL="0" indent="0">
              <a:buNone/>
            </a:pPr>
            <a:r>
              <a:rPr lang="en-US" sz="1200" b="1" dirty="0">
                <a:solidFill>
                  <a:srgbClr val="0B1324"/>
                </a:solidFill>
                <a:latin typeface="Calibri" pitchFamily="34" charset="0"/>
                <a:ea typeface="Calibri" pitchFamily="34" charset="-122"/>
                <a:cs typeface="Calibri" pitchFamily="34" charset="-120"/>
              </a:rPr>
              <a:t>Convert pilots to paid plans</a:t>
            </a:r>
            <a:endParaRPr lang="en-US" sz="1200" dirty="0"/>
          </a:p>
        </p:txBody>
      </p:sp>
      <p:sp>
        <p:nvSpPr>
          <p:cNvPr id="49" name="Text 33"/>
          <p:cNvSpPr/>
          <p:nvPr/>
        </p:nvSpPr>
        <p:spPr>
          <a:xfrm>
            <a:off x="6748272" y="5532120"/>
            <a:ext cx="4626864" cy="310896"/>
          </a:xfrm>
          <a:prstGeom prst="rect">
            <a:avLst/>
          </a:prstGeom>
          <a:noFill/>
          <a:ln/>
        </p:spPr>
        <p:txBody>
          <a:bodyPr wrap="square" lIns="0" tIns="0" rIns="0" bIns="0" rtlCol="0" anchor="ctr"/>
          <a:lstStyle/>
          <a:p>
            <a:pPr marL="0" indent="0">
              <a:buNone/>
            </a:pPr>
            <a:r>
              <a:rPr lang="en-US" sz="950" i="1" dirty="0">
                <a:solidFill>
                  <a:srgbClr val="5B6B86"/>
                </a:solidFill>
                <a:latin typeface="Calibri" pitchFamily="34" charset="0"/>
                <a:ea typeface="Calibri" pitchFamily="34" charset="-122"/>
                <a:cs typeface="Calibri" pitchFamily="34" charset="-120"/>
              </a:rPr>
              <a:t>Pre-revenue by design — no signed customers or revenue are claimed.</a:t>
            </a:r>
            <a:endParaRPr lang="en-US" sz="9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6FC"/>
        </a:solidFill>
        <a:effectLst/>
      </p:bgPr>
    </p:bg>
    <p:spTree>
      <p:nvGrpSpPr>
        <p:cNvPr id="1" name=""/>
        <p:cNvGrpSpPr/>
        <p:nvPr/>
      </p:nvGrpSpPr>
      <p:grpSpPr>
        <a:xfrm>
          <a:off x="0" y="0"/>
          <a:ext cx="0" cy="0"/>
          <a:chOff x="0" y="0"/>
          <a:chExt cx="0" cy="0"/>
        </a:xfrm>
      </p:grpSpPr>
      <p:sp>
        <p:nvSpPr>
          <p:cNvPr id="2" name="Shape 0"/>
          <p:cNvSpPr/>
          <p:nvPr/>
        </p:nvSpPr>
        <p:spPr>
          <a:xfrm>
            <a:off x="0" y="0"/>
            <a:ext cx="164592" cy="6858000"/>
          </a:xfrm>
          <a:prstGeom prst="rect">
            <a:avLst/>
          </a:prstGeom>
          <a:solidFill>
            <a:srgbClr val="2F6BFF"/>
          </a:solidFill>
          <a:ln/>
        </p:spPr>
        <p:txBody>
          <a:bodyPr/>
          <a:lstStyle/>
          <a:p>
            <a:endParaRPr lang="en-US"/>
          </a:p>
        </p:txBody>
      </p:sp>
      <p:sp>
        <p:nvSpPr>
          <p:cNvPr id="3" name="Text 1"/>
          <p:cNvSpPr/>
          <p:nvPr/>
        </p:nvSpPr>
        <p:spPr>
          <a:xfrm>
            <a:off x="566928" y="274320"/>
            <a:ext cx="8229600" cy="274320"/>
          </a:xfrm>
          <a:prstGeom prst="rect">
            <a:avLst/>
          </a:prstGeom>
          <a:noFill/>
          <a:ln/>
        </p:spPr>
        <p:txBody>
          <a:bodyPr wrap="square" lIns="0" tIns="0" rIns="0" bIns="0" rtlCol="0" anchor="ctr"/>
          <a:lstStyle/>
          <a:p>
            <a:pPr marL="0" indent="0" algn="l">
              <a:buNone/>
            </a:pPr>
            <a:r>
              <a:rPr lang="en-US" sz="1100" b="1" kern="0" spc="200" dirty="0">
                <a:solidFill>
                  <a:srgbClr val="2F6BFF"/>
                </a:solidFill>
                <a:latin typeface="Trebuchet MS" pitchFamily="34" charset="0"/>
                <a:ea typeface="Trebuchet MS" pitchFamily="34" charset="-122"/>
                <a:cs typeface="Trebuchet MS" pitchFamily="34" charset="-120"/>
              </a:rPr>
              <a:t>THE PROBLEM</a:t>
            </a:r>
            <a:endParaRPr lang="en-US" sz="1100" dirty="0"/>
          </a:p>
        </p:txBody>
      </p:sp>
      <p:sp>
        <p:nvSpPr>
          <p:cNvPr id="4" name="Text 2"/>
          <p:cNvSpPr/>
          <p:nvPr/>
        </p:nvSpPr>
        <p:spPr>
          <a:xfrm>
            <a:off x="566928" y="6473952"/>
            <a:ext cx="3657600" cy="274320"/>
          </a:xfrm>
          <a:prstGeom prst="rect">
            <a:avLst/>
          </a:prstGeom>
          <a:noFill/>
          <a:ln/>
        </p:spPr>
        <p:txBody>
          <a:bodyPr wrap="square" lIns="0" tIns="0" rIns="0" bIns="0" rtlCol="0" anchor="ctr"/>
          <a:lstStyle/>
          <a:p>
            <a:pPr marL="0" indent="0">
              <a:buNone/>
            </a:pPr>
            <a:r>
              <a:rPr lang="en-US" sz="900" dirty="0">
                <a:solidFill>
                  <a:srgbClr val="5B6B86"/>
                </a:solidFill>
                <a:latin typeface="Calibri" pitchFamily="34" charset="0"/>
                <a:ea typeface="Calibri" pitchFamily="34" charset="-122"/>
                <a:cs typeface="Calibri" pitchFamily="34" charset="-120"/>
              </a:rPr>
              <a:t>BranchIQ POS SaaS</a:t>
            </a:r>
            <a:endParaRPr lang="en-US" sz="900" dirty="0"/>
          </a:p>
        </p:txBody>
      </p:sp>
      <p:sp>
        <p:nvSpPr>
          <p:cNvPr id="5" name="Text 3"/>
          <p:cNvSpPr/>
          <p:nvPr/>
        </p:nvSpPr>
        <p:spPr>
          <a:xfrm>
            <a:off x="4251960" y="6473952"/>
            <a:ext cx="3657600" cy="274320"/>
          </a:xfrm>
          <a:prstGeom prst="rect">
            <a:avLst/>
          </a:prstGeom>
          <a:noFill/>
          <a:ln/>
        </p:spPr>
        <p:txBody>
          <a:bodyPr wrap="square" lIns="0" tIns="0" rIns="0" bIns="0" rtlCol="0" anchor="ctr"/>
          <a:lstStyle/>
          <a:p>
            <a:pPr marL="0" indent="0" algn="ctr">
              <a:buNone/>
            </a:pPr>
            <a:r>
              <a:rPr lang="en-US" sz="900" dirty="0">
                <a:solidFill>
                  <a:srgbClr val="5B6B86"/>
                </a:solidFill>
                <a:latin typeface="Calibri" pitchFamily="34" charset="0"/>
                <a:ea typeface="Calibri" pitchFamily="34" charset="-122"/>
                <a:cs typeface="Calibri" pitchFamily="34" charset="-120"/>
              </a:rPr>
              <a:t>Confidential — for discussion</a:t>
            </a:r>
            <a:endParaRPr lang="en-US" sz="900" dirty="0"/>
          </a:p>
        </p:txBody>
      </p:sp>
      <p:sp>
        <p:nvSpPr>
          <p:cNvPr id="6" name="Text 4"/>
          <p:cNvSpPr/>
          <p:nvPr/>
        </p:nvSpPr>
        <p:spPr>
          <a:xfrm>
            <a:off x="10515600" y="6473952"/>
            <a:ext cx="1078992" cy="274320"/>
          </a:xfrm>
          <a:prstGeom prst="rect">
            <a:avLst/>
          </a:prstGeom>
          <a:noFill/>
          <a:ln/>
        </p:spPr>
        <p:txBody>
          <a:bodyPr wrap="square" lIns="0" tIns="0" rIns="0" bIns="0" rtlCol="0" anchor="ctr"/>
          <a:lstStyle/>
          <a:p>
            <a:pPr marL="0" indent="0" algn="r">
              <a:buNone/>
            </a:pPr>
            <a:r>
              <a:rPr lang="en-US" sz="900" b="1" dirty="0">
                <a:solidFill>
                  <a:srgbClr val="5B6B86"/>
                </a:solidFill>
                <a:latin typeface="Calibri" pitchFamily="34" charset="0"/>
                <a:ea typeface="Calibri" pitchFamily="34" charset="-122"/>
                <a:cs typeface="Calibri" pitchFamily="34" charset="-120"/>
              </a:rPr>
              <a:t>02 / 24</a:t>
            </a:r>
            <a:endParaRPr lang="en-US" sz="900" dirty="0"/>
          </a:p>
        </p:txBody>
      </p:sp>
      <p:sp>
        <p:nvSpPr>
          <p:cNvPr id="7" name="Text 5"/>
          <p:cNvSpPr/>
          <p:nvPr/>
        </p:nvSpPr>
        <p:spPr>
          <a:xfrm>
            <a:off x="566928" y="566928"/>
            <a:ext cx="11027664" cy="566928"/>
          </a:xfrm>
          <a:prstGeom prst="rect">
            <a:avLst/>
          </a:prstGeom>
          <a:noFill/>
          <a:ln/>
        </p:spPr>
        <p:txBody>
          <a:bodyPr wrap="square" lIns="0" tIns="0" rIns="0" bIns="0" rtlCol="0" anchor="ctr"/>
          <a:lstStyle/>
          <a:p>
            <a:pPr marL="0" indent="0" algn="l">
              <a:buNone/>
            </a:pPr>
            <a:r>
              <a:rPr lang="en-US" sz="3000" b="1" dirty="0">
                <a:solidFill>
                  <a:srgbClr val="0B1324"/>
                </a:solidFill>
                <a:latin typeface="Trebuchet MS" pitchFamily="34" charset="0"/>
                <a:ea typeface="Trebuchet MS" pitchFamily="34" charset="-122"/>
                <a:cs typeface="Trebuchet MS" pitchFamily="34" charset="-120"/>
              </a:rPr>
              <a:t>Multi-branch owners fly blind between the sale and the stockroom</a:t>
            </a:r>
            <a:endParaRPr lang="en-US" sz="3000" dirty="0"/>
          </a:p>
        </p:txBody>
      </p:sp>
      <p:sp>
        <p:nvSpPr>
          <p:cNvPr id="8" name="Text 6"/>
          <p:cNvSpPr/>
          <p:nvPr/>
        </p:nvSpPr>
        <p:spPr>
          <a:xfrm>
            <a:off x="566928" y="1133856"/>
            <a:ext cx="11027664" cy="365760"/>
          </a:xfrm>
          <a:prstGeom prst="rect">
            <a:avLst/>
          </a:prstGeom>
          <a:noFill/>
          <a:ln/>
        </p:spPr>
        <p:txBody>
          <a:bodyPr wrap="square" lIns="0" tIns="0" rIns="0" bIns="0" rtlCol="0" anchor="ctr"/>
          <a:lstStyle/>
          <a:p>
            <a:pPr marL="0" indent="0" algn="l">
              <a:buNone/>
            </a:pPr>
            <a:r>
              <a:rPr lang="en-US" sz="1400" dirty="0">
                <a:solidFill>
                  <a:srgbClr val="5B6B86"/>
                </a:solidFill>
                <a:latin typeface="Calibri" pitchFamily="34" charset="0"/>
                <a:ea typeface="Calibri" pitchFamily="34" charset="-122"/>
                <a:cs typeface="Calibri" pitchFamily="34" charset="-120"/>
              </a:rPr>
              <a:t>Sales data and real consumption live in separate worlds — so decisions are late, manual, and expensive.</a:t>
            </a:r>
            <a:endParaRPr lang="en-US" sz="1400" dirty="0"/>
          </a:p>
        </p:txBody>
      </p:sp>
      <p:sp>
        <p:nvSpPr>
          <p:cNvPr id="9" name="Shape 7"/>
          <p:cNvSpPr/>
          <p:nvPr/>
        </p:nvSpPr>
        <p:spPr>
          <a:xfrm>
            <a:off x="566928" y="1783080"/>
            <a:ext cx="3493008" cy="1234440"/>
          </a:xfrm>
          <a:prstGeom prst="roundRect">
            <a:avLst>
              <a:gd name="adj" fmla="val 6667"/>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10" name="Shape 8"/>
          <p:cNvSpPr/>
          <p:nvPr/>
        </p:nvSpPr>
        <p:spPr>
          <a:xfrm>
            <a:off x="768096" y="2002536"/>
            <a:ext cx="457200" cy="457200"/>
          </a:xfrm>
          <a:prstGeom prst="ellipse">
            <a:avLst/>
          </a:prstGeom>
          <a:solidFill>
            <a:srgbClr val="EAEFFA"/>
          </a:solidFill>
          <a:ln/>
        </p:spPr>
        <p:txBody>
          <a:bodyPr/>
          <a:lstStyle/>
          <a:p>
            <a:endParaRPr lang="en-US"/>
          </a:p>
        </p:txBody>
      </p:sp>
      <p:pic>
        <p:nvPicPr>
          <p:cNvPr id="11" name="Image 0" descr="preencoded.png"/>
          <p:cNvPicPr>
            <a:picLocks noChangeAspect="1"/>
          </p:cNvPicPr>
          <p:nvPr/>
        </p:nvPicPr>
        <p:blipFill>
          <a:blip r:embed="rId3"/>
          <a:stretch>
            <a:fillRect/>
          </a:stretch>
        </p:blipFill>
        <p:spPr>
          <a:xfrm>
            <a:off x="882396" y="2116836"/>
            <a:ext cx="228600" cy="228600"/>
          </a:xfrm>
          <a:prstGeom prst="rect">
            <a:avLst/>
          </a:prstGeom>
        </p:spPr>
      </p:pic>
      <p:sp>
        <p:nvSpPr>
          <p:cNvPr id="12" name="Text 9"/>
          <p:cNvSpPr/>
          <p:nvPr/>
        </p:nvSpPr>
        <p:spPr>
          <a:xfrm>
            <a:off x="1344168" y="1965960"/>
            <a:ext cx="2578608" cy="457200"/>
          </a:xfrm>
          <a:prstGeom prst="rect">
            <a:avLst/>
          </a:prstGeom>
          <a:noFill/>
          <a:ln/>
        </p:spPr>
        <p:txBody>
          <a:bodyPr wrap="square" lIns="0" tIns="0" rIns="0" bIns="0" rtlCol="0" anchor="ctr"/>
          <a:lstStyle/>
          <a:p>
            <a:pPr marL="0" indent="0">
              <a:buNone/>
            </a:pPr>
            <a:r>
              <a:rPr lang="en-US" sz="1250" b="1" dirty="0">
                <a:solidFill>
                  <a:srgbClr val="0B1324"/>
                </a:solidFill>
                <a:latin typeface="Trebuchet MS" pitchFamily="34" charset="0"/>
                <a:ea typeface="Trebuchet MS" pitchFamily="34" charset="-122"/>
                <a:cs typeface="Trebuchet MS" pitchFamily="34" charset="-120"/>
              </a:rPr>
              <a:t>Sales disconnected from consumption</a:t>
            </a:r>
            <a:endParaRPr lang="en-US" sz="1250" dirty="0"/>
          </a:p>
        </p:txBody>
      </p:sp>
      <p:sp>
        <p:nvSpPr>
          <p:cNvPr id="13" name="Text 10"/>
          <p:cNvSpPr/>
          <p:nvPr/>
        </p:nvSpPr>
        <p:spPr>
          <a:xfrm>
            <a:off x="786384" y="2459736"/>
            <a:ext cx="3072384" cy="502920"/>
          </a:xfrm>
          <a:prstGeom prst="rect">
            <a:avLst/>
          </a:prstGeom>
          <a:noFill/>
          <a:ln/>
        </p:spPr>
        <p:txBody>
          <a:bodyPr wrap="square" lIns="0" tIns="0" rIns="0" bIns="0" rtlCol="0" anchor="ctr"/>
          <a:lstStyle/>
          <a:p>
            <a:pPr marL="0" indent="0">
              <a:lnSpc>
                <a:spcPct val="100000"/>
              </a:lnSpc>
              <a:buNone/>
            </a:pPr>
            <a:r>
              <a:rPr lang="en-US" sz="1050" dirty="0">
                <a:solidFill>
                  <a:srgbClr val="5B6B86"/>
                </a:solidFill>
                <a:latin typeface="Calibri" pitchFamily="34" charset="0"/>
                <a:ea typeface="Calibri" pitchFamily="34" charset="-122"/>
                <a:cs typeface="Calibri" pitchFamily="34" charset="-120"/>
              </a:rPr>
              <a:t>POS records revenue, but never what was actually used to produce it.</a:t>
            </a:r>
            <a:endParaRPr lang="en-US" sz="1050" dirty="0"/>
          </a:p>
        </p:txBody>
      </p:sp>
      <p:sp>
        <p:nvSpPr>
          <p:cNvPr id="14" name="Shape 11"/>
          <p:cNvSpPr/>
          <p:nvPr/>
        </p:nvSpPr>
        <p:spPr>
          <a:xfrm>
            <a:off x="4334256" y="1783080"/>
            <a:ext cx="3493008" cy="1234440"/>
          </a:xfrm>
          <a:prstGeom prst="roundRect">
            <a:avLst>
              <a:gd name="adj" fmla="val 6667"/>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15" name="Shape 12"/>
          <p:cNvSpPr/>
          <p:nvPr/>
        </p:nvSpPr>
        <p:spPr>
          <a:xfrm>
            <a:off x="4535424" y="2002536"/>
            <a:ext cx="457200" cy="457200"/>
          </a:xfrm>
          <a:prstGeom prst="ellipse">
            <a:avLst/>
          </a:prstGeom>
          <a:solidFill>
            <a:srgbClr val="EAEFFA"/>
          </a:solidFill>
          <a:ln/>
        </p:spPr>
        <p:txBody>
          <a:bodyPr/>
          <a:lstStyle/>
          <a:p>
            <a:endParaRPr lang="en-US"/>
          </a:p>
        </p:txBody>
      </p:sp>
      <p:pic>
        <p:nvPicPr>
          <p:cNvPr id="16" name="Image 1" descr="preencoded.png"/>
          <p:cNvPicPr>
            <a:picLocks noChangeAspect="1"/>
          </p:cNvPicPr>
          <p:nvPr/>
        </p:nvPicPr>
        <p:blipFill>
          <a:blip r:embed="rId4"/>
          <a:stretch>
            <a:fillRect/>
          </a:stretch>
        </p:blipFill>
        <p:spPr>
          <a:xfrm>
            <a:off x="4649724" y="2116836"/>
            <a:ext cx="228600" cy="228600"/>
          </a:xfrm>
          <a:prstGeom prst="rect">
            <a:avLst/>
          </a:prstGeom>
        </p:spPr>
      </p:pic>
      <p:sp>
        <p:nvSpPr>
          <p:cNvPr id="17" name="Text 13"/>
          <p:cNvSpPr/>
          <p:nvPr/>
        </p:nvSpPr>
        <p:spPr>
          <a:xfrm>
            <a:off x="5111496" y="1965960"/>
            <a:ext cx="2578608" cy="457200"/>
          </a:xfrm>
          <a:prstGeom prst="rect">
            <a:avLst/>
          </a:prstGeom>
          <a:noFill/>
          <a:ln/>
        </p:spPr>
        <p:txBody>
          <a:bodyPr wrap="square" lIns="0" tIns="0" rIns="0" bIns="0" rtlCol="0" anchor="ctr"/>
          <a:lstStyle/>
          <a:p>
            <a:pPr marL="0" indent="0">
              <a:buNone/>
            </a:pPr>
            <a:r>
              <a:rPr lang="en-US" sz="1250" b="1" dirty="0">
                <a:solidFill>
                  <a:srgbClr val="0B1324"/>
                </a:solidFill>
                <a:latin typeface="Trebuchet MS" pitchFamily="34" charset="0"/>
                <a:ea typeface="Trebuchet MS" pitchFamily="34" charset="-122"/>
                <a:cs typeface="Trebuchet MS" pitchFamily="34" charset="-120"/>
              </a:rPr>
              <a:t>Manual stock tracking</a:t>
            </a:r>
            <a:endParaRPr lang="en-US" sz="1250" dirty="0"/>
          </a:p>
        </p:txBody>
      </p:sp>
      <p:sp>
        <p:nvSpPr>
          <p:cNvPr id="18" name="Text 14"/>
          <p:cNvSpPr/>
          <p:nvPr/>
        </p:nvSpPr>
        <p:spPr>
          <a:xfrm>
            <a:off x="4553712" y="2459736"/>
            <a:ext cx="3072384" cy="502920"/>
          </a:xfrm>
          <a:prstGeom prst="rect">
            <a:avLst/>
          </a:prstGeom>
          <a:noFill/>
          <a:ln/>
        </p:spPr>
        <p:txBody>
          <a:bodyPr wrap="square" lIns="0" tIns="0" rIns="0" bIns="0" rtlCol="0" anchor="ctr"/>
          <a:lstStyle/>
          <a:p>
            <a:pPr marL="0" indent="0">
              <a:lnSpc>
                <a:spcPct val="100000"/>
              </a:lnSpc>
              <a:buNone/>
            </a:pPr>
            <a:r>
              <a:rPr lang="en-US" sz="1050" dirty="0">
                <a:solidFill>
                  <a:srgbClr val="5B6B86"/>
                </a:solidFill>
                <a:latin typeface="Calibri" pitchFamily="34" charset="0"/>
                <a:ea typeface="Calibri" pitchFamily="34" charset="-122"/>
                <a:cs typeface="Calibri" pitchFamily="34" charset="-120"/>
              </a:rPr>
              <a:t>Spreadsheets and gut feel decide what to reorder — error-prone and slow.</a:t>
            </a:r>
            <a:endParaRPr lang="en-US" sz="1050" dirty="0"/>
          </a:p>
        </p:txBody>
      </p:sp>
      <p:sp>
        <p:nvSpPr>
          <p:cNvPr id="19" name="Shape 15"/>
          <p:cNvSpPr/>
          <p:nvPr/>
        </p:nvSpPr>
        <p:spPr>
          <a:xfrm>
            <a:off x="8101584" y="1783080"/>
            <a:ext cx="3493008" cy="1234440"/>
          </a:xfrm>
          <a:prstGeom prst="roundRect">
            <a:avLst>
              <a:gd name="adj" fmla="val 6667"/>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20" name="Shape 16"/>
          <p:cNvSpPr/>
          <p:nvPr/>
        </p:nvSpPr>
        <p:spPr>
          <a:xfrm>
            <a:off x="8302752" y="2002536"/>
            <a:ext cx="457200" cy="457200"/>
          </a:xfrm>
          <a:prstGeom prst="ellipse">
            <a:avLst/>
          </a:prstGeom>
          <a:solidFill>
            <a:srgbClr val="EAEFFA"/>
          </a:solidFill>
          <a:ln/>
        </p:spPr>
        <p:txBody>
          <a:bodyPr/>
          <a:lstStyle/>
          <a:p>
            <a:endParaRPr lang="en-US"/>
          </a:p>
        </p:txBody>
      </p:sp>
      <p:pic>
        <p:nvPicPr>
          <p:cNvPr id="21" name="Image 2" descr="preencoded.png"/>
          <p:cNvPicPr>
            <a:picLocks noChangeAspect="1"/>
          </p:cNvPicPr>
          <p:nvPr/>
        </p:nvPicPr>
        <p:blipFill>
          <a:blip r:embed="rId5"/>
          <a:stretch>
            <a:fillRect/>
          </a:stretch>
        </p:blipFill>
        <p:spPr>
          <a:xfrm>
            <a:off x="8417052" y="2116836"/>
            <a:ext cx="228600" cy="228600"/>
          </a:xfrm>
          <a:prstGeom prst="rect">
            <a:avLst/>
          </a:prstGeom>
        </p:spPr>
      </p:pic>
      <p:sp>
        <p:nvSpPr>
          <p:cNvPr id="22" name="Text 17"/>
          <p:cNvSpPr/>
          <p:nvPr/>
        </p:nvSpPr>
        <p:spPr>
          <a:xfrm>
            <a:off x="8878824" y="1965960"/>
            <a:ext cx="2578608" cy="457200"/>
          </a:xfrm>
          <a:prstGeom prst="rect">
            <a:avLst/>
          </a:prstGeom>
          <a:noFill/>
          <a:ln/>
        </p:spPr>
        <p:txBody>
          <a:bodyPr wrap="square" lIns="0" tIns="0" rIns="0" bIns="0" rtlCol="0" anchor="ctr"/>
          <a:lstStyle/>
          <a:p>
            <a:pPr marL="0" indent="0">
              <a:buNone/>
            </a:pPr>
            <a:r>
              <a:rPr lang="en-US" sz="1250" b="1" dirty="0">
                <a:solidFill>
                  <a:srgbClr val="0B1324"/>
                </a:solidFill>
                <a:latin typeface="Trebuchet MS" pitchFamily="34" charset="0"/>
                <a:ea typeface="Trebuchet MS" pitchFamily="34" charset="-122"/>
                <a:cs typeface="Trebuchet MS" pitchFamily="34" charset="-120"/>
              </a:rPr>
              <a:t>Products not linked to materials</a:t>
            </a:r>
            <a:endParaRPr lang="en-US" sz="1250" dirty="0"/>
          </a:p>
        </p:txBody>
      </p:sp>
      <p:sp>
        <p:nvSpPr>
          <p:cNvPr id="23" name="Text 18"/>
          <p:cNvSpPr/>
          <p:nvPr/>
        </p:nvSpPr>
        <p:spPr>
          <a:xfrm>
            <a:off x="8321040" y="2459736"/>
            <a:ext cx="3072384" cy="502920"/>
          </a:xfrm>
          <a:prstGeom prst="rect">
            <a:avLst/>
          </a:prstGeom>
          <a:noFill/>
          <a:ln/>
        </p:spPr>
        <p:txBody>
          <a:bodyPr wrap="square" lIns="0" tIns="0" rIns="0" bIns="0" rtlCol="0" anchor="ctr"/>
          <a:lstStyle/>
          <a:p>
            <a:pPr marL="0" indent="0">
              <a:lnSpc>
                <a:spcPct val="100000"/>
              </a:lnSpc>
              <a:buNone/>
            </a:pPr>
            <a:r>
              <a:rPr lang="en-US" sz="1050" dirty="0">
                <a:solidFill>
                  <a:srgbClr val="5B6B86"/>
                </a:solidFill>
                <a:latin typeface="Calibri" pitchFamily="34" charset="0"/>
                <a:ea typeface="Calibri" pitchFamily="34" charset="-122"/>
                <a:cs typeface="Calibri" pitchFamily="34" charset="-120"/>
              </a:rPr>
              <a:t>No recipe / BOM link between a sold item and its ingredients.</a:t>
            </a:r>
            <a:endParaRPr lang="en-US" sz="1050" dirty="0"/>
          </a:p>
        </p:txBody>
      </p:sp>
      <p:sp>
        <p:nvSpPr>
          <p:cNvPr id="24" name="Shape 19"/>
          <p:cNvSpPr/>
          <p:nvPr/>
        </p:nvSpPr>
        <p:spPr>
          <a:xfrm>
            <a:off x="566928" y="3273552"/>
            <a:ext cx="3493008" cy="1234440"/>
          </a:xfrm>
          <a:prstGeom prst="roundRect">
            <a:avLst>
              <a:gd name="adj" fmla="val 6667"/>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25" name="Shape 20"/>
          <p:cNvSpPr/>
          <p:nvPr/>
        </p:nvSpPr>
        <p:spPr>
          <a:xfrm>
            <a:off x="768096" y="3493008"/>
            <a:ext cx="457200" cy="457200"/>
          </a:xfrm>
          <a:prstGeom prst="ellipse">
            <a:avLst/>
          </a:prstGeom>
          <a:solidFill>
            <a:srgbClr val="EAEFFA"/>
          </a:solidFill>
          <a:ln/>
        </p:spPr>
        <p:txBody>
          <a:bodyPr/>
          <a:lstStyle/>
          <a:p>
            <a:endParaRPr lang="en-US"/>
          </a:p>
        </p:txBody>
      </p:sp>
      <p:pic>
        <p:nvPicPr>
          <p:cNvPr id="26" name="Image 3" descr="preencoded.png"/>
          <p:cNvPicPr>
            <a:picLocks noChangeAspect="1"/>
          </p:cNvPicPr>
          <p:nvPr/>
        </p:nvPicPr>
        <p:blipFill>
          <a:blip r:embed="rId6"/>
          <a:stretch>
            <a:fillRect/>
          </a:stretch>
        </p:blipFill>
        <p:spPr>
          <a:xfrm>
            <a:off x="882396" y="3607308"/>
            <a:ext cx="228600" cy="228600"/>
          </a:xfrm>
          <a:prstGeom prst="rect">
            <a:avLst/>
          </a:prstGeom>
        </p:spPr>
      </p:pic>
      <p:sp>
        <p:nvSpPr>
          <p:cNvPr id="27" name="Text 21"/>
          <p:cNvSpPr/>
          <p:nvPr/>
        </p:nvSpPr>
        <p:spPr>
          <a:xfrm>
            <a:off x="1344168" y="3456432"/>
            <a:ext cx="2578608" cy="457200"/>
          </a:xfrm>
          <a:prstGeom prst="rect">
            <a:avLst/>
          </a:prstGeom>
          <a:noFill/>
          <a:ln/>
        </p:spPr>
        <p:txBody>
          <a:bodyPr wrap="square" lIns="0" tIns="0" rIns="0" bIns="0" rtlCol="0" anchor="ctr"/>
          <a:lstStyle/>
          <a:p>
            <a:pPr marL="0" indent="0">
              <a:buNone/>
            </a:pPr>
            <a:r>
              <a:rPr lang="en-US" sz="1250" b="1" dirty="0">
                <a:solidFill>
                  <a:srgbClr val="0B1324"/>
                </a:solidFill>
                <a:latin typeface="Trebuchet MS" pitchFamily="34" charset="0"/>
                <a:ea typeface="Trebuchet MS" pitchFamily="34" charset="-122"/>
                <a:cs typeface="Trebuchet MS" pitchFamily="34" charset="-120"/>
              </a:rPr>
              <a:t>Branches run out of critical items</a:t>
            </a:r>
            <a:endParaRPr lang="en-US" sz="1250" dirty="0"/>
          </a:p>
        </p:txBody>
      </p:sp>
      <p:sp>
        <p:nvSpPr>
          <p:cNvPr id="28" name="Text 22"/>
          <p:cNvSpPr/>
          <p:nvPr/>
        </p:nvSpPr>
        <p:spPr>
          <a:xfrm>
            <a:off x="786384" y="3950208"/>
            <a:ext cx="3072384" cy="502920"/>
          </a:xfrm>
          <a:prstGeom prst="rect">
            <a:avLst/>
          </a:prstGeom>
          <a:noFill/>
          <a:ln/>
        </p:spPr>
        <p:txBody>
          <a:bodyPr wrap="square" lIns="0" tIns="0" rIns="0" bIns="0" rtlCol="0" anchor="ctr"/>
          <a:lstStyle/>
          <a:p>
            <a:pPr marL="0" indent="0">
              <a:lnSpc>
                <a:spcPct val="100000"/>
              </a:lnSpc>
              <a:buNone/>
            </a:pPr>
            <a:r>
              <a:rPr lang="en-US" sz="1050" dirty="0">
                <a:solidFill>
                  <a:srgbClr val="5B6B86"/>
                </a:solidFill>
                <a:latin typeface="Calibri" pitchFamily="34" charset="0"/>
                <a:ea typeface="Calibri" pitchFamily="34" charset="-122"/>
                <a:cs typeface="Calibri" pitchFamily="34" charset="-120"/>
              </a:rPr>
              <a:t>Stock-outs hit sales and customer experience with no early warning.</a:t>
            </a:r>
            <a:endParaRPr lang="en-US" sz="1050" dirty="0"/>
          </a:p>
        </p:txBody>
      </p:sp>
      <p:sp>
        <p:nvSpPr>
          <p:cNvPr id="29" name="Shape 23"/>
          <p:cNvSpPr/>
          <p:nvPr/>
        </p:nvSpPr>
        <p:spPr>
          <a:xfrm>
            <a:off x="4334256" y="3273552"/>
            <a:ext cx="3493008" cy="1234440"/>
          </a:xfrm>
          <a:prstGeom prst="roundRect">
            <a:avLst>
              <a:gd name="adj" fmla="val 6667"/>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30" name="Shape 24"/>
          <p:cNvSpPr/>
          <p:nvPr/>
        </p:nvSpPr>
        <p:spPr>
          <a:xfrm>
            <a:off x="4535424" y="3493008"/>
            <a:ext cx="457200" cy="457200"/>
          </a:xfrm>
          <a:prstGeom prst="ellipse">
            <a:avLst/>
          </a:prstGeom>
          <a:solidFill>
            <a:srgbClr val="EAEFFA"/>
          </a:solidFill>
          <a:ln/>
        </p:spPr>
        <p:txBody>
          <a:bodyPr/>
          <a:lstStyle/>
          <a:p>
            <a:endParaRPr lang="en-US"/>
          </a:p>
        </p:txBody>
      </p:sp>
      <p:pic>
        <p:nvPicPr>
          <p:cNvPr id="31" name="Image 4" descr="preencoded.png"/>
          <p:cNvPicPr>
            <a:picLocks noChangeAspect="1"/>
          </p:cNvPicPr>
          <p:nvPr/>
        </p:nvPicPr>
        <p:blipFill>
          <a:blip r:embed="rId7"/>
          <a:stretch>
            <a:fillRect/>
          </a:stretch>
        </p:blipFill>
        <p:spPr>
          <a:xfrm>
            <a:off x="4649724" y="3607308"/>
            <a:ext cx="228600" cy="228600"/>
          </a:xfrm>
          <a:prstGeom prst="rect">
            <a:avLst/>
          </a:prstGeom>
        </p:spPr>
      </p:pic>
      <p:sp>
        <p:nvSpPr>
          <p:cNvPr id="32" name="Text 25"/>
          <p:cNvSpPr/>
          <p:nvPr/>
        </p:nvSpPr>
        <p:spPr>
          <a:xfrm>
            <a:off x="5111496" y="3456432"/>
            <a:ext cx="2578608" cy="457200"/>
          </a:xfrm>
          <a:prstGeom prst="rect">
            <a:avLst/>
          </a:prstGeom>
          <a:noFill/>
          <a:ln/>
        </p:spPr>
        <p:txBody>
          <a:bodyPr wrap="square" lIns="0" tIns="0" rIns="0" bIns="0" rtlCol="0" anchor="ctr"/>
          <a:lstStyle/>
          <a:p>
            <a:pPr marL="0" indent="0">
              <a:buNone/>
            </a:pPr>
            <a:r>
              <a:rPr lang="en-US" sz="1250" b="1" dirty="0">
                <a:solidFill>
                  <a:srgbClr val="0B1324"/>
                </a:solidFill>
                <a:latin typeface="Trebuchet MS" pitchFamily="34" charset="0"/>
                <a:ea typeface="Trebuchet MS" pitchFamily="34" charset="-122"/>
                <a:cs typeface="Trebuchet MS" pitchFamily="34" charset="-120"/>
              </a:rPr>
              <a:t>Overstock &amp; waste elsewhere</a:t>
            </a:r>
            <a:endParaRPr lang="en-US" sz="1250" dirty="0"/>
          </a:p>
        </p:txBody>
      </p:sp>
      <p:sp>
        <p:nvSpPr>
          <p:cNvPr id="33" name="Text 26"/>
          <p:cNvSpPr/>
          <p:nvPr/>
        </p:nvSpPr>
        <p:spPr>
          <a:xfrm>
            <a:off x="4553712" y="3950208"/>
            <a:ext cx="3072384" cy="502920"/>
          </a:xfrm>
          <a:prstGeom prst="rect">
            <a:avLst/>
          </a:prstGeom>
          <a:noFill/>
          <a:ln/>
        </p:spPr>
        <p:txBody>
          <a:bodyPr wrap="square" lIns="0" tIns="0" rIns="0" bIns="0" rtlCol="0" anchor="ctr"/>
          <a:lstStyle/>
          <a:p>
            <a:pPr marL="0" indent="0">
              <a:lnSpc>
                <a:spcPct val="100000"/>
              </a:lnSpc>
              <a:buNone/>
            </a:pPr>
            <a:r>
              <a:rPr lang="en-US" sz="1050" dirty="0">
                <a:solidFill>
                  <a:srgbClr val="5B6B86"/>
                </a:solidFill>
                <a:latin typeface="Calibri" pitchFamily="34" charset="0"/>
                <a:ea typeface="Calibri" pitchFamily="34" charset="-122"/>
                <a:cs typeface="Calibri" pitchFamily="34" charset="-120"/>
              </a:rPr>
              <a:t>One branch dumps stock while another is starved of it.</a:t>
            </a:r>
            <a:endParaRPr lang="en-US" sz="1050" dirty="0"/>
          </a:p>
        </p:txBody>
      </p:sp>
      <p:sp>
        <p:nvSpPr>
          <p:cNvPr id="34" name="Shape 27"/>
          <p:cNvSpPr/>
          <p:nvPr/>
        </p:nvSpPr>
        <p:spPr>
          <a:xfrm>
            <a:off x="8101584" y="3273552"/>
            <a:ext cx="3493008" cy="1234440"/>
          </a:xfrm>
          <a:prstGeom prst="roundRect">
            <a:avLst>
              <a:gd name="adj" fmla="val 6667"/>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35" name="Shape 28"/>
          <p:cNvSpPr/>
          <p:nvPr/>
        </p:nvSpPr>
        <p:spPr>
          <a:xfrm>
            <a:off x="8302752" y="3493008"/>
            <a:ext cx="457200" cy="457200"/>
          </a:xfrm>
          <a:prstGeom prst="ellipse">
            <a:avLst/>
          </a:prstGeom>
          <a:solidFill>
            <a:srgbClr val="EAEFFA"/>
          </a:solidFill>
          <a:ln/>
        </p:spPr>
        <p:txBody>
          <a:bodyPr/>
          <a:lstStyle/>
          <a:p>
            <a:endParaRPr lang="en-US"/>
          </a:p>
        </p:txBody>
      </p:sp>
      <p:pic>
        <p:nvPicPr>
          <p:cNvPr id="36" name="Image 5" descr="preencoded.png"/>
          <p:cNvPicPr>
            <a:picLocks noChangeAspect="1"/>
          </p:cNvPicPr>
          <p:nvPr/>
        </p:nvPicPr>
        <p:blipFill>
          <a:blip r:embed="rId8"/>
          <a:stretch>
            <a:fillRect/>
          </a:stretch>
        </p:blipFill>
        <p:spPr>
          <a:xfrm>
            <a:off x="8417052" y="3607308"/>
            <a:ext cx="228600" cy="228600"/>
          </a:xfrm>
          <a:prstGeom prst="rect">
            <a:avLst/>
          </a:prstGeom>
        </p:spPr>
      </p:pic>
      <p:sp>
        <p:nvSpPr>
          <p:cNvPr id="37" name="Text 29"/>
          <p:cNvSpPr/>
          <p:nvPr/>
        </p:nvSpPr>
        <p:spPr>
          <a:xfrm>
            <a:off x="8878824" y="3456432"/>
            <a:ext cx="2578608" cy="457200"/>
          </a:xfrm>
          <a:prstGeom prst="rect">
            <a:avLst/>
          </a:prstGeom>
          <a:noFill/>
          <a:ln/>
        </p:spPr>
        <p:txBody>
          <a:bodyPr wrap="square" lIns="0" tIns="0" rIns="0" bIns="0" rtlCol="0" anchor="ctr"/>
          <a:lstStyle/>
          <a:p>
            <a:pPr marL="0" indent="0">
              <a:buNone/>
            </a:pPr>
            <a:r>
              <a:rPr lang="en-US" sz="1250" b="1" dirty="0">
                <a:solidFill>
                  <a:srgbClr val="0B1324"/>
                </a:solidFill>
                <a:latin typeface="Trebuchet MS" pitchFamily="34" charset="0"/>
                <a:ea typeface="Trebuchet MS" pitchFamily="34" charset="-122"/>
                <a:cs typeface="Trebuchet MS" pitchFamily="34" charset="-120"/>
              </a:rPr>
              <a:t>No visibility on asset cost</a:t>
            </a:r>
            <a:endParaRPr lang="en-US" sz="1250" dirty="0"/>
          </a:p>
        </p:txBody>
      </p:sp>
      <p:sp>
        <p:nvSpPr>
          <p:cNvPr id="38" name="Text 30"/>
          <p:cNvSpPr/>
          <p:nvPr/>
        </p:nvSpPr>
        <p:spPr>
          <a:xfrm>
            <a:off x="8321040" y="3950208"/>
            <a:ext cx="3072384" cy="502920"/>
          </a:xfrm>
          <a:prstGeom prst="rect">
            <a:avLst/>
          </a:prstGeom>
          <a:noFill/>
          <a:ln/>
        </p:spPr>
        <p:txBody>
          <a:bodyPr wrap="square" lIns="0" tIns="0" rIns="0" bIns="0" rtlCol="0" anchor="ctr"/>
          <a:lstStyle/>
          <a:p>
            <a:pPr marL="0" indent="0">
              <a:lnSpc>
                <a:spcPct val="100000"/>
              </a:lnSpc>
              <a:buNone/>
            </a:pPr>
            <a:r>
              <a:rPr lang="en-US" sz="1050" dirty="0">
                <a:solidFill>
                  <a:srgbClr val="5B6B86"/>
                </a:solidFill>
                <a:latin typeface="Calibri" pitchFamily="34" charset="0"/>
                <a:ea typeface="Calibri" pitchFamily="34" charset="-122"/>
                <a:cs typeface="Calibri" pitchFamily="34" charset="-120"/>
              </a:rPr>
              <a:t>Equipment downtime and rising repair bills go unnoticed until failure.</a:t>
            </a:r>
            <a:endParaRPr lang="en-US" sz="1050" dirty="0"/>
          </a:p>
        </p:txBody>
      </p:sp>
      <p:sp>
        <p:nvSpPr>
          <p:cNvPr id="39" name="Shape 31"/>
          <p:cNvSpPr/>
          <p:nvPr/>
        </p:nvSpPr>
        <p:spPr>
          <a:xfrm>
            <a:off x="566928" y="5650992"/>
            <a:ext cx="11027664" cy="603504"/>
          </a:xfrm>
          <a:prstGeom prst="roundRect">
            <a:avLst>
              <a:gd name="adj" fmla="val 15152"/>
            </a:avLst>
          </a:prstGeom>
          <a:solidFill>
            <a:srgbClr val="0A1230"/>
          </a:solidFill>
          <a:ln/>
          <a:effectLst>
            <a:outerShdw blurRad="114300" dist="38100" dir="5400000" algn="bl" rotWithShape="0">
              <a:srgbClr val="0A1230">
                <a:alpha val="16000"/>
              </a:srgbClr>
            </a:outerShdw>
          </a:effectLst>
        </p:spPr>
        <p:txBody>
          <a:bodyPr/>
          <a:lstStyle/>
          <a:p>
            <a:endParaRPr lang="en-US"/>
          </a:p>
        </p:txBody>
      </p:sp>
      <p:sp>
        <p:nvSpPr>
          <p:cNvPr id="40" name="Text 32"/>
          <p:cNvSpPr/>
          <p:nvPr/>
        </p:nvSpPr>
        <p:spPr>
          <a:xfrm>
            <a:off x="566928" y="5650992"/>
            <a:ext cx="11027664" cy="603504"/>
          </a:xfrm>
          <a:prstGeom prst="rect">
            <a:avLst/>
          </a:prstGeom>
          <a:noFill/>
          <a:ln/>
        </p:spPr>
        <p:txBody>
          <a:bodyPr wrap="square" lIns="0" tIns="0" rIns="0" bIns="0" rtlCol="0" anchor="ctr"/>
          <a:lstStyle/>
          <a:p>
            <a:pPr marL="0" indent="0" algn="ctr">
              <a:buNone/>
            </a:pPr>
            <a:r>
              <a:rPr lang="en-US" sz="1600" b="1" dirty="0">
                <a:solidFill>
                  <a:srgbClr val="FFFFFF"/>
                </a:solidFill>
                <a:latin typeface="Trebuchet MS" pitchFamily="34" charset="0"/>
                <a:ea typeface="Trebuchet MS" pitchFamily="34" charset="-122"/>
                <a:cs typeface="Trebuchet MS" pitchFamily="34" charset="-120"/>
              </a:rPr>
              <a:t>POS records what happened.   </a:t>
            </a:r>
            <a:r>
              <a:rPr lang="en-US" sz="1600" b="1" dirty="0">
                <a:solidFill>
                  <a:srgbClr val="22D3EE"/>
                </a:solidFill>
                <a:latin typeface="Trebuchet MS" pitchFamily="34" charset="0"/>
                <a:ea typeface="Trebuchet MS" pitchFamily="34" charset="-122"/>
                <a:cs typeface="Trebuchet MS" pitchFamily="34" charset="-120"/>
              </a:rPr>
              <a:t>Owners need to know what will happen next.</a:t>
            </a:r>
            <a:endParaRPr lang="en-US" sz="1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4F6FC"/>
        </a:solidFill>
        <a:effectLst/>
      </p:bgPr>
    </p:bg>
    <p:spTree>
      <p:nvGrpSpPr>
        <p:cNvPr id="1" name=""/>
        <p:cNvGrpSpPr/>
        <p:nvPr/>
      </p:nvGrpSpPr>
      <p:grpSpPr>
        <a:xfrm>
          <a:off x="0" y="0"/>
          <a:ext cx="0" cy="0"/>
          <a:chOff x="0" y="0"/>
          <a:chExt cx="0" cy="0"/>
        </a:xfrm>
      </p:grpSpPr>
      <p:sp>
        <p:nvSpPr>
          <p:cNvPr id="2" name="Shape 0"/>
          <p:cNvSpPr/>
          <p:nvPr/>
        </p:nvSpPr>
        <p:spPr>
          <a:xfrm>
            <a:off x="0" y="0"/>
            <a:ext cx="164592" cy="6858000"/>
          </a:xfrm>
          <a:prstGeom prst="rect">
            <a:avLst/>
          </a:prstGeom>
          <a:solidFill>
            <a:srgbClr val="2F6BFF"/>
          </a:solidFill>
          <a:ln/>
        </p:spPr>
        <p:txBody>
          <a:bodyPr/>
          <a:lstStyle/>
          <a:p>
            <a:endParaRPr lang="en-US"/>
          </a:p>
        </p:txBody>
      </p:sp>
      <p:sp>
        <p:nvSpPr>
          <p:cNvPr id="3" name="Text 1"/>
          <p:cNvSpPr/>
          <p:nvPr/>
        </p:nvSpPr>
        <p:spPr>
          <a:xfrm>
            <a:off x="566928" y="274320"/>
            <a:ext cx="8229600" cy="274320"/>
          </a:xfrm>
          <a:prstGeom prst="rect">
            <a:avLst/>
          </a:prstGeom>
          <a:noFill/>
          <a:ln/>
        </p:spPr>
        <p:txBody>
          <a:bodyPr wrap="square" lIns="0" tIns="0" rIns="0" bIns="0" rtlCol="0" anchor="ctr"/>
          <a:lstStyle/>
          <a:p>
            <a:pPr marL="0" indent="0" algn="l">
              <a:buNone/>
            </a:pPr>
            <a:r>
              <a:rPr lang="en-US" sz="1100" b="1" kern="0" spc="200" dirty="0">
                <a:solidFill>
                  <a:srgbClr val="2F6BFF"/>
                </a:solidFill>
                <a:latin typeface="Trebuchet MS" pitchFamily="34" charset="0"/>
                <a:ea typeface="Trebuchet MS" pitchFamily="34" charset="-122"/>
                <a:cs typeface="Trebuchet MS" pitchFamily="34" charset="-120"/>
              </a:rPr>
              <a:t>FINANCIAL MODEL</a:t>
            </a:r>
            <a:endParaRPr lang="en-US" sz="1100" dirty="0"/>
          </a:p>
        </p:txBody>
      </p:sp>
      <p:sp>
        <p:nvSpPr>
          <p:cNvPr id="4" name="Text 2"/>
          <p:cNvSpPr/>
          <p:nvPr/>
        </p:nvSpPr>
        <p:spPr>
          <a:xfrm>
            <a:off x="566928" y="6473952"/>
            <a:ext cx="3657600" cy="274320"/>
          </a:xfrm>
          <a:prstGeom prst="rect">
            <a:avLst/>
          </a:prstGeom>
          <a:noFill/>
          <a:ln/>
        </p:spPr>
        <p:txBody>
          <a:bodyPr wrap="square" lIns="0" tIns="0" rIns="0" bIns="0" rtlCol="0" anchor="ctr"/>
          <a:lstStyle/>
          <a:p>
            <a:pPr marL="0" indent="0">
              <a:buNone/>
            </a:pPr>
            <a:r>
              <a:rPr lang="en-US" sz="900" dirty="0">
                <a:solidFill>
                  <a:srgbClr val="5B6B86"/>
                </a:solidFill>
                <a:latin typeface="Calibri" pitchFamily="34" charset="0"/>
                <a:ea typeface="Calibri" pitchFamily="34" charset="-122"/>
                <a:cs typeface="Calibri" pitchFamily="34" charset="-120"/>
              </a:rPr>
              <a:t>BranchIQ POS SaaS</a:t>
            </a:r>
            <a:endParaRPr lang="en-US" sz="900" dirty="0"/>
          </a:p>
        </p:txBody>
      </p:sp>
      <p:sp>
        <p:nvSpPr>
          <p:cNvPr id="5" name="Text 3"/>
          <p:cNvSpPr/>
          <p:nvPr/>
        </p:nvSpPr>
        <p:spPr>
          <a:xfrm>
            <a:off x="4251960" y="6473952"/>
            <a:ext cx="3657600" cy="274320"/>
          </a:xfrm>
          <a:prstGeom prst="rect">
            <a:avLst/>
          </a:prstGeom>
          <a:noFill/>
          <a:ln/>
        </p:spPr>
        <p:txBody>
          <a:bodyPr wrap="square" lIns="0" tIns="0" rIns="0" bIns="0" rtlCol="0" anchor="ctr"/>
          <a:lstStyle/>
          <a:p>
            <a:pPr marL="0" indent="0" algn="ctr">
              <a:buNone/>
            </a:pPr>
            <a:r>
              <a:rPr lang="en-US" sz="900" dirty="0">
                <a:solidFill>
                  <a:srgbClr val="5B6B86"/>
                </a:solidFill>
                <a:latin typeface="Calibri" pitchFamily="34" charset="0"/>
                <a:ea typeface="Calibri" pitchFamily="34" charset="-122"/>
                <a:cs typeface="Calibri" pitchFamily="34" charset="-120"/>
              </a:rPr>
              <a:t>Confidential — for discussion</a:t>
            </a:r>
            <a:endParaRPr lang="en-US" sz="900" dirty="0"/>
          </a:p>
        </p:txBody>
      </p:sp>
      <p:sp>
        <p:nvSpPr>
          <p:cNvPr id="6" name="Text 4"/>
          <p:cNvSpPr/>
          <p:nvPr/>
        </p:nvSpPr>
        <p:spPr>
          <a:xfrm>
            <a:off x="10515600" y="6473952"/>
            <a:ext cx="1078992" cy="274320"/>
          </a:xfrm>
          <a:prstGeom prst="rect">
            <a:avLst/>
          </a:prstGeom>
          <a:noFill/>
          <a:ln/>
        </p:spPr>
        <p:txBody>
          <a:bodyPr wrap="square" lIns="0" tIns="0" rIns="0" bIns="0" rtlCol="0" anchor="ctr"/>
          <a:lstStyle/>
          <a:p>
            <a:pPr marL="0" indent="0" algn="r">
              <a:buNone/>
            </a:pPr>
            <a:r>
              <a:rPr lang="en-US" sz="900" b="1" dirty="0">
                <a:solidFill>
                  <a:srgbClr val="5B6B86"/>
                </a:solidFill>
                <a:latin typeface="Calibri" pitchFamily="34" charset="0"/>
                <a:ea typeface="Calibri" pitchFamily="34" charset="-122"/>
                <a:cs typeface="Calibri" pitchFamily="34" charset="-120"/>
              </a:rPr>
              <a:t>20 / 24</a:t>
            </a:r>
            <a:endParaRPr lang="en-US" sz="900" dirty="0"/>
          </a:p>
        </p:txBody>
      </p:sp>
      <p:sp>
        <p:nvSpPr>
          <p:cNvPr id="7" name="Text 5"/>
          <p:cNvSpPr/>
          <p:nvPr/>
        </p:nvSpPr>
        <p:spPr>
          <a:xfrm>
            <a:off x="566928" y="566928"/>
            <a:ext cx="11027664" cy="566928"/>
          </a:xfrm>
          <a:prstGeom prst="rect">
            <a:avLst/>
          </a:prstGeom>
          <a:noFill/>
          <a:ln/>
        </p:spPr>
        <p:txBody>
          <a:bodyPr wrap="square" lIns="0" tIns="0" rIns="0" bIns="0" rtlCol="0" anchor="ctr"/>
          <a:lstStyle/>
          <a:p>
            <a:pPr marL="0" indent="0" algn="l">
              <a:buNone/>
            </a:pPr>
            <a:r>
              <a:rPr lang="en-US" sz="3000" b="1" dirty="0">
                <a:solidFill>
                  <a:srgbClr val="0B1324"/>
                </a:solidFill>
                <a:latin typeface="Trebuchet MS" pitchFamily="34" charset="0"/>
                <a:ea typeface="Trebuchet MS" pitchFamily="34" charset="-122"/>
                <a:cs typeface="Trebuchet MS" pitchFamily="34" charset="-120"/>
              </a:rPr>
              <a:t>A simple, scalable SaaS model</a:t>
            </a:r>
            <a:endParaRPr lang="en-US" sz="3000" dirty="0"/>
          </a:p>
        </p:txBody>
      </p:sp>
      <p:sp>
        <p:nvSpPr>
          <p:cNvPr id="8" name="Text 6"/>
          <p:cNvSpPr/>
          <p:nvPr/>
        </p:nvSpPr>
        <p:spPr>
          <a:xfrm>
            <a:off x="566928" y="1133856"/>
            <a:ext cx="11027664" cy="365760"/>
          </a:xfrm>
          <a:prstGeom prst="rect">
            <a:avLst/>
          </a:prstGeom>
          <a:noFill/>
          <a:ln/>
        </p:spPr>
        <p:txBody>
          <a:bodyPr wrap="square" lIns="0" tIns="0" rIns="0" bIns="0" rtlCol="0" anchor="ctr"/>
          <a:lstStyle/>
          <a:p>
            <a:pPr marL="0" indent="0" algn="l">
              <a:buNone/>
            </a:pPr>
            <a:r>
              <a:rPr lang="en-US" sz="1400" dirty="0">
                <a:solidFill>
                  <a:srgbClr val="5B6B86"/>
                </a:solidFill>
                <a:latin typeface="Calibri" pitchFamily="34" charset="0"/>
                <a:ea typeface="Calibri" pitchFamily="34" charset="-122"/>
                <a:cs typeface="Calibri" pitchFamily="34" charset="-120"/>
              </a:rPr>
              <a:t>Illustrative 3-year shape — assumptions to be validated during pilots.</a:t>
            </a:r>
            <a:endParaRPr lang="en-US" sz="1400" dirty="0"/>
          </a:p>
        </p:txBody>
      </p:sp>
      <p:sp>
        <p:nvSpPr>
          <p:cNvPr id="9" name="Shape 7"/>
          <p:cNvSpPr/>
          <p:nvPr/>
        </p:nvSpPr>
        <p:spPr>
          <a:xfrm>
            <a:off x="566928" y="1783080"/>
            <a:ext cx="3931920" cy="4160520"/>
          </a:xfrm>
          <a:prstGeom prst="roundRect">
            <a:avLst>
              <a:gd name="adj" fmla="val 2093"/>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10" name="Text 8"/>
          <p:cNvSpPr/>
          <p:nvPr/>
        </p:nvSpPr>
        <p:spPr>
          <a:xfrm>
            <a:off x="841248" y="1938528"/>
            <a:ext cx="3291840" cy="274320"/>
          </a:xfrm>
          <a:prstGeom prst="rect">
            <a:avLst/>
          </a:prstGeom>
          <a:noFill/>
          <a:ln/>
        </p:spPr>
        <p:txBody>
          <a:bodyPr wrap="square" lIns="0" tIns="0" rIns="0" bIns="0" rtlCol="0" anchor="ctr"/>
          <a:lstStyle/>
          <a:p>
            <a:pPr marL="0" indent="0">
              <a:buNone/>
            </a:pPr>
            <a:r>
              <a:rPr lang="en-US" sz="1100" b="1" kern="0" spc="200" dirty="0">
                <a:solidFill>
                  <a:srgbClr val="5B6B86"/>
                </a:solidFill>
                <a:latin typeface="Trebuchet MS" pitchFamily="34" charset="0"/>
                <a:ea typeface="Trebuchet MS" pitchFamily="34" charset="-122"/>
                <a:cs typeface="Trebuchet MS" pitchFamily="34" charset="-120"/>
              </a:rPr>
              <a:t>KEY ASSUMPTIONS</a:t>
            </a:r>
            <a:endParaRPr lang="en-US" sz="1100" dirty="0"/>
          </a:p>
        </p:txBody>
      </p:sp>
      <p:sp>
        <p:nvSpPr>
          <p:cNvPr id="11" name="Text 9"/>
          <p:cNvSpPr/>
          <p:nvPr/>
        </p:nvSpPr>
        <p:spPr>
          <a:xfrm>
            <a:off x="841248" y="2331720"/>
            <a:ext cx="2286000" cy="310896"/>
          </a:xfrm>
          <a:prstGeom prst="rect">
            <a:avLst/>
          </a:prstGeom>
          <a:noFill/>
          <a:ln/>
        </p:spPr>
        <p:txBody>
          <a:bodyPr wrap="square" lIns="0" tIns="0" rIns="0" bIns="0" rtlCol="0" anchor="ctr"/>
          <a:lstStyle/>
          <a:p>
            <a:pPr marL="0" indent="0">
              <a:buNone/>
            </a:pPr>
            <a:r>
              <a:rPr lang="en-US" sz="1150" dirty="0">
                <a:solidFill>
                  <a:srgbClr val="0B1324"/>
                </a:solidFill>
                <a:latin typeface="Calibri" pitchFamily="34" charset="0"/>
                <a:ea typeface="Calibri" pitchFamily="34" charset="-122"/>
                <a:cs typeface="Calibri" pitchFamily="34" charset="-120"/>
              </a:rPr>
              <a:t>Subscription / branch</a:t>
            </a:r>
            <a:endParaRPr lang="en-US" sz="1150" dirty="0"/>
          </a:p>
        </p:txBody>
      </p:sp>
      <p:sp>
        <p:nvSpPr>
          <p:cNvPr id="12" name="Shape 10"/>
          <p:cNvSpPr/>
          <p:nvPr/>
        </p:nvSpPr>
        <p:spPr>
          <a:xfrm>
            <a:off x="3035808" y="2350008"/>
            <a:ext cx="1280160" cy="310896"/>
          </a:xfrm>
          <a:prstGeom prst="roundRect">
            <a:avLst>
              <a:gd name="adj" fmla="val 17647"/>
            </a:avLst>
          </a:prstGeom>
          <a:solidFill>
            <a:srgbClr val="EAEFFA"/>
          </a:solidFill>
          <a:ln/>
        </p:spPr>
        <p:txBody>
          <a:bodyPr/>
          <a:lstStyle/>
          <a:p>
            <a:endParaRPr lang="en-US"/>
          </a:p>
        </p:txBody>
      </p:sp>
      <p:sp>
        <p:nvSpPr>
          <p:cNvPr id="13" name="Text 11"/>
          <p:cNvSpPr/>
          <p:nvPr/>
        </p:nvSpPr>
        <p:spPr>
          <a:xfrm>
            <a:off x="3035808" y="2350008"/>
            <a:ext cx="1280160" cy="310896"/>
          </a:xfrm>
          <a:prstGeom prst="rect">
            <a:avLst/>
          </a:prstGeom>
          <a:noFill/>
          <a:ln/>
        </p:spPr>
        <p:txBody>
          <a:bodyPr wrap="square" lIns="0" tIns="0" rIns="0" bIns="0" rtlCol="0" anchor="ctr"/>
          <a:lstStyle/>
          <a:p>
            <a:pPr marL="0" indent="0" algn="ctr">
              <a:buNone/>
            </a:pPr>
            <a:r>
              <a:rPr lang="en-US" sz="1050" b="1" dirty="0">
                <a:solidFill>
                  <a:srgbClr val="2F6BFF"/>
                </a:solidFill>
                <a:latin typeface="Trebuchet MS" pitchFamily="34" charset="0"/>
                <a:ea typeface="Trebuchet MS" pitchFamily="34" charset="-122"/>
                <a:cs typeface="Trebuchet MS" pitchFamily="34" charset="-120"/>
              </a:rPr>
              <a:t>$ [tbd] / mo</a:t>
            </a:r>
            <a:endParaRPr lang="en-US" sz="1050" dirty="0"/>
          </a:p>
        </p:txBody>
      </p:sp>
      <p:sp>
        <p:nvSpPr>
          <p:cNvPr id="14" name="Text 12"/>
          <p:cNvSpPr/>
          <p:nvPr/>
        </p:nvSpPr>
        <p:spPr>
          <a:xfrm>
            <a:off x="841248" y="2907792"/>
            <a:ext cx="2286000" cy="310896"/>
          </a:xfrm>
          <a:prstGeom prst="rect">
            <a:avLst/>
          </a:prstGeom>
          <a:noFill/>
          <a:ln/>
        </p:spPr>
        <p:txBody>
          <a:bodyPr wrap="square" lIns="0" tIns="0" rIns="0" bIns="0" rtlCol="0" anchor="ctr"/>
          <a:lstStyle/>
          <a:p>
            <a:pPr marL="0" indent="0">
              <a:buNone/>
            </a:pPr>
            <a:r>
              <a:rPr lang="en-US" sz="1150" dirty="0">
                <a:solidFill>
                  <a:srgbClr val="0B1324"/>
                </a:solidFill>
                <a:latin typeface="Calibri" pitchFamily="34" charset="0"/>
                <a:ea typeface="Calibri" pitchFamily="34" charset="-122"/>
                <a:cs typeface="Calibri" pitchFamily="34" charset="-120"/>
              </a:rPr>
              <a:t>Branches / tenant</a:t>
            </a:r>
            <a:endParaRPr lang="en-US" sz="1150" dirty="0"/>
          </a:p>
        </p:txBody>
      </p:sp>
      <p:sp>
        <p:nvSpPr>
          <p:cNvPr id="15" name="Shape 13"/>
          <p:cNvSpPr/>
          <p:nvPr/>
        </p:nvSpPr>
        <p:spPr>
          <a:xfrm>
            <a:off x="3035808" y="2926080"/>
            <a:ext cx="1280160" cy="310896"/>
          </a:xfrm>
          <a:prstGeom prst="roundRect">
            <a:avLst>
              <a:gd name="adj" fmla="val 17647"/>
            </a:avLst>
          </a:prstGeom>
          <a:solidFill>
            <a:srgbClr val="EAEFFA"/>
          </a:solidFill>
          <a:ln/>
        </p:spPr>
        <p:txBody>
          <a:bodyPr/>
          <a:lstStyle/>
          <a:p>
            <a:endParaRPr lang="en-US"/>
          </a:p>
        </p:txBody>
      </p:sp>
      <p:sp>
        <p:nvSpPr>
          <p:cNvPr id="16" name="Text 14"/>
          <p:cNvSpPr/>
          <p:nvPr/>
        </p:nvSpPr>
        <p:spPr>
          <a:xfrm>
            <a:off x="3035808" y="2926080"/>
            <a:ext cx="1280160" cy="310896"/>
          </a:xfrm>
          <a:prstGeom prst="rect">
            <a:avLst/>
          </a:prstGeom>
          <a:noFill/>
          <a:ln/>
        </p:spPr>
        <p:txBody>
          <a:bodyPr wrap="square" lIns="0" tIns="0" rIns="0" bIns="0" rtlCol="0" anchor="ctr"/>
          <a:lstStyle/>
          <a:p>
            <a:pPr marL="0" indent="0" algn="ctr">
              <a:buNone/>
            </a:pPr>
            <a:r>
              <a:rPr lang="en-US" sz="1050" b="1" dirty="0">
                <a:solidFill>
                  <a:srgbClr val="2F6BFF"/>
                </a:solidFill>
                <a:latin typeface="Trebuchet MS" pitchFamily="34" charset="0"/>
                <a:ea typeface="Trebuchet MS" pitchFamily="34" charset="-122"/>
                <a:cs typeface="Trebuchet MS" pitchFamily="34" charset="-120"/>
              </a:rPr>
              <a:t>[tbd]</a:t>
            </a:r>
            <a:endParaRPr lang="en-US" sz="1050" dirty="0"/>
          </a:p>
        </p:txBody>
      </p:sp>
      <p:sp>
        <p:nvSpPr>
          <p:cNvPr id="17" name="Text 15"/>
          <p:cNvSpPr/>
          <p:nvPr/>
        </p:nvSpPr>
        <p:spPr>
          <a:xfrm>
            <a:off x="841248" y="3483864"/>
            <a:ext cx="2286000" cy="310896"/>
          </a:xfrm>
          <a:prstGeom prst="rect">
            <a:avLst/>
          </a:prstGeom>
          <a:noFill/>
          <a:ln/>
        </p:spPr>
        <p:txBody>
          <a:bodyPr wrap="square" lIns="0" tIns="0" rIns="0" bIns="0" rtlCol="0" anchor="ctr"/>
          <a:lstStyle/>
          <a:p>
            <a:pPr marL="0" indent="0">
              <a:buNone/>
            </a:pPr>
            <a:r>
              <a:rPr lang="en-US" sz="1150" dirty="0">
                <a:solidFill>
                  <a:srgbClr val="0B1324"/>
                </a:solidFill>
                <a:latin typeface="Calibri" pitchFamily="34" charset="0"/>
                <a:ea typeface="Calibri" pitchFamily="34" charset="-122"/>
                <a:cs typeface="Calibri" pitchFamily="34" charset="-120"/>
              </a:rPr>
              <a:t>AI add-on</a:t>
            </a:r>
            <a:endParaRPr lang="en-US" sz="1150" dirty="0"/>
          </a:p>
        </p:txBody>
      </p:sp>
      <p:sp>
        <p:nvSpPr>
          <p:cNvPr id="18" name="Shape 16"/>
          <p:cNvSpPr/>
          <p:nvPr/>
        </p:nvSpPr>
        <p:spPr>
          <a:xfrm>
            <a:off x="3035808" y="3502152"/>
            <a:ext cx="1280160" cy="310896"/>
          </a:xfrm>
          <a:prstGeom prst="roundRect">
            <a:avLst>
              <a:gd name="adj" fmla="val 17647"/>
            </a:avLst>
          </a:prstGeom>
          <a:solidFill>
            <a:srgbClr val="EAEFFA"/>
          </a:solidFill>
          <a:ln/>
        </p:spPr>
        <p:txBody>
          <a:bodyPr/>
          <a:lstStyle/>
          <a:p>
            <a:endParaRPr lang="en-US"/>
          </a:p>
        </p:txBody>
      </p:sp>
      <p:sp>
        <p:nvSpPr>
          <p:cNvPr id="19" name="Text 17"/>
          <p:cNvSpPr/>
          <p:nvPr/>
        </p:nvSpPr>
        <p:spPr>
          <a:xfrm>
            <a:off x="3035808" y="3502152"/>
            <a:ext cx="1280160" cy="310896"/>
          </a:xfrm>
          <a:prstGeom prst="rect">
            <a:avLst/>
          </a:prstGeom>
          <a:noFill/>
          <a:ln/>
        </p:spPr>
        <p:txBody>
          <a:bodyPr wrap="square" lIns="0" tIns="0" rIns="0" bIns="0" rtlCol="0" anchor="ctr"/>
          <a:lstStyle/>
          <a:p>
            <a:pPr marL="0" indent="0" algn="ctr">
              <a:buNone/>
            </a:pPr>
            <a:r>
              <a:rPr lang="en-US" sz="1050" b="1" dirty="0">
                <a:solidFill>
                  <a:srgbClr val="2F6BFF"/>
                </a:solidFill>
                <a:latin typeface="Trebuchet MS" pitchFamily="34" charset="0"/>
                <a:ea typeface="Trebuchet MS" pitchFamily="34" charset="-122"/>
                <a:cs typeface="Trebuchet MS" pitchFamily="34" charset="-120"/>
              </a:rPr>
              <a:t>$ [tbd] / mo</a:t>
            </a:r>
            <a:endParaRPr lang="en-US" sz="1050" dirty="0"/>
          </a:p>
        </p:txBody>
      </p:sp>
      <p:sp>
        <p:nvSpPr>
          <p:cNvPr id="20" name="Text 18"/>
          <p:cNvSpPr/>
          <p:nvPr/>
        </p:nvSpPr>
        <p:spPr>
          <a:xfrm>
            <a:off x="841248" y="4059936"/>
            <a:ext cx="2286000" cy="310896"/>
          </a:xfrm>
          <a:prstGeom prst="rect">
            <a:avLst/>
          </a:prstGeom>
          <a:noFill/>
          <a:ln/>
        </p:spPr>
        <p:txBody>
          <a:bodyPr wrap="square" lIns="0" tIns="0" rIns="0" bIns="0" rtlCol="0" anchor="ctr"/>
          <a:lstStyle/>
          <a:p>
            <a:pPr marL="0" indent="0">
              <a:buNone/>
            </a:pPr>
            <a:r>
              <a:rPr lang="en-US" sz="1150" dirty="0">
                <a:solidFill>
                  <a:srgbClr val="0B1324"/>
                </a:solidFill>
                <a:latin typeface="Calibri" pitchFamily="34" charset="0"/>
                <a:ea typeface="Calibri" pitchFamily="34" charset="-122"/>
                <a:cs typeface="Calibri" pitchFamily="34" charset="-120"/>
              </a:rPr>
              <a:t>Setup fee</a:t>
            </a:r>
            <a:endParaRPr lang="en-US" sz="1150" dirty="0"/>
          </a:p>
        </p:txBody>
      </p:sp>
      <p:sp>
        <p:nvSpPr>
          <p:cNvPr id="21" name="Shape 19"/>
          <p:cNvSpPr/>
          <p:nvPr/>
        </p:nvSpPr>
        <p:spPr>
          <a:xfrm>
            <a:off x="3035808" y="4078224"/>
            <a:ext cx="1280160" cy="310896"/>
          </a:xfrm>
          <a:prstGeom prst="roundRect">
            <a:avLst>
              <a:gd name="adj" fmla="val 17647"/>
            </a:avLst>
          </a:prstGeom>
          <a:solidFill>
            <a:srgbClr val="EAEFFA"/>
          </a:solidFill>
          <a:ln/>
        </p:spPr>
        <p:txBody>
          <a:bodyPr/>
          <a:lstStyle/>
          <a:p>
            <a:endParaRPr lang="en-US"/>
          </a:p>
        </p:txBody>
      </p:sp>
      <p:sp>
        <p:nvSpPr>
          <p:cNvPr id="22" name="Text 20"/>
          <p:cNvSpPr/>
          <p:nvPr/>
        </p:nvSpPr>
        <p:spPr>
          <a:xfrm>
            <a:off x="3035808" y="4078224"/>
            <a:ext cx="1280160" cy="310896"/>
          </a:xfrm>
          <a:prstGeom prst="rect">
            <a:avLst/>
          </a:prstGeom>
          <a:noFill/>
          <a:ln/>
        </p:spPr>
        <p:txBody>
          <a:bodyPr wrap="square" lIns="0" tIns="0" rIns="0" bIns="0" rtlCol="0" anchor="ctr"/>
          <a:lstStyle/>
          <a:p>
            <a:pPr marL="0" indent="0" algn="ctr">
              <a:buNone/>
            </a:pPr>
            <a:r>
              <a:rPr lang="en-US" sz="1050" b="1" dirty="0">
                <a:solidFill>
                  <a:srgbClr val="2F6BFF"/>
                </a:solidFill>
                <a:latin typeface="Trebuchet MS" pitchFamily="34" charset="0"/>
                <a:ea typeface="Trebuchet MS" pitchFamily="34" charset="-122"/>
                <a:cs typeface="Trebuchet MS" pitchFamily="34" charset="-120"/>
              </a:rPr>
              <a:t>$ [tbd] one-off</a:t>
            </a:r>
            <a:endParaRPr lang="en-US" sz="1050" dirty="0"/>
          </a:p>
        </p:txBody>
      </p:sp>
      <p:sp>
        <p:nvSpPr>
          <p:cNvPr id="23" name="Text 21"/>
          <p:cNvSpPr/>
          <p:nvPr/>
        </p:nvSpPr>
        <p:spPr>
          <a:xfrm>
            <a:off x="841248" y="4636008"/>
            <a:ext cx="2286000" cy="310896"/>
          </a:xfrm>
          <a:prstGeom prst="rect">
            <a:avLst/>
          </a:prstGeom>
          <a:noFill/>
          <a:ln/>
        </p:spPr>
        <p:txBody>
          <a:bodyPr wrap="square" lIns="0" tIns="0" rIns="0" bIns="0" rtlCol="0" anchor="ctr"/>
          <a:lstStyle/>
          <a:p>
            <a:pPr marL="0" indent="0">
              <a:buNone/>
            </a:pPr>
            <a:r>
              <a:rPr lang="en-US" sz="1150" dirty="0">
                <a:solidFill>
                  <a:srgbClr val="0B1324"/>
                </a:solidFill>
                <a:latin typeface="Calibri" pitchFamily="34" charset="0"/>
                <a:ea typeface="Calibri" pitchFamily="34" charset="-122"/>
                <a:cs typeface="Calibri" pitchFamily="34" charset="-120"/>
              </a:rPr>
              <a:t>Monthly churn</a:t>
            </a:r>
            <a:endParaRPr lang="en-US" sz="1150" dirty="0"/>
          </a:p>
        </p:txBody>
      </p:sp>
      <p:sp>
        <p:nvSpPr>
          <p:cNvPr id="24" name="Shape 22"/>
          <p:cNvSpPr/>
          <p:nvPr/>
        </p:nvSpPr>
        <p:spPr>
          <a:xfrm>
            <a:off x="3035808" y="4654296"/>
            <a:ext cx="1280160" cy="310896"/>
          </a:xfrm>
          <a:prstGeom prst="roundRect">
            <a:avLst>
              <a:gd name="adj" fmla="val 17647"/>
            </a:avLst>
          </a:prstGeom>
          <a:solidFill>
            <a:srgbClr val="EAEFFA"/>
          </a:solidFill>
          <a:ln/>
        </p:spPr>
        <p:txBody>
          <a:bodyPr/>
          <a:lstStyle/>
          <a:p>
            <a:endParaRPr lang="en-US"/>
          </a:p>
        </p:txBody>
      </p:sp>
      <p:sp>
        <p:nvSpPr>
          <p:cNvPr id="25" name="Text 23"/>
          <p:cNvSpPr/>
          <p:nvPr/>
        </p:nvSpPr>
        <p:spPr>
          <a:xfrm>
            <a:off x="3035808" y="4654296"/>
            <a:ext cx="1280160" cy="310896"/>
          </a:xfrm>
          <a:prstGeom prst="rect">
            <a:avLst/>
          </a:prstGeom>
          <a:noFill/>
          <a:ln/>
        </p:spPr>
        <p:txBody>
          <a:bodyPr wrap="square" lIns="0" tIns="0" rIns="0" bIns="0" rtlCol="0" anchor="ctr"/>
          <a:lstStyle/>
          <a:p>
            <a:pPr marL="0" indent="0" algn="ctr">
              <a:buNone/>
            </a:pPr>
            <a:r>
              <a:rPr lang="en-US" sz="1050" b="1" dirty="0">
                <a:solidFill>
                  <a:srgbClr val="2F6BFF"/>
                </a:solidFill>
                <a:latin typeface="Trebuchet MS" pitchFamily="34" charset="0"/>
                <a:ea typeface="Trebuchet MS" pitchFamily="34" charset="-122"/>
                <a:cs typeface="Trebuchet MS" pitchFamily="34" charset="-120"/>
              </a:rPr>
              <a:t>[tbd] %</a:t>
            </a:r>
            <a:endParaRPr lang="en-US" sz="1050" dirty="0"/>
          </a:p>
        </p:txBody>
      </p:sp>
      <p:sp>
        <p:nvSpPr>
          <p:cNvPr id="26" name="Text 24"/>
          <p:cNvSpPr/>
          <p:nvPr/>
        </p:nvSpPr>
        <p:spPr>
          <a:xfrm>
            <a:off x="841248" y="5212080"/>
            <a:ext cx="2286000" cy="310896"/>
          </a:xfrm>
          <a:prstGeom prst="rect">
            <a:avLst/>
          </a:prstGeom>
          <a:noFill/>
          <a:ln/>
        </p:spPr>
        <p:txBody>
          <a:bodyPr wrap="square" lIns="0" tIns="0" rIns="0" bIns="0" rtlCol="0" anchor="ctr"/>
          <a:lstStyle/>
          <a:p>
            <a:pPr marL="0" indent="0">
              <a:buNone/>
            </a:pPr>
            <a:r>
              <a:rPr lang="en-US" sz="1150" dirty="0">
                <a:solidFill>
                  <a:srgbClr val="0B1324"/>
                </a:solidFill>
                <a:latin typeface="Calibri" pitchFamily="34" charset="0"/>
                <a:ea typeface="Calibri" pitchFamily="34" charset="-122"/>
                <a:cs typeface="Calibri" pitchFamily="34" charset="-120"/>
              </a:rPr>
              <a:t>CAC</a:t>
            </a:r>
            <a:endParaRPr lang="en-US" sz="1150" dirty="0"/>
          </a:p>
        </p:txBody>
      </p:sp>
      <p:sp>
        <p:nvSpPr>
          <p:cNvPr id="27" name="Shape 25"/>
          <p:cNvSpPr/>
          <p:nvPr/>
        </p:nvSpPr>
        <p:spPr>
          <a:xfrm>
            <a:off x="3035808" y="5230368"/>
            <a:ext cx="1280160" cy="310896"/>
          </a:xfrm>
          <a:prstGeom prst="roundRect">
            <a:avLst>
              <a:gd name="adj" fmla="val 17647"/>
            </a:avLst>
          </a:prstGeom>
          <a:solidFill>
            <a:srgbClr val="EAEFFA"/>
          </a:solidFill>
          <a:ln/>
        </p:spPr>
        <p:txBody>
          <a:bodyPr/>
          <a:lstStyle/>
          <a:p>
            <a:endParaRPr lang="en-US"/>
          </a:p>
        </p:txBody>
      </p:sp>
      <p:sp>
        <p:nvSpPr>
          <p:cNvPr id="28" name="Text 26"/>
          <p:cNvSpPr/>
          <p:nvPr/>
        </p:nvSpPr>
        <p:spPr>
          <a:xfrm>
            <a:off x="3035808" y="5230368"/>
            <a:ext cx="1280160" cy="310896"/>
          </a:xfrm>
          <a:prstGeom prst="rect">
            <a:avLst/>
          </a:prstGeom>
          <a:noFill/>
          <a:ln/>
        </p:spPr>
        <p:txBody>
          <a:bodyPr wrap="square" lIns="0" tIns="0" rIns="0" bIns="0" rtlCol="0" anchor="ctr"/>
          <a:lstStyle/>
          <a:p>
            <a:pPr marL="0" indent="0" algn="ctr">
              <a:buNone/>
            </a:pPr>
            <a:r>
              <a:rPr lang="en-US" sz="1050" b="1" dirty="0">
                <a:solidFill>
                  <a:srgbClr val="2F6BFF"/>
                </a:solidFill>
                <a:latin typeface="Trebuchet MS" pitchFamily="34" charset="0"/>
                <a:ea typeface="Trebuchet MS" pitchFamily="34" charset="-122"/>
                <a:cs typeface="Trebuchet MS" pitchFamily="34" charset="-120"/>
              </a:rPr>
              <a:t>$ [tbd]</a:t>
            </a:r>
            <a:endParaRPr lang="en-US" sz="1050" dirty="0"/>
          </a:p>
        </p:txBody>
      </p:sp>
      <p:sp>
        <p:nvSpPr>
          <p:cNvPr id="29" name="Shape 27"/>
          <p:cNvSpPr/>
          <p:nvPr/>
        </p:nvSpPr>
        <p:spPr>
          <a:xfrm>
            <a:off x="4727448" y="1783080"/>
            <a:ext cx="6867144" cy="4160520"/>
          </a:xfrm>
          <a:prstGeom prst="roundRect">
            <a:avLst>
              <a:gd name="adj" fmla="val 1978"/>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30" name="Text 28"/>
          <p:cNvSpPr/>
          <p:nvPr/>
        </p:nvSpPr>
        <p:spPr>
          <a:xfrm>
            <a:off x="5001768" y="1938528"/>
            <a:ext cx="5486400" cy="310896"/>
          </a:xfrm>
          <a:prstGeom prst="rect">
            <a:avLst/>
          </a:prstGeom>
          <a:noFill/>
          <a:ln/>
        </p:spPr>
        <p:txBody>
          <a:bodyPr wrap="square" lIns="0" tIns="0" rIns="0" bIns="0" rtlCol="0" anchor="ctr"/>
          <a:lstStyle/>
          <a:p>
            <a:pPr marL="0" indent="0">
              <a:buNone/>
            </a:pPr>
            <a:r>
              <a:rPr lang="en-US" sz="1250" b="1" dirty="0">
                <a:solidFill>
                  <a:srgbClr val="0B1324"/>
                </a:solidFill>
                <a:latin typeface="Trebuchet MS" pitchFamily="34" charset="0"/>
                <a:ea typeface="Trebuchet MS" pitchFamily="34" charset="-122"/>
                <a:cs typeface="Trebuchet MS" pitchFamily="34" charset="-120"/>
              </a:rPr>
              <a:t>Illustrative ARR trajectory (placeholder)</a:t>
            </a:r>
            <a:endParaRPr lang="en-US" sz="1250" dirty="0"/>
          </a:p>
        </p:txBody>
      </p:sp>
      <p:graphicFrame>
        <p:nvGraphicFramePr>
          <p:cNvPr id="31" name="Chart 0"/>
          <p:cNvGraphicFramePr/>
          <p:nvPr/>
        </p:nvGraphicFramePr>
        <p:xfrm>
          <a:off x="4864608" y="2331720"/>
          <a:ext cx="6547104" cy="3200400"/>
        </p:xfrm>
        <a:graphic>
          <a:graphicData uri="http://schemas.openxmlformats.org/drawingml/2006/chart">
            <c:chart xmlns:c="http://schemas.openxmlformats.org/drawingml/2006/chart" xmlns:r="http://schemas.openxmlformats.org/officeDocument/2006/relationships" r:id="rId3"/>
          </a:graphicData>
        </a:graphic>
      </p:graphicFrame>
      <p:sp>
        <p:nvSpPr>
          <p:cNvPr id="32" name="Text 29"/>
          <p:cNvSpPr/>
          <p:nvPr/>
        </p:nvSpPr>
        <p:spPr>
          <a:xfrm>
            <a:off x="5001768" y="5532120"/>
            <a:ext cx="6583680" cy="365760"/>
          </a:xfrm>
          <a:prstGeom prst="rect">
            <a:avLst/>
          </a:prstGeom>
          <a:noFill/>
          <a:ln/>
        </p:spPr>
        <p:txBody>
          <a:bodyPr wrap="square" lIns="0" tIns="0" rIns="0" bIns="0" rtlCol="0" anchor="ctr"/>
          <a:lstStyle/>
          <a:p>
            <a:pPr marL="0" indent="0">
              <a:buNone/>
            </a:pPr>
            <a:r>
              <a:rPr lang="en-US" sz="950" i="1" dirty="0">
                <a:solidFill>
                  <a:srgbClr val="5B6B86"/>
                </a:solidFill>
                <a:latin typeface="Calibri" pitchFamily="34" charset="0"/>
                <a:ea typeface="Calibri" pitchFamily="34" charset="-122"/>
                <a:cs typeface="Calibri" pitchFamily="34" charset="-120"/>
              </a:rPr>
              <a:t>Indexed illustration of growth shape, not a forecast. Financial model assumptions to be validated during pilot.</a:t>
            </a:r>
            <a:endParaRPr lang="en-US" sz="9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0A1230"/>
        </a:solidFill>
        <a:effectLst/>
      </p:bgPr>
    </p:bg>
    <p:spTree>
      <p:nvGrpSpPr>
        <p:cNvPr id="1" name=""/>
        <p:cNvGrpSpPr/>
        <p:nvPr/>
      </p:nvGrpSpPr>
      <p:grpSpPr>
        <a:xfrm>
          <a:off x="0" y="0"/>
          <a:ext cx="0" cy="0"/>
          <a:chOff x="0" y="0"/>
          <a:chExt cx="0" cy="0"/>
        </a:xfrm>
      </p:grpSpPr>
      <p:sp>
        <p:nvSpPr>
          <p:cNvPr id="2" name="Shape 0"/>
          <p:cNvSpPr/>
          <p:nvPr/>
        </p:nvSpPr>
        <p:spPr>
          <a:xfrm>
            <a:off x="0" y="0"/>
            <a:ext cx="12161520" cy="128016"/>
          </a:xfrm>
          <a:prstGeom prst="rect">
            <a:avLst/>
          </a:prstGeom>
          <a:solidFill>
            <a:srgbClr val="2F6BFF"/>
          </a:solidFill>
          <a:ln/>
        </p:spPr>
        <p:txBody>
          <a:bodyPr/>
          <a:lstStyle/>
          <a:p>
            <a:endParaRPr lang="en-US"/>
          </a:p>
        </p:txBody>
      </p:sp>
      <p:sp>
        <p:nvSpPr>
          <p:cNvPr id="3" name="Shape 1"/>
          <p:cNvSpPr/>
          <p:nvPr/>
        </p:nvSpPr>
        <p:spPr>
          <a:xfrm>
            <a:off x="9052560" y="-1828800"/>
            <a:ext cx="4206240" cy="4206240"/>
          </a:xfrm>
          <a:prstGeom prst="ellipse">
            <a:avLst/>
          </a:prstGeom>
          <a:solidFill>
            <a:srgbClr val="2F6BFF">
              <a:alpha val="14000"/>
            </a:srgbClr>
          </a:solidFill>
          <a:ln/>
        </p:spPr>
        <p:txBody>
          <a:bodyPr/>
          <a:lstStyle/>
          <a:p>
            <a:endParaRPr lang="en-US"/>
          </a:p>
        </p:txBody>
      </p:sp>
      <p:sp>
        <p:nvSpPr>
          <p:cNvPr id="4" name="Shape 2"/>
          <p:cNvSpPr/>
          <p:nvPr/>
        </p:nvSpPr>
        <p:spPr>
          <a:xfrm>
            <a:off x="-1463040" y="4480560"/>
            <a:ext cx="3657600" cy="3657600"/>
          </a:xfrm>
          <a:prstGeom prst="ellipse">
            <a:avLst/>
          </a:prstGeom>
          <a:solidFill>
            <a:srgbClr val="22D3EE">
              <a:alpha val="10000"/>
            </a:srgbClr>
          </a:solidFill>
          <a:ln/>
        </p:spPr>
        <p:txBody>
          <a:bodyPr/>
          <a:lstStyle/>
          <a:p>
            <a:endParaRPr lang="en-US"/>
          </a:p>
        </p:txBody>
      </p:sp>
      <p:sp>
        <p:nvSpPr>
          <p:cNvPr id="5" name="Text 3"/>
          <p:cNvSpPr/>
          <p:nvPr/>
        </p:nvSpPr>
        <p:spPr>
          <a:xfrm>
            <a:off x="566928" y="548640"/>
            <a:ext cx="7315200" cy="365760"/>
          </a:xfrm>
          <a:prstGeom prst="rect">
            <a:avLst/>
          </a:prstGeom>
          <a:noFill/>
          <a:ln/>
        </p:spPr>
        <p:txBody>
          <a:bodyPr wrap="square" lIns="0" tIns="0" rIns="0" bIns="0" rtlCol="0" anchor="ctr"/>
          <a:lstStyle/>
          <a:p>
            <a:pPr marL="0" indent="0">
              <a:buNone/>
            </a:pPr>
            <a:r>
              <a:rPr lang="en-US" sz="1200" b="1" kern="0" spc="300" dirty="0">
                <a:solidFill>
                  <a:srgbClr val="22D3EE"/>
                </a:solidFill>
                <a:latin typeface="Trebuchet MS" pitchFamily="34" charset="0"/>
                <a:ea typeface="Trebuchet MS" pitchFamily="34" charset="-122"/>
                <a:cs typeface="Trebuchet MS" pitchFamily="34" charset="-120"/>
              </a:rPr>
              <a:t>THE ASK</a:t>
            </a:r>
            <a:endParaRPr lang="en-US" sz="1200" dirty="0"/>
          </a:p>
        </p:txBody>
      </p:sp>
      <p:sp>
        <p:nvSpPr>
          <p:cNvPr id="6" name="Text 4"/>
          <p:cNvSpPr/>
          <p:nvPr/>
        </p:nvSpPr>
        <p:spPr>
          <a:xfrm>
            <a:off x="566928" y="914400"/>
            <a:ext cx="10515600" cy="731520"/>
          </a:xfrm>
          <a:prstGeom prst="rect">
            <a:avLst/>
          </a:prstGeom>
          <a:noFill/>
          <a:ln/>
        </p:spPr>
        <p:txBody>
          <a:bodyPr wrap="square" lIns="0" tIns="0" rIns="0" bIns="0" rtlCol="0" anchor="ctr"/>
          <a:lstStyle/>
          <a:p>
            <a:pPr marL="0" indent="0">
              <a:buNone/>
            </a:pPr>
            <a:r>
              <a:rPr lang="en-US" sz="3000" b="1" dirty="0">
                <a:solidFill>
                  <a:srgbClr val="FFFFFF"/>
                </a:solidFill>
                <a:latin typeface="Trebuchet MS" pitchFamily="34" charset="0"/>
                <a:ea typeface="Trebuchet MS" pitchFamily="34" charset="-122"/>
                <a:cs typeface="Trebuchet MS" pitchFamily="34" charset="-120"/>
              </a:rPr>
              <a:t>Raising </a:t>
            </a:r>
            <a:r>
              <a:rPr lang="en-US" sz="3000" b="1" dirty="0">
                <a:solidFill>
                  <a:srgbClr val="22D3EE"/>
                </a:solidFill>
                <a:latin typeface="Trebuchet MS" pitchFamily="34" charset="0"/>
                <a:ea typeface="Trebuchet MS" pitchFamily="34" charset="-122"/>
                <a:cs typeface="Trebuchet MS" pitchFamily="34" charset="-120"/>
              </a:rPr>
              <a:t>[ insert amount ]</a:t>
            </a:r>
            <a:r>
              <a:rPr lang="en-US" sz="3000" b="1" dirty="0">
                <a:solidFill>
                  <a:srgbClr val="FFFFFF"/>
                </a:solidFill>
                <a:latin typeface="Trebuchet MS" pitchFamily="34" charset="0"/>
                <a:ea typeface="Trebuchet MS" pitchFamily="34" charset="-122"/>
                <a:cs typeface="Trebuchet MS" pitchFamily="34" charset="-120"/>
              </a:rPr>
              <a:t>  pre-seed / seed</a:t>
            </a:r>
            <a:endParaRPr lang="en-US" sz="3000" dirty="0"/>
          </a:p>
        </p:txBody>
      </p:sp>
      <p:sp>
        <p:nvSpPr>
          <p:cNvPr id="7" name="Text 5"/>
          <p:cNvSpPr/>
          <p:nvPr/>
        </p:nvSpPr>
        <p:spPr>
          <a:xfrm>
            <a:off x="566928" y="1691640"/>
            <a:ext cx="10515600" cy="365760"/>
          </a:xfrm>
          <a:prstGeom prst="rect">
            <a:avLst/>
          </a:prstGeom>
          <a:noFill/>
          <a:ln/>
        </p:spPr>
        <p:txBody>
          <a:bodyPr wrap="square" lIns="0" tIns="0" rIns="0" bIns="0" rtlCol="0" anchor="ctr"/>
          <a:lstStyle/>
          <a:p>
            <a:pPr marL="0" indent="0">
              <a:buNone/>
            </a:pPr>
            <a:r>
              <a:rPr lang="en-US" sz="1400" dirty="0">
                <a:solidFill>
                  <a:srgbClr val="C7D6F5"/>
                </a:solidFill>
                <a:latin typeface="Calibri" pitchFamily="34" charset="0"/>
                <a:ea typeface="Calibri" pitchFamily="34" charset="-122"/>
                <a:cs typeface="Calibri" pitchFamily="34" charset="-120"/>
              </a:rPr>
              <a:t>To convert a finished product into validated, repeatable revenue across Qatar and the GCC.</a:t>
            </a:r>
            <a:endParaRPr lang="en-US" sz="1400" dirty="0"/>
          </a:p>
        </p:txBody>
      </p:sp>
      <p:sp>
        <p:nvSpPr>
          <p:cNvPr id="8" name="Text 6"/>
          <p:cNvSpPr/>
          <p:nvPr/>
        </p:nvSpPr>
        <p:spPr>
          <a:xfrm>
            <a:off x="566928" y="2286000"/>
            <a:ext cx="4572000" cy="274320"/>
          </a:xfrm>
          <a:prstGeom prst="rect">
            <a:avLst/>
          </a:prstGeom>
          <a:noFill/>
          <a:ln/>
        </p:spPr>
        <p:txBody>
          <a:bodyPr wrap="square" lIns="0" tIns="0" rIns="0" bIns="0" rtlCol="0" anchor="ctr"/>
          <a:lstStyle/>
          <a:p>
            <a:pPr marL="0" indent="0">
              <a:buNone/>
            </a:pPr>
            <a:r>
              <a:rPr lang="en-US" sz="1200" b="1" kern="0" spc="200" dirty="0">
                <a:solidFill>
                  <a:srgbClr val="8FA3CE"/>
                </a:solidFill>
                <a:latin typeface="Trebuchet MS" pitchFamily="34" charset="0"/>
                <a:ea typeface="Trebuchet MS" pitchFamily="34" charset="-122"/>
                <a:cs typeface="Trebuchet MS" pitchFamily="34" charset="-120"/>
              </a:rPr>
              <a:t>USE OF FUNDS</a:t>
            </a:r>
            <a:endParaRPr lang="en-US" sz="1200" dirty="0"/>
          </a:p>
        </p:txBody>
      </p:sp>
      <p:sp>
        <p:nvSpPr>
          <p:cNvPr id="9" name="Shape 7"/>
          <p:cNvSpPr/>
          <p:nvPr/>
        </p:nvSpPr>
        <p:spPr>
          <a:xfrm>
            <a:off x="566928" y="2651760"/>
            <a:ext cx="2788920" cy="713232"/>
          </a:xfrm>
          <a:prstGeom prst="roundRect">
            <a:avLst>
              <a:gd name="adj" fmla="val 10256"/>
            </a:avLst>
          </a:prstGeom>
          <a:solidFill>
            <a:srgbClr val="16224C"/>
          </a:solidFill>
          <a:ln w="12700">
            <a:solidFill>
              <a:srgbClr val="243366"/>
            </a:solidFill>
            <a:prstDash val="solid"/>
          </a:ln>
        </p:spPr>
        <p:txBody>
          <a:bodyPr/>
          <a:lstStyle/>
          <a:p>
            <a:endParaRPr lang="en-US"/>
          </a:p>
        </p:txBody>
      </p:sp>
      <p:sp>
        <p:nvSpPr>
          <p:cNvPr id="10" name="Shape 8"/>
          <p:cNvSpPr/>
          <p:nvPr/>
        </p:nvSpPr>
        <p:spPr>
          <a:xfrm>
            <a:off x="713232" y="2807208"/>
            <a:ext cx="402336" cy="402336"/>
          </a:xfrm>
          <a:prstGeom prst="ellipse">
            <a:avLst/>
          </a:prstGeom>
          <a:solidFill>
            <a:srgbClr val="2F6BFF"/>
          </a:solidFill>
          <a:ln/>
        </p:spPr>
        <p:txBody>
          <a:bodyPr/>
          <a:lstStyle/>
          <a:p>
            <a:endParaRPr lang="en-US"/>
          </a:p>
        </p:txBody>
      </p:sp>
      <p:pic>
        <p:nvPicPr>
          <p:cNvPr id="11" name="Image 0" descr="preencoded.png"/>
          <p:cNvPicPr>
            <a:picLocks noChangeAspect="1"/>
          </p:cNvPicPr>
          <p:nvPr/>
        </p:nvPicPr>
        <p:blipFill>
          <a:blip r:embed="rId3"/>
          <a:stretch>
            <a:fillRect/>
          </a:stretch>
        </p:blipFill>
        <p:spPr>
          <a:xfrm>
            <a:off x="813816" y="2907792"/>
            <a:ext cx="201168" cy="201168"/>
          </a:xfrm>
          <a:prstGeom prst="rect">
            <a:avLst/>
          </a:prstGeom>
        </p:spPr>
      </p:pic>
      <p:sp>
        <p:nvSpPr>
          <p:cNvPr id="12" name="Text 9"/>
          <p:cNvSpPr/>
          <p:nvPr/>
        </p:nvSpPr>
        <p:spPr>
          <a:xfrm>
            <a:off x="1207008" y="2651760"/>
            <a:ext cx="2039112" cy="713232"/>
          </a:xfrm>
          <a:prstGeom prst="rect">
            <a:avLst/>
          </a:prstGeom>
          <a:noFill/>
          <a:ln/>
        </p:spPr>
        <p:txBody>
          <a:bodyPr wrap="square" lIns="0" tIns="0" rIns="0" bIns="0" rtlCol="0" anchor="ctr"/>
          <a:lstStyle/>
          <a:p>
            <a:pPr marL="0" indent="0">
              <a:buNone/>
            </a:pPr>
            <a:r>
              <a:rPr lang="en-US" sz="1150" b="1" dirty="0">
                <a:solidFill>
                  <a:srgbClr val="FFFFFF"/>
                </a:solidFill>
                <a:latin typeface="Trebuchet MS" pitchFamily="34" charset="0"/>
                <a:ea typeface="Trebuchet MS" pitchFamily="34" charset="-122"/>
                <a:cs typeface="Trebuchet MS" pitchFamily="34" charset="-120"/>
              </a:rPr>
              <a:t>Product development</a:t>
            </a:r>
            <a:endParaRPr lang="en-US" sz="1150" dirty="0"/>
          </a:p>
        </p:txBody>
      </p:sp>
      <p:sp>
        <p:nvSpPr>
          <p:cNvPr id="13" name="Shape 10"/>
          <p:cNvSpPr/>
          <p:nvPr/>
        </p:nvSpPr>
        <p:spPr>
          <a:xfrm>
            <a:off x="3630168" y="2651760"/>
            <a:ext cx="2788920" cy="713232"/>
          </a:xfrm>
          <a:prstGeom prst="roundRect">
            <a:avLst>
              <a:gd name="adj" fmla="val 10256"/>
            </a:avLst>
          </a:prstGeom>
          <a:solidFill>
            <a:srgbClr val="16224C"/>
          </a:solidFill>
          <a:ln w="12700">
            <a:solidFill>
              <a:srgbClr val="243366"/>
            </a:solidFill>
            <a:prstDash val="solid"/>
          </a:ln>
        </p:spPr>
        <p:txBody>
          <a:bodyPr/>
          <a:lstStyle/>
          <a:p>
            <a:endParaRPr lang="en-US"/>
          </a:p>
        </p:txBody>
      </p:sp>
      <p:sp>
        <p:nvSpPr>
          <p:cNvPr id="14" name="Shape 11"/>
          <p:cNvSpPr/>
          <p:nvPr/>
        </p:nvSpPr>
        <p:spPr>
          <a:xfrm>
            <a:off x="3776472" y="2807208"/>
            <a:ext cx="402336" cy="402336"/>
          </a:xfrm>
          <a:prstGeom prst="ellipse">
            <a:avLst/>
          </a:prstGeom>
          <a:solidFill>
            <a:srgbClr val="A371F7"/>
          </a:solidFill>
          <a:ln/>
        </p:spPr>
        <p:txBody>
          <a:bodyPr/>
          <a:lstStyle/>
          <a:p>
            <a:endParaRPr lang="en-US"/>
          </a:p>
        </p:txBody>
      </p:sp>
      <p:pic>
        <p:nvPicPr>
          <p:cNvPr id="15" name="Image 1" descr="preencoded.png"/>
          <p:cNvPicPr>
            <a:picLocks noChangeAspect="1"/>
          </p:cNvPicPr>
          <p:nvPr/>
        </p:nvPicPr>
        <p:blipFill>
          <a:blip r:embed="rId4"/>
          <a:stretch>
            <a:fillRect/>
          </a:stretch>
        </p:blipFill>
        <p:spPr>
          <a:xfrm>
            <a:off x="3877056" y="2907792"/>
            <a:ext cx="201168" cy="201168"/>
          </a:xfrm>
          <a:prstGeom prst="rect">
            <a:avLst/>
          </a:prstGeom>
        </p:spPr>
      </p:pic>
      <p:sp>
        <p:nvSpPr>
          <p:cNvPr id="16" name="Text 12"/>
          <p:cNvSpPr/>
          <p:nvPr/>
        </p:nvSpPr>
        <p:spPr>
          <a:xfrm>
            <a:off x="4270248" y="2651760"/>
            <a:ext cx="2039112" cy="713232"/>
          </a:xfrm>
          <a:prstGeom prst="rect">
            <a:avLst/>
          </a:prstGeom>
          <a:noFill/>
          <a:ln/>
        </p:spPr>
        <p:txBody>
          <a:bodyPr wrap="square" lIns="0" tIns="0" rIns="0" bIns="0" rtlCol="0" anchor="ctr"/>
          <a:lstStyle/>
          <a:p>
            <a:pPr marL="0" indent="0">
              <a:buNone/>
            </a:pPr>
            <a:r>
              <a:rPr lang="en-US" sz="1150" b="1" dirty="0">
                <a:solidFill>
                  <a:srgbClr val="FFFFFF"/>
                </a:solidFill>
                <a:latin typeface="Trebuchet MS" pitchFamily="34" charset="0"/>
                <a:ea typeface="Trebuchet MS" pitchFamily="34" charset="-122"/>
                <a:cs typeface="Trebuchet MS" pitchFamily="34" charset="-120"/>
              </a:rPr>
              <a:t>AI / forecasting engine</a:t>
            </a:r>
            <a:endParaRPr lang="en-US" sz="1150" dirty="0"/>
          </a:p>
        </p:txBody>
      </p:sp>
      <p:sp>
        <p:nvSpPr>
          <p:cNvPr id="17" name="Shape 13"/>
          <p:cNvSpPr/>
          <p:nvPr/>
        </p:nvSpPr>
        <p:spPr>
          <a:xfrm>
            <a:off x="566928" y="3529584"/>
            <a:ext cx="2788920" cy="713232"/>
          </a:xfrm>
          <a:prstGeom prst="roundRect">
            <a:avLst>
              <a:gd name="adj" fmla="val 10256"/>
            </a:avLst>
          </a:prstGeom>
          <a:solidFill>
            <a:srgbClr val="16224C"/>
          </a:solidFill>
          <a:ln w="12700">
            <a:solidFill>
              <a:srgbClr val="243366"/>
            </a:solidFill>
            <a:prstDash val="solid"/>
          </a:ln>
        </p:spPr>
        <p:txBody>
          <a:bodyPr/>
          <a:lstStyle/>
          <a:p>
            <a:endParaRPr lang="en-US"/>
          </a:p>
        </p:txBody>
      </p:sp>
      <p:sp>
        <p:nvSpPr>
          <p:cNvPr id="18" name="Shape 14"/>
          <p:cNvSpPr/>
          <p:nvPr/>
        </p:nvSpPr>
        <p:spPr>
          <a:xfrm>
            <a:off x="713232" y="3685032"/>
            <a:ext cx="402336" cy="402336"/>
          </a:xfrm>
          <a:prstGeom prst="ellipse">
            <a:avLst/>
          </a:prstGeom>
          <a:solidFill>
            <a:srgbClr val="27C68A"/>
          </a:solidFill>
          <a:ln/>
        </p:spPr>
        <p:txBody>
          <a:bodyPr/>
          <a:lstStyle/>
          <a:p>
            <a:endParaRPr lang="en-US"/>
          </a:p>
        </p:txBody>
      </p:sp>
      <p:pic>
        <p:nvPicPr>
          <p:cNvPr id="19" name="Image 2" descr="preencoded.png"/>
          <p:cNvPicPr>
            <a:picLocks noChangeAspect="1"/>
          </p:cNvPicPr>
          <p:nvPr/>
        </p:nvPicPr>
        <p:blipFill>
          <a:blip r:embed="rId5"/>
          <a:stretch>
            <a:fillRect/>
          </a:stretch>
        </p:blipFill>
        <p:spPr>
          <a:xfrm>
            <a:off x="813816" y="3785616"/>
            <a:ext cx="201168" cy="201168"/>
          </a:xfrm>
          <a:prstGeom prst="rect">
            <a:avLst/>
          </a:prstGeom>
        </p:spPr>
      </p:pic>
      <p:sp>
        <p:nvSpPr>
          <p:cNvPr id="20" name="Text 15"/>
          <p:cNvSpPr/>
          <p:nvPr/>
        </p:nvSpPr>
        <p:spPr>
          <a:xfrm>
            <a:off x="1207008" y="3529584"/>
            <a:ext cx="2039112" cy="713232"/>
          </a:xfrm>
          <a:prstGeom prst="rect">
            <a:avLst/>
          </a:prstGeom>
          <a:noFill/>
          <a:ln/>
        </p:spPr>
        <p:txBody>
          <a:bodyPr wrap="square" lIns="0" tIns="0" rIns="0" bIns="0" rtlCol="0" anchor="ctr"/>
          <a:lstStyle/>
          <a:p>
            <a:pPr marL="0" indent="0">
              <a:buNone/>
            </a:pPr>
            <a:r>
              <a:rPr lang="en-US" sz="1150" b="1" dirty="0">
                <a:solidFill>
                  <a:srgbClr val="FFFFFF"/>
                </a:solidFill>
                <a:latin typeface="Trebuchet MS" pitchFamily="34" charset="0"/>
                <a:ea typeface="Trebuchet MS" pitchFamily="34" charset="-122"/>
                <a:cs typeface="Trebuchet MS" pitchFamily="34" charset="-120"/>
              </a:rPr>
              <a:t>Pilot onboarding</a:t>
            </a:r>
            <a:endParaRPr lang="en-US" sz="1150" dirty="0"/>
          </a:p>
        </p:txBody>
      </p:sp>
      <p:sp>
        <p:nvSpPr>
          <p:cNvPr id="21" name="Shape 16"/>
          <p:cNvSpPr/>
          <p:nvPr/>
        </p:nvSpPr>
        <p:spPr>
          <a:xfrm>
            <a:off x="3630168" y="3529584"/>
            <a:ext cx="2788920" cy="713232"/>
          </a:xfrm>
          <a:prstGeom prst="roundRect">
            <a:avLst>
              <a:gd name="adj" fmla="val 10256"/>
            </a:avLst>
          </a:prstGeom>
          <a:solidFill>
            <a:srgbClr val="16224C"/>
          </a:solidFill>
          <a:ln w="12700">
            <a:solidFill>
              <a:srgbClr val="243366"/>
            </a:solidFill>
            <a:prstDash val="solid"/>
          </a:ln>
        </p:spPr>
        <p:txBody>
          <a:bodyPr/>
          <a:lstStyle/>
          <a:p>
            <a:endParaRPr lang="en-US"/>
          </a:p>
        </p:txBody>
      </p:sp>
      <p:sp>
        <p:nvSpPr>
          <p:cNvPr id="22" name="Shape 17"/>
          <p:cNvSpPr/>
          <p:nvPr/>
        </p:nvSpPr>
        <p:spPr>
          <a:xfrm>
            <a:off x="3776472" y="3685032"/>
            <a:ext cx="402336" cy="402336"/>
          </a:xfrm>
          <a:prstGeom prst="ellipse">
            <a:avLst/>
          </a:prstGeom>
          <a:solidFill>
            <a:srgbClr val="2F6BFF"/>
          </a:solidFill>
          <a:ln/>
        </p:spPr>
        <p:txBody>
          <a:bodyPr/>
          <a:lstStyle/>
          <a:p>
            <a:endParaRPr lang="en-US"/>
          </a:p>
        </p:txBody>
      </p:sp>
      <p:pic>
        <p:nvPicPr>
          <p:cNvPr id="23" name="Image 3" descr="preencoded.png"/>
          <p:cNvPicPr>
            <a:picLocks noChangeAspect="1"/>
          </p:cNvPicPr>
          <p:nvPr/>
        </p:nvPicPr>
        <p:blipFill>
          <a:blip r:embed="rId6"/>
          <a:stretch>
            <a:fillRect/>
          </a:stretch>
        </p:blipFill>
        <p:spPr>
          <a:xfrm>
            <a:off x="3877056" y="3785616"/>
            <a:ext cx="201168" cy="201168"/>
          </a:xfrm>
          <a:prstGeom prst="rect">
            <a:avLst/>
          </a:prstGeom>
        </p:spPr>
      </p:pic>
      <p:sp>
        <p:nvSpPr>
          <p:cNvPr id="24" name="Text 18"/>
          <p:cNvSpPr/>
          <p:nvPr/>
        </p:nvSpPr>
        <p:spPr>
          <a:xfrm>
            <a:off x="4270248" y="3529584"/>
            <a:ext cx="2039112" cy="713232"/>
          </a:xfrm>
          <a:prstGeom prst="rect">
            <a:avLst/>
          </a:prstGeom>
          <a:noFill/>
          <a:ln/>
        </p:spPr>
        <p:txBody>
          <a:bodyPr wrap="square" lIns="0" tIns="0" rIns="0" bIns="0" rtlCol="0" anchor="ctr"/>
          <a:lstStyle/>
          <a:p>
            <a:pPr marL="0" indent="0">
              <a:buNone/>
            </a:pPr>
            <a:r>
              <a:rPr lang="en-US" sz="1150" b="1" dirty="0">
                <a:solidFill>
                  <a:srgbClr val="FFFFFF"/>
                </a:solidFill>
                <a:latin typeface="Trebuchet MS" pitchFamily="34" charset="0"/>
                <a:ea typeface="Trebuchet MS" pitchFamily="34" charset="-122"/>
                <a:cs typeface="Trebuchet MS" pitchFamily="34" charset="-120"/>
              </a:rPr>
              <a:t>Sales &amp; marketing</a:t>
            </a:r>
            <a:endParaRPr lang="en-US" sz="1150" dirty="0"/>
          </a:p>
        </p:txBody>
      </p:sp>
      <p:sp>
        <p:nvSpPr>
          <p:cNvPr id="25" name="Shape 19"/>
          <p:cNvSpPr/>
          <p:nvPr/>
        </p:nvSpPr>
        <p:spPr>
          <a:xfrm>
            <a:off x="566928" y="4407408"/>
            <a:ext cx="2788920" cy="713232"/>
          </a:xfrm>
          <a:prstGeom prst="roundRect">
            <a:avLst>
              <a:gd name="adj" fmla="val 10256"/>
            </a:avLst>
          </a:prstGeom>
          <a:solidFill>
            <a:srgbClr val="16224C"/>
          </a:solidFill>
          <a:ln w="12700">
            <a:solidFill>
              <a:srgbClr val="243366"/>
            </a:solidFill>
            <a:prstDash val="solid"/>
          </a:ln>
        </p:spPr>
        <p:txBody>
          <a:bodyPr/>
          <a:lstStyle/>
          <a:p>
            <a:endParaRPr lang="en-US"/>
          </a:p>
        </p:txBody>
      </p:sp>
      <p:sp>
        <p:nvSpPr>
          <p:cNvPr id="26" name="Shape 20"/>
          <p:cNvSpPr/>
          <p:nvPr/>
        </p:nvSpPr>
        <p:spPr>
          <a:xfrm>
            <a:off x="713232" y="4562856"/>
            <a:ext cx="402336" cy="402336"/>
          </a:xfrm>
          <a:prstGeom prst="ellipse">
            <a:avLst/>
          </a:prstGeom>
          <a:solidFill>
            <a:srgbClr val="22D3EE"/>
          </a:solidFill>
          <a:ln/>
        </p:spPr>
        <p:txBody>
          <a:bodyPr/>
          <a:lstStyle/>
          <a:p>
            <a:endParaRPr lang="en-US"/>
          </a:p>
        </p:txBody>
      </p:sp>
      <p:pic>
        <p:nvPicPr>
          <p:cNvPr id="27" name="Image 4" descr="preencoded.png"/>
          <p:cNvPicPr>
            <a:picLocks noChangeAspect="1"/>
          </p:cNvPicPr>
          <p:nvPr/>
        </p:nvPicPr>
        <p:blipFill>
          <a:blip r:embed="rId7"/>
          <a:stretch>
            <a:fillRect/>
          </a:stretch>
        </p:blipFill>
        <p:spPr>
          <a:xfrm>
            <a:off x="813816" y="4663440"/>
            <a:ext cx="201168" cy="201168"/>
          </a:xfrm>
          <a:prstGeom prst="rect">
            <a:avLst/>
          </a:prstGeom>
        </p:spPr>
      </p:pic>
      <p:sp>
        <p:nvSpPr>
          <p:cNvPr id="28" name="Text 21"/>
          <p:cNvSpPr/>
          <p:nvPr/>
        </p:nvSpPr>
        <p:spPr>
          <a:xfrm>
            <a:off x="1207008" y="4407408"/>
            <a:ext cx="2039112" cy="713232"/>
          </a:xfrm>
          <a:prstGeom prst="rect">
            <a:avLst/>
          </a:prstGeom>
          <a:noFill/>
          <a:ln/>
        </p:spPr>
        <p:txBody>
          <a:bodyPr wrap="square" lIns="0" tIns="0" rIns="0" bIns="0" rtlCol="0" anchor="ctr"/>
          <a:lstStyle/>
          <a:p>
            <a:pPr marL="0" indent="0">
              <a:buNone/>
            </a:pPr>
            <a:r>
              <a:rPr lang="en-US" sz="1150" b="1" dirty="0">
                <a:solidFill>
                  <a:srgbClr val="FFFFFF"/>
                </a:solidFill>
                <a:latin typeface="Trebuchet MS" pitchFamily="34" charset="0"/>
                <a:ea typeface="Trebuchet MS" pitchFamily="34" charset="-122"/>
                <a:cs typeface="Trebuchet MS" pitchFamily="34" charset="-120"/>
              </a:rPr>
              <a:t>Cloud infrastructure</a:t>
            </a:r>
            <a:endParaRPr lang="en-US" sz="1150" dirty="0"/>
          </a:p>
        </p:txBody>
      </p:sp>
      <p:sp>
        <p:nvSpPr>
          <p:cNvPr id="29" name="Shape 22"/>
          <p:cNvSpPr/>
          <p:nvPr/>
        </p:nvSpPr>
        <p:spPr>
          <a:xfrm>
            <a:off x="3630168" y="4407408"/>
            <a:ext cx="2788920" cy="713232"/>
          </a:xfrm>
          <a:prstGeom prst="roundRect">
            <a:avLst>
              <a:gd name="adj" fmla="val 10256"/>
            </a:avLst>
          </a:prstGeom>
          <a:solidFill>
            <a:srgbClr val="16224C"/>
          </a:solidFill>
          <a:ln w="12700">
            <a:solidFill>
              <a:srgbClr val="243366"/>
            </a:solidFill>
            <a:prstDash val="solid"/>
          </a:ln>
        </p:spPr>
        <p:txBody>
          <a:bodyPr/>
          <a:lstStyle/>
          <a:p>
            <a:endParaRPr lang="en-US"/>
          </a:p>
        </p:txBody>
      </p:sp>
      <p:sp>
        <p:nvSpPr>
          <p:cNvPr id="30" name="Shape 23"/>
          <p:cNvSpPr/>
          <p:nvPr/>
        </p:nvSpPr>
        <p:spPr>
          <a:xfrm>
            <a:off x="3776472" y="4562856"/>
            <a:ext cx="402336" cy="402336"/>
          </a:xfrm>
          <a:prstGeom prst="ellipse">
            <a:avLst/>
          </a:prstGeom>
          <a:solidFill>
            <a:srgbClr val="2F6BFF"/>
          </a:solidFill>
          <a:ln/>
        </p:spPr>
        <p:txBody>
          <a:bodyPr/>
          <a:lstStyle/>
          <a:p>
            <a:endParaRPr lang="en-US"/>
          </a:p>
        </p:txBody>
      </p:sp>
      <p:pic>
        <p:nvPicPr>
          <p:cNvPr id="31" name="Image 5" descr="preencoded.png"/>
          <p:cNvPicPr>
            <a:picLocks noChangeAspect="1"/>
          </p:cNvPicPr>
          <p:nvPr/>
        </p:nvPicPr>
        <p:blipFill>
          <a:blip r:embed="rId8"/>
          <a:stretch>
            <a:fillRect/>
          </a:stretch>
        </p:blipFill>
        <p:spPr>
          <a:xfrm>
            <a:off x="3877056" y="4663440"/>
            <a:ext cx="201168" cy="201168"/>
          </a:xfrm>
          <a:prstGeom prst="rect">
            <a:avLst/>
          </a:prstGeom>
        </p:spPr>
      </p:pic>
      <p:sp>
        <p:nvSpPr>
          <p:cNvPr id="32" name="Text 24"/>
          <p:cNvSpPr/>
          <p:nvPr/>
        </p:nvSpPr>
        <p:spPr>
          <a:xfrm>
            <a:off x="4270248" y="4407408"/>
            <a:ext cx="2039112" cy="713232"/>
          </a:xfrm>
          <a:prstGeom prst="rect">
            <a:avLst/>
          </a:prstGeom>
          <a:noFill/>
          <a:ln/>
        </p:spPr>
        <p:txBody>
          <a:bodyPr wrap="square" lIns="0" tIns="0" rIns="0" bIns="0" rtlCol="0" anchor="ctr"/>
          <a:lstStyle/>
          <a:p>
            <a:pPr marL="0" indent="0">
              <a:buNone/>
            </a:pPr>
            <a:r>
              <a:rPr lang="en-US" sz="1150" b="1" dirty="0">
                <a:solidFill>
                  <a:srgbClr val="FFFFFF"/>
                </a:solidFill>
                <a:latin typeface="Trebuchet MS" pitchFamily="34" charset="0"/>
                <a:ea typeface="Trebuchet MS" pitchFamily="34" charset="-122"/>
                <a:cs typeface="Trebuchet MS" pitchFamily="34" charset="-120"/>
              </a:rPr>
              <a:t>Customer support</a:t>
            </a:r>
            <a:endParaRPr lang="en-US" sz="1150" dirty="0"/>
          </a:p>
        </p:txBody>
      </p:sp>
      <p:sp>
        <p:nvSpPr>
          <p:cNvPr id="33" name="Shape 25"/>
          <p:cNvSpPr/>
          <p:nvPr/>
        </p:nvSpPr>
        <p:spPr>
          <a:xfrm>
            <a:off x="6876288" y="2286000"/>
            <a:ext cx="4718304" cy="3657600"/>
          </a:xfrm>
          <a:prstGeom prst="roundRect">
            <a:avLst>
              <a:gd name="adj" fmla="val 2250"/>
            </a:avLst>
          </a:prstGeom>
          <a:solidFill>
            <a:srgbClr val="16224C"/>
          </a:solidFill>
          <a:ln w="12700">
            <a:solidFill>
              <a:srgbClr val="243366"/>
            </a:solidFill>
            <a:prstDash val="solid"/>
          </a:ln>
        </p:spPr>
        <p:txBody>
          <a:bodyPr/>
          <a:lstStyle/>
          <a:p>
            <a:endParaRPr lang="en-US"/>
          </a:p>
        </p:txBody>
      </p:sp>
      <p:sp>
        <p:nvSpPr>
          <p:cNvPr id="34" name="Text 26"/>
          <p:cNvSpPr/>
          <p:nvPr/>
        </p:nvSpPr>
        <p:spPr>
          <a:xfrm>
            <a:off x="7150608" y="2468880"/>
            <a:ext cx="4169664" cy="274320"/>
          </a:xfrm>
          <a:prstGeom prst="rect">
            <a:avLst/>
          </a:prstGeom>
          <a:noFill/>
          <a:ln/>
        </p:spPr>
        <p:txBody>
          <a:bodyPr wrap="square" lIns="0" tIns="0" rIns="0" bIns="0" rtlCol="0" anchor="ctr"/>
          <a:lstStyle/>
          <a:p>
            <a:pPr marL="0" indent="0">
              <a:buNone/>
            </a:pPr>
            <a:r>
              <a:rPr lang="en-US" sz="1200" b="1" kern="0" spc="150" dirty="0">
                <a:solidFill>
                  <a:srgbClr val="22D3EE"/>
                </a:solidFill>
                <a:latin typeface="Trebuchet MS" pitchFamily="34" charset="0"/>
                <a:ea typeface="Trebuchet MS" pitchFamily="34" charset="-122"/>
                <a:cs typeface="Trebuchet MS" pitchFamily="34" charset="-120"/>
              </a:rPr>
              <a:t>MILESTONES THIS ROUND FUNDS</a:t>
            </a:r>
            <a:endParaRPr lang="en-US" sz="1200" dirty="0"/>
          </a:p>
        </p:txBody>
      </p:sp>
      <p:sp>
        <p:nvSpPr>
          <p:cNvPr id="35" name="Shape 27"/>
          <p:cNvSpPr/>
          <p:nvPr/>
        </p:nvSpPr>
        <p:spPr>
          <a:xfrm>
            <a:off x="7168896" y="2926080"/>
            <a:ext cx="310896" cy="310896"/>
          </a:xfrm>
          <a:prstGeom prst="ellipse">
            <a:avLst/>
          </a:prstGeom>
          <a:solidFill>
            <a:srgbClr val="2F6BFF"/>
          </a:solidFill>
          <a:ln/>
        </p:spPr>
        <p:txBody>
          <a:bodyPr/>
          <a:lstStyle/>
          <a:p>
            <a:endParaRPr lang="en-US"/>
          </a:p>
        </p:txBody>
      </p:sp>
      <p:sp>
        <p:nvSpPr>
          <p:cNvPr id="36" name="Text 28"/>
          <p:cNvSpPr/>
          <p:nvPr/>
        </p:nvSpPr>
        <p:spPr>
          <a:xfrm>
            <a:off x="7168896" y="2926080"/>
            <a:ext cx="310896" cy="310896"/>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1</a:t>
            </a:r>
            <a:endParaRPr lang="en-US" sz="1100" dirty="0"/>
          </a:p>
        </p:txBody>
      </p:sp>
      <p:sp>
        <p:nvSpPr>
          <p:cNvPr id="37" name="Text 29"/>
          <p:cNvSpPr/>
          <p:nvPr/>
        </p:nvSpPr>
        <p:spPr>
          <a:xfrm>
            <a:off x="7607808" y="2880360"/>
            <a:ext cx="3712464" cy="402336"/>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Complete BranchIQ Phases 1–3</a:t>
            </a:r>
            <a:endParaRPr lang="en-US" sz="1200" dirty="0"/>
          </a:p>
        </p:txBody>
      </p:sp>
      <p:sp>
        <p:nvSpPr>
          <p:cNvPr id="38" name="Shape 30"/>
          <p:cNvSpPr/>
          <p:nvPr/>
        </p:nvSpPr>
        <p:spPr>
          <a:xfrm>
            <a:off x="7168896" y="3493008"/>
            <a:ext cx="310896" cy="310896"/>
          </a:xfrm>
          <a:prstGeom prst="ellipse">
            <a:avLst/>
          </a:prstGeom>
          <a:solidFill>
            <a:srgbClr val="2F6BFF"/>
          </a:solidFill>
          <a:ln/>
        </p:spPr>
        <p:txBody>
          <a:bodyPr/>
          <a:lstStyle/>
          <a:p>
            <a:endParaRPr lang="en-US"/>
          </a:p>
        </p:txBody>
      </p:sp>
      <p:sp>
        <p:nvSpPr>
          <p:cNvPr id="39" name="Text 31"/>
          <p:cNvSpPr/>
          <p:nvPr/>
        </p:nvSpPr>
        <p:spPr>
          <a:xfrm>
            <a:off x="7168896" y="3493008"/>
            <a:ext cx="310896" cy="310896"/>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2</a:t>
            </a:r>
            <a:endParaRPr lang="en-US" sz="1100" dirty="0"/>
          </a:p>
        </p:txBody>
      </p:sp>
      <p:sp>
        <p:nvSpPr>
          <p:cNvPr id="40" name="Text 32"/>
          <p:cNvSpPr/>
          <p:nvPr/>
        </p:nvSpPr>
        <p:spPr>
          <a:xfrm>
            <a:off x="7607808" y="3447288"/>
            <a:ext cx="3712464" cy="402336"/>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Launch 3–5 pilot tenants</a:t>
            </a:r>
            <a:endParaRPr lang="en-US" sz="1200" dirty="0"/>
          </a:p>
        </p:txBody>
      </p:sp>
      <p:sp>
        <p:nvSpPr>
          <p:cNvPr id="41" name="Shape 33"/>
          <p:cNvSpPr/>
          <p:nvPr/>
        </p:nvSpPr>
        <p:spPr>
          <a:xfrm>
            <a:off x="7168896" y="4059936"/>
            <a:ext cx="310896" cy="310896"/>
          </a:xfrm>
          <a:prstGeom prst="ellipse">
            <a:avLst/>
          </a:prstGeom>
          <a:solidFill>
            <a:srgbClr val="2F6BFF"/>
          </a:solidFill>
          <a:ln/>
        </p:spPr>
        <p:txBody>
          <a:bodyPr/>
          <a:lstStyle/>
          <a:p>
            <a:endParaRPr lang="en-US"/>
          </a:p>
        </p:txBody>
      </p:sp>
      <p:sp>
        <p:nvSpPr>
          <p:cNvPr id="42" name="Text 34"/>
          <p:cNvSpPr/>
          <p:nvPr/>
        </p:nvSpPr>
        <p:spPr>
          <a:xfrm>
            <a:off x="7168896" y="4059936"/>
            <a:ext cx="310896" cy="310896"/>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3</a:t>
            </a:r>
            <a:endParaRPr lang="en-US" sz="1100" dirty="0"/>
          </a:p>
        </p:txBody>
      </p:sp>
      <p:sp>
        <p:nvSpPr>
          <p:cNvPr id="43" name="Text 35"/>
          <p:cNvSpPr/>
          <p:nvPr/>
        </p:nvSpPr>
        <p:spPr>
          <a:xfrm>
            <a:off x="7607808" y="4014216"/>
            <a:ext cx="3712464" cy="402336"/>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Convert pilots to paid subscriptions</a:t>
            </a:r>
            <a:endParaRPr lang="en-US" sz="1200" dirty="0"/>
          </a:p>
        </p:txBody>
      </p:sp>
      <p:sp>
        <p:nvSpPr>
          <p:cNvPr id="44" name="Shape 36"/>
          <p:cNvSpPr/>
          <p:nvPr/>
        </p:nvSpPr>
        <p:spPr>
          <a:xfrm>
            <a:off x="7168896" y="4626864"/>
            <a:ext cx="310896" cy="310896"/>
          </a:xfrm>
          <a:prstGeom prst="ellipse">
            <a:avLst/>
          </a:prstGeom>
          <a:solidFill>
            <a:srgbClr val="2F6BFF"/>
          </a:solidFill>
          <a:ln/>
        </p:spPr>
        <p:txBody>
          <a:bodyPr/>
          <a:lstStyle/>
          <a:p>
            <a:endParaRPr lang="en-US"/>
          </a:p>
        </p:txBody>
      </p:sp>
      <p:sp>
        <p:nvSpPr>
          <p:cNvPr id="45" name="Text 37"/>
          <p:cNvSpPr/>
          <p:nvPr/>
        </p:nvSpPr>
        <p:spPr>
          <a:xfrm>
            <a:off x="7168896" y="4626864"/>
            <a:ext cx="310896" cy="310896"/>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4</a:t>
            </a:r>
            <a:endParaRPr lang="en-US" sz="1100" dirty="0"/>
          </a:p>
        </p:txBody>
      </p:sp>
      <p:sp>
        <p:nvSpPr>
          <p:cNvPr id="46" name="Text 38"/>
          <p:cNvSpPr/>
          <p:nvPr/>
        </p:nvSpPr>
        <p:spPr>
          <a:xfrm>
            <a:off x="7607808" y="4581144"/>
            <a:ext cx="3712464" cy="402336"/>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Build a repeatable sales motion</a:t>
            </a:r>
            <a:endParaRPr lang="en-US" sz="1200" dirty="0"/>
          </a:p>
        </p:txBody>
      </p:sp>
      <p:sp>
        <p:nvSpPr>
          <p:cNvPr id="47" name="Shape 39"/>
          <p:cNvSpPr/>
          <p:nvPr/>
        </p:nvSpPr>
        <p:spPr>
          <a:xfrm>
            <a:off x="7168896" y="5193792"/>
            <a:ext cx="310896" cy="310896"/>
          </a:xfrm>
          <a:prstGeom prst="ellipse">
            <a:avLst/>
          </a:prstGeom>
          <a:solidFill>
            <a:srgbClr val="2F6BFF"/>
          </a:solidFill>
          <a:ln/>
        </p:spPr>
        <p:txBody>
          <a:bodyPr/>
          <a:lstStyle/>
          <a:p>
            <a:endParaRPr lang="en-US"/>
          </a:p>
        </p:txBody>
      </p:sp>
      <p:sp>
        <p:nvSpPr>
          <p:cNvPr id="48" name="Text 40"/>
          <p:cNvSpPr/>
          <p:nvPr/>
        </p:nvSpPr>
        <p:spPr>
          <a:xfrm>
            <a:off x="7168896" y="5193792"/>
            <a:ext cx="310896" cy="310896"/>
          </a:xfrm>
          <a:prstGeom prst="rect">
            <a:avLst/>
          </a:prstGeom>
          <a:noFill/>
          <a:ln/>
        </p:spPr>
        <p:txBody>
          <a:bodyPr wrap="square" lIns="0" tIns="0" rIns="0" bIns="0" rtlCol="0" anchor="ctr"/>
          <a:lstStyle/>
          <a:p>
            <a:pPr marL="0" indent="0" algn="ctr">
              <a:buNone/>
            </a:pPr>
            <a:r>
              <a:rPr lang="en-US" sz="1100" b="1" dirty="0">
                <a:solidFill>
                  <a:srgbClr val="FFFFFF"/>
                </a:solidFill>
                <a:latin typeface="Trebuchet MS" pitchFamily="34" charset="0"/>
                <a:ea typeface="Trebuchet MS" pitchFamily="34" charset="-122"/>
                <a:cs typeface="Trebuchet MS" pitchFamily="34" charset="-120"/>
              </a:rPr>
              <a:t>5</a:t>
            </a:r>
            <a:endParaRPr lang="en-US" sz="1100" dirty="0"/>
          </a:p>
        </p:txBody>
      </p:sp>
      <p:sp>
        <p:nvSpPr>
          <p:cNvPr id="49" name="Text 41"/>
          <p:cNvSpPr/>
          <p:nvPr/>
        </p:nvSpPr>
        <p:spPr>
          <a:xfrm>
            <a:off x="7607808" y="5148072"/>
            <a:ext cx="3712464" cy="402336"/>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Prepare GCC expansion</a:t>
            </a:r>
            <a:endParaRPr lang="en-US" sz="1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4F6FC"/>
        </a:solidFill>
        <a:effectLst/>
      </p:bgPr>
    </p:bg>
    <p:spTree>
      <p:nvGrpSpPr>
        <p:cNvPr id="1" name=""/>
        <p:cNvGrpSpPr/>
        <p:nvPr/>
      </p:nvGrpSpPr>
      <p:grpSpPr>
        <a:xfrm>
          <a:off x="0" y="0"/>
          <a:ext cx="0" cy="0"/>
          <a:chOff x="0" y="0"/>
          <a:chExt cx="0" cy="0"/>
        </a:xfrm>
      </p:grpSpPr>
      <p:sp>
        <p:nvSpPr>
          <p:cNvPr id="2" name="Shape 0"/>
          <p:cNvSpPr/>
          <p:nvPr/>
        </p:nvSpPr>
        <p:spPr>
          <a:xfrm>
            <a:off x="0" y="0"/>
            <a:ext cx="164592" cy="6858000"/>
          </a:xfrm>
          <a:prstGeom prst="rect">
            <a:avLst/>
          </a:prstGeom>
          <a:solidFill>
            <a:srgbClr val="2F6BFF"/>
          </a:solidFill>
          <a:ln/>
        </p:spPr>
        <p:txBody>
          <a:bodyPr/>
          <a:lstStyle/>
          <a:p>
            <a:endParaRPr lang="en-US"/>
          </a:p>
        </p:txBody>
      </p:sp>
      <p:sp>
        <p:nvSpPr>
          <p:cNvPr id="3" name="Text 1"/>
          <p:cNvSpPr/>
          <p:nvPr/>
        </p:nvSpPr>
        <p:spPr>
          <a:xfrm>
            <a:off x="566928" y="274320"/>
            <a:ext cx="8229600" cy="274320"/>
          </a:xfrm>
          <a:prstGeom prst="rect">
            <a:avLst/>
          </a:prstGeom>
          <a:noFill/>
          <a:ln/>
        </p:spPr>
        <p:txBody>
          <a:bodyPr wrap="square" lIns="0" tIns="0" rIns="0" bIns="0" rtlCol="0" anchor="ctr"/>
          <a:lstStyle/>
          <a:p>
            <a:pPr marL="0" indent="0" algn="l">
              <a:buNone/>
            </a:pPr>
            <a:r>
              <a:rPr lang="en-US" sz="1100" b="1" kern="0" spc="200" dirty="0">
                <a:solidFill>
                  <a:srgbClr val="2F6BFF"/>
                </a:solidFill>
                <a:latin typeface="Trebuchet MS" pitchFamily="34" charset="0"/>
                <a:ea typeface="Trebuchet MS" pitchFamily="34" charset="-122"/>
                <a:cs typeface="Trebuchet MS" pitchFamily="34" charset="-120"/>
              </a:rPr>
              <a:t>WHY NOW</a:t>
            </a:r>
            <a:endParaRPr lang="en-US" sz="1100" dirty="0"/>
          </a:p>
        </p:txBody>
      </p:sp>
      <p:sp>
        <p:nvSpPr>
          <p:cNvPr id="4" name="Text 2"/>
          <p:cNvSpPr/>
          <p:nvPr/>
        </p:nvSpPr>
        <p:spPr>
          <a:xfrm>
            <a:off x="566928" y="6473952"/>
            <a:ext cx="3657600" cy="274320"/>
          </a:xfrm>
          <a:prstGeom prst="rect">
            <a:avLst/>
          </a:prstGeom>
          <a:noFill/>
          <a:ln/>
        </p:spPr>
        <p:txBody>
          <a:bodyPr wrap="square" lIns="0" tIns="0" rIns="0" bIns="0" rtlCol="0" anchor="ctr"/>
          <a:lstStyle/>
          <a:p>
            <a:pPr marL="0" indent="0">
              <a:buNone/>
            </a:pPr>
            <a:r>
              <a:rPr lang="en-US" sz="900" dirty="0">
                <a:solidFill>
                  <a:srgbClr val="5B6B86"/>
                </a:solidFill>
                <a:latin typeface="Calibri" pitchFamily="34" charset="0"/>
                <a:ea typeface="Calibri" pitchFamily="34" charset="-122"/>
                <a:cs typeface="Calibri" pitchFamily="34" charset="-120"/>
              </a:rPr>
              <a:t>BranchIQ POS SaaS</a:t>
            </a:r>
            <a:endParaRPr lang="en-US" sz="900" dirty="0"/>
          </a:p>
        </p:txBody>
      </p:sp>
      <p:sp>
        <p:nvSpPr>
          <p:cNvPr id="5" name="Text 3"/>
          <p:cNvSpPr/>
          <p:nvPr/>
        </p:nvSpPr>
        <p:spPr>
          <a:xfrm>
            <a:off x="4251960" y="6473952"/>
            <a:ext cx="3657600" cy="274320"/>
          </a:xfrm>
          <a:prstGeom prst="rect">
            <a:avLst/>
          </a:prstGeom>
          <a:noFill/>
          <a:ln/>
        </p:spPr>
        <p:txBody>
          <a:bodyPr wrap="square" lIns="0" tIns="0" rIns="0" bIns="0" rtlCol="0" anchor="ctr"/>
          <a:lstStyle/>
          <a:p>
            <a:pPr marL="0" indent="0" algn="ctr">
              <a:buNone/>
            </a:pPr>
            <a:r>
              <a:rPr lang="en-US" sz="900" dirty="0">
                <a:solidFill>
                  <a:srgbClr val="5B6B86"/>
                </a:solidFill>
                <a:latin typeface="Calibri" pitchFamily="34" charset="0"/>
                <a:ea typeface="Calibri" pitchFamily="34" charset="-122"/>
                <a:cs typeface="Calibri" pitchFamily="34" charset="-120"/>
              </a:rPr>
              <a:t>Confidential — for discussion</a:t>
            </a:r>
            <a:endParaRPr lang="en-US" sz="900" dirty="0"/>
          </a:p>
        </p:txBody>
      </p:sp>
      <p:sp>
        <p:nvSpPr>
          <p:cNvPr id="6" name="Text 4"/>
          <p:cNvSpPr/>
          <p:nvPr/>
        </p:nvSpPr>
        <p:spPr>
          <a:xfrm>
            <a:off x="10515600" y="6473952"/>
            <a:ext cx="1078992" cy="274320"/>
          </a:xfrm>
          <a:prstGeom prst="rect">
            <a:avLst/>
          </a:prstGeom>
          <a:noFill/>
          <a:ln/>
        </p:spPr>
        <p:txBody>
          <a:bodyPr wrap="square" lIns="0" tIns="0" rIns="0" bIns="0" rtlCol="0" anchor="ctr"/>
          <a:lstStyle/>
          <a:p>
            <a:pPr marL="0" indent="0" algn="r">
              <a:buNone/>
            </a:pPr>
            <a:r>
              <a:rPr lang="en-US" sz="900" b="1" dirty="0">
                <a:solidFill>
                  <a:srgbClr val="5B6B86"/>
                </a:solidFill>
                <a:latin typeface="Calibri" pitchFamily="34" charset="0"/>
                <a:ea typeface="Calibri" pitchFamily="34" charset="-122"/>
                <a:cs typeface="Calibri" pitchFamily="34" charset="-120"/>
              </a:rPr>
              <a:t>22 / 24</a:t>
            </a:r>
            <a:endParaRPr lang="en-US" sz="900" dirty="0"/>
          </a:p>
        </p:txBody>
      </p:sp>
      <p:sp>
        <p:nvSpPr>
          <p:cNvPr id="7" name="Text 5"/>
          <p:cNvSpPr/>
          <p:nvPr/>
        </p:nvSpPr>
        <p:spPr>
          <a:xfrm>
            <a:off x="566928" y="566928"/>
            <a:ext cx="11027664" cy="566928"/>
          </a:xfrm>
          <a:prstGeom prst="rect">
            <a:avLst/>
          </a:prstGeom>
          <a:noFill/>
          <a:ln/>
        </p:spPr>
        <p:txBody>
          <a:bodyPr wrap="square" lIns="0" tIns="0" rIns="0" bIns="0" rtlCol="0" anchor="ctr"/>
          <a:lstStyle/>
          <a:p>
            <a:pPr marL="0" indent="0" algn="l">
              <a:buNone/>
            </a:pPr>
            <a:r>
              <a:rPr lang="en-US" sz="3000" b="1" dirty="0">
                <a:solidFill>
                  <a:srgbClr val="0B1324"/>
                </a:solidFill>
                <a:latin typeface="Trebuchet MS" pitchFamily="34" charset="0"/>
                <a:ea typeface="Trebuchet MS" pitchFamily="34" charset="-122"/>
                <a:cs typeface="Trebuchet MS" pitchFamily="34" charset="-120"/>
              </a:rPr>
              <a:t>The timing window is open</a:t>
            </a:r>
            <a:endParaRPr lang="en-US" sz="3000" dirty="0"/>
          </a:p>
        </p:txBody>
      </p:sp>
      <p:sp>
        <p:nvSpPr>
          <p:cNvPr id="8" name="Text 6"/>
          <p:cNvSpPr/>
          <p:nvPr/>
        </p:nvSpPr>
        <p:spPr>
          <a:xfrm>
            <a:off x="566928" y="1133856"/>
            <a:ext cx="11027664" cy="365760"/>
          </a:xfrm>
          <a:prstGeom prst="rect">
            <a:avLst/>
          </a:prstGeom>
          <a:noFill/>
          <a:ln/>
        </p:spPr>
        <p:txBody>
          <a:bodyPr wrap="square" lIns="0" tIns="0" rIns="0" bIns="0" rtlCol="0" anchor="ctr"/>
          <a:lstStyle/>
          <a:p>
            <a:pPr marL="0" indent="0" algn="l">
              <a:buNone/>
            </a:pPr>
            <a:r>
              <a:rPr lang="en-US" sz="1400" dirty="0">
                <a:solidFill>
                  <a:srgbClr val="5B6B86"/>
                </a:solidFill>
                <a:latin typeface="Calibri" pitchFamily="34" charset="0"/>
                <a:ea typeface="Calibri" pitchFamily="34" charset="-122"/>
                <a:cs typeface="Calibri" pitchFamily="34" charset="-120"/>
              </a:rPr>
              <a:t>Three forces are converging — and they favor whoever moves first in this niche.</a:t>
            </a:r>
            <a:endParaRPr lang="en-US" sz="1400" dirty="0"/>
          </a:p>
        </p:txBody>
      </p:sp>
      <p:sp>
        <p:nvSpPr>
          <p:cNvPr id="9" name="Shape 7"/>
          <p:cNvSpPr/>
          <p:nvPr/>
        </p:nvSpPr>
        <p:spPr>
          <a:xfrm>
            <a:off x="566928" y="1783080"/>
            <a:ext cx="3493008" cy="1463040"/>
          </a:xfrm>
          <a:prstGeom prst="roundRect">
            <a:avLst>
              <a:gd name="adj" fmla="val 5625"/>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10" name="Shape 8"/>
          <p:cNvSpPr/>
          <p:nvPr/>
        </p:nvSpPr>
        <p:spPr>
          <a:xfrm>
            <a:off x="786384" y="2002536"/>
            <a:ext cx="512064" cy="512064"/>
          </a:xfrm>
          <a:prstGeom prst="ellipse">
            <a:avLst/>
          </a:prstGeom>
          <a:solidFill>
            <a:srgbClr val="2F6BFF"/>
          </a:solidFill>
          <a:ln/>
        </p:spPr>
        <p:txBody>
          <a:bodyPr/>
          <a:lstStyle/>
          <a:p>
            <a:endParaRPr lang="en-US"/>
          </a:p>
        </p:txBody>
      </p:sp>
      <p:pic>
        <p:nvPicPr>
          <p:cNvPr id="11" name="Image 0" descr="preencoded.png"/>
          <p:cNvPicPr>
            <a:picLocks noChangeAspect="1"/>
          </p:cNvPicPr>
          <p:nvPr/>
        </p:nvPicPr>
        <p:blipFill>
          <a:blip r:embed="rId3"/>
          <a:stretch>
            <a:fillRect/>
          </a:stretch>
        </p:blipFill>
        <p:spPr>
          <a:xfrm>
            <a:off x="914400" y="2130552"/>
            <a:ext cx="256032" cy="256032"/>
          </a:xfrm>
          <a:prstGeom prst="rect">
            <a:avLst/>
          </a:prstGeom>
        </p:spPr>
      </p:pic>
      <p:sp>
        <p:nvSpPr>
          <p:cNvPr id="12" name="Text 9"/>
          <p:cNvSpPr/>
          <p:nvPr/>
        </p:nvSpPr>
        <p:spPr>
          <a:xfrm>
            <a:off x="1435608" y="2002536"/>
            <a:ext cx="2487168" cy="512064"/>
          </a:xfrm>
          <a:prstGeom prst="rect">
            <a:avLst/>
          </a:prstGeom>
          <a:noFill/>
          <a:ln/>
        </p:spPr>
        <p:txBody>
          <a:bodyPr wrap="square" lIns="0" tIns="0" rIns="0" bIns="0" rtlCol="0" anchor="ctr"/>
          <a:lstStyle/>
          <a:p>
            <a:pPr marL="0" indent="0">
              <a:lnSpc>
                <a:spcPct val="95000"/>
              </a:lnSpc>
              <a:buNone/>
            </a:pPr>
            <a:r>
              <a:rPr lang="en-US" sz="1250" b="1" dirty="0">
                <a:solidFill>
                  <a:srgbClr val="0B1324"/>
                </a:solidFill>
                <a:latin typeface="Trebuchet MS" pitchFamily="34" charset="0"/>
                <a:ea typeface="Trebuchet MS" pitchFamily="34" charset="-122"/>
                <a:cs typeface="Trebuchet MS" pitchFamily="34" charset="-120"/>
              </a:rPr>
              <a:t>SMEs are digitizing</a:t>
            </a:r>
            <a:endParaRPr lang="en-US" sz="1250" dirty="0"/>
          </a:p>
        </p:txBody>
      </p:sp>
      <p:sp>
        <p:nvSpPr>
          <p:cNvPr id="13" name="Text 10"/>
          <p:cNvSpPr/>
          <p:nvPr/>
        </p:nvSpPr>
        <p:spPr>
          <a:xfrm>
            <a:off x="786384" y="2624328"/>
            <a:ext cx="3072384" cy="548640"/>
          </a:xfrm>
          <a:prstGeom prst="rect">
            <a:avLst/>
          </a:prstGeom>
          <a:noFill/>
          <a:ln/>
        </p:spPr>
        <p:txBody>
          <a:bodyPr wrap="square" lIns="0" tIns="0" rIns="0" bIns="0" rtlCol="0" anchor="ctr"/>
          <a:lstStyle/>
          <a:p>
            <a:pPr marL="0" indent="0">
              <a:lnSpc>
                <a:spcPct val="105000"/>
              </a:lnSpc>
              <a:buNone/>
            </a:pPr>
            <a:r>
              <a:rPr lang="en-US" sz="1050" dirty="0">
                <a:solidFill>
                  <a:srgbClr val="5B6B86"/>
                </a:solidFill>
                <a:latin typeface="Calibri" pitchFamily="34" charset="0"/>
                <a:ea typeface="Calibri" pitchFamily="34" charset="-122"/>
                <a:cs typeface="Calibri" pitchFamily="34" charset="-120"/>
              </a:rPr>
              <a:t>Regional SMBs are replacing paper and spreadsheets with cloud tools — fast.</a:t>
            </a:r>
            <a:endParaRPr lang="en-US" sz="1050" dirty="0"/>
          </a:p>
        </p:txBody>
      </p:sp>
      <p:sp>
        <p:nvSpPr>
          <p:cNvPr id="14" name="Shape 11"/>
          <p:cNvSpPr/>
          <p:nvPr/>
        </p:nvSpPr>
        <p:spPr>
          <a:xfrm>
            <a:off x="4334256" y="1783080"/>
            <a:ext cx="3493008" cy="1463040"/>
          </a:xfrm>
          <a:prstGeom prst="roundRect">
            <a:avLst>
              <a:gd name="adj" fmla="val 5625"/>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15" name="Shape 12"/>
          <p:cNvSpPr/>
          <p:nvPr/>
        </p:nvSpPr>
        <p:spPr>
          <a:xfrm>
            <a:off x="4553712" y="2002536"/>
            <a:ext cx="512064" cy="512064"/>
          </a:xfrm>
          <a:prstGeom prst="ellipse">
            <a:avLst/>
          </a:prstGeom>
          <a:solidFill>
            <a:srgbClr val="2F6BFF"/>
          </a:solidFill>
          <a:ln/>
        </p:spPr>
        <p:txBody>
          <a:bodyPr/>
          <a:lstStyle/>
          <a:p>
            <a:endParaRPr lang="en-US"/>
          </a:p>
        </p:txBody>
      </p:sp>
      <p:pic>
        <p:nvPicPr>
          <p:cNvPr id="16" name="Image 1" descr="preencoded.png"/>
          <p:cNvPicPr>
            <a:picLocks noChangeAspect="1"/>
          </p:cNvPicPr>
          <p:nvPr/>
        </p:nvPicPr>
        <p:blipFill>
          <a:blip r:embed="rId4"/>
          <a:stretch>
            <a:fillRect/>
          </a:stretch>
        </p:blipFill>
        <p:spPr>
          <a:xfrm>
            <a:off x="4681728" y="2130552"/>
            <a:ext cx="256032" cy="256032"/>
          </a:xfrm>
          <a:prstGeom prst="rect">
            <a:avLst/>
          </a:prstGeom>
        </p:spPr>
      </p:pic>
      <p:sp>
        <p:nvSpPr>
          <p:cNvPr id="17" name="Text 13"/>
          <p:cNvSpPr/>
          <p:nvPr/>
        </p:nvSpPr>
        <p:spPr>
          <a:xfrm>
            <a:off x="5202936" y="2002536"/>
            <a:ext cx="2487168" cy="512064"/>
          </a:xfrm>
          <a:prstGeom prst="rect">
            <a:avLst/>
          </a:prstGeom>
          <a:noFill/>
          <a:ln/>
        </p:spPr>
        <p:txBody>
          <a:bodyPr wrap="square" lIns="0" tIns="0" rIns="0" bIns="0" rtlCol="0" anchor="ctr"/>
          <a:lstStyle/>
          <a:p>
            <a:pPr marL="0" indent="0">
              <a:lnSpc>
                <a:spcPct val="95000"/>
              </a:lnSpc>
              <a:buNone/>
            </a:pPr>
            <a:r>
              <a:rPr lang="en-US" sz="1250" b="1" dirty="0">
                <a:solidFill>
                  <a:srgbClr val="0B1324"/>
                </a:solidFill>
                <a:latin typeface="Trebuchet MS" pitchFamily="34" charset="0"/>
                <a:ea typeface="Trebuchet MS" pitchFamily="34" charset="-122"/>
                <a:cs typeface="Trebuchet MS" pitchFamily="34" charset="-120"/>
              </a:rPr>
              <a:t>Cost control is urgent</a:t>
            </a:r>
            <a:endParaRPr lang="en-US" sz="1250" dirty="0"/>
          </a:p>
        </p:txBody>
      </p:sp>
      <p:sp>
        <p:nvSpPr>
          <p:cNvPr id="18" name="Text 14"/>
          <p:cNvSpPr/>
          <p:nvPr/>
        </p:nvSpPr>
        <p:spPr>
          <a:xfrm>
            <a:off x="4553712" y="2624328"/>
            <a:ext cx="3072384" cy="548640"/>
          </a:xfrm>
          <a:prstGeom prst="rect">
            <a:avLst/>
          </a:prstGeom>
          <a:noFill/>
          <a:ln/>
        </p:spPr>
        <p:txBody>
          <a:bodyPr wrap="square" lIns="0" tIns="0" rIns="0" bIns="0" rtlCol="0" anchor="ctr"/>
          <a:lstStyle/>
          <a:p>
            <a:pPr marL="0" indent="0">
              <a:lnSpc>
                <a:spcPct val="105000"/>
              </a:lnSpc>
              <a:buNone/>
            </a:pPr>
            <a:r>
              <a:rPr lang="en-US" sz="1050" dirty="0">
                <a:solidFill>
                  <a:srgbClr val="5B6B86"/>
                </a:solidFill>
                <a:latin typeface="Calibri" pitchFamily="34" charset="0"/>
                <a:ea typeface="Calibri" pitchFamily="34" charset="-122"/>
                <a:cs typeface="Calibri" pitchFamily="34" charset="-120"/>
              </a:rPr>
              <a:t>Margin pressure makes waste, stock-outs and asset cost board-level concerns.</a:t>
            </a:r>
            <a:endParaRPr lang="en-US" sz="1050" dirty="0"/>
          </a:p>
        </p:txBody>
      </p:sp>
      <p:sp>
        <p:nvSpPr>
          <p:cNvPr id="19" name="Shape 15"/>
          <p:cNvSpPr/>
          <p:nvPr/>
        </p:nvSpPr>
        <p:spPr>
          <a:xfrm>
            <a:off x="8101584" y="1783080"/>
            <a:ext cx="3493008" cy="1463040"/>
          </a:xfrm>
          <a:prstGeom prst="roundRect">
            <a:avLst>
              <a:gd name="adj" fmla="val 5625"/>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20" name="Shape 16"/>
          <p:cNvSpPr/>
          <p:nvPr/>
        </p:nvSpPr>
        <p:spPr>
          <a:xfrm>
            <a:off x="8321040" y="2002536"/>
            <a:ext cx="512064" cy="512064"/>
          </a:xfrm>
          <a:prstGeom prst="ellipse">
            <a:avLst/>
          </a:prstGeom>
          <a:solidFill>
            <a:srgbClr val="2F6BFF"/>
          </a:solidFill>
          <a:ln/>
        </p:spPr>
        <p:txBody>
          <a:bodyPr/>
          <a:lstStyle/>
          <a:p>
            <a:endParaRPr lang="en-US"/>
          </a:p>
        </p:txBody>
      </p:sp>
      <p:pic>
        <p:nvPicPr>
          <p:cNvPr id="21" name="Image 2" descr="preencoded.png"/>
          <p:cNvPicPr>
            <a:picLocks noChangeAspect="1"/>
          </p:cNvPicPr>
          <p:nvPr/>
        </p:nvPicPr>
        <p:blipFill>
          <a:blip r:embed="rId5"/>
          <a:stretch>
            <a:fillRect/>
          </a:stretch>
        </p:blipFill>
        <p:spPr>
          <a:xfrm>
            <a:off x="8449056" y="2130552"/>
            <a:ext cx="256032" cy="256032"/>
          </a:xfrm>
          <a:prstGeom prst="rect">
            <a:avLst/>
          </a:prstGeom>
        </p:spPr>
      </p:pic>
      <p:sp>
        <p:nvSpPr>
          <p:cNvPr id="22" name="Text 17"/>
          <p:cNvSpPr/>
          <p:nvPr/>
        </p:nvSpPr>
        <p:spPr>
          <a:xfrm>
            <a:off x="8970264" y="2002536"/>
            <a:ext cx="2487168" cy="512064"/>
          </a:xfrm>
          <a:prstGeom prst="rect">
            <a:avLst/>
          </a:prstGeom>
          <a:noFill/>
          <a:ln/>
        </p:spPr>
        <p:txBody>
          <a:bodyPr wrap="square" lIns="0" tIns="0" rIns="0" bIns="0" rtlCol="0" anchor="ctr"/>
          <a:lstStyle/>
          <a:p>
            <a:pPr marL="0" indent="0">
              <a:lnSpc>
                <a:spcPct val="95000"/>
              </a:lnSpc>
              <a:buNone/>
            </a:pPr>
            <a:r>
              <a:rPr lang="en-US" sz="1250" b="1" dirty="0">
                <a:solidFill>
                  <a:srgbClr val="0B1324"/>
                </a:solidFill>
                <a:latin typeface="Trebuchet MS" pitchFamily="34" charset="0"/>
                <a:ea typeface="Trebuchet MS" pitchFamily="34" charset="-122"/>
                <a:cs typeface="Trebuchet MS" pitchFamily="34" charset="-120"/>
              </a:rPr>
              <a:t>AI got specific</a:t>
            </a:r>
            <a:endParaRPr lang="en-US" sz="1250" dirty="0"/>
          </a:p>
        </p:txBody>
      </p:sp>
      <p:sp>
        <p:nvSpPr>
          <p:cNvPr id="23" name="Text 18"/>
          <p:cNvSpPr/>
          <p:nvPr/>
        </p:nvSpPr>
        <p:spPr>
          <a:xfrm>
            <a:off x="8321040" y="2624328"/>
            <a:ext cx="3072384" cy="548640"/>
          </a:xfrm>
          <a:prstGeom prst="rect">
            <a:avLst/>
          </a:prstGeom>
          <a:noFill/>
          <a:ln/>
        </p:spPr>
        <p:txBody>
          <a:bodyPr wrap="square" lIns="0" tIns="0" rIns="0" bIns="0" rtlCol="0" anchor="ctr"/>
          <a:lstStyle/>
          <a:p>
            <a:pPr marL="0" indent="0">
              <a:lnSpc>
                <a:spcPct val="105000"/>
              </a:lnSpc>
              <a:buNone/>
            </a:pPr>
            <a:r>
              <a:rPr lang="en-US" sz="1050" dirty="0">
                <a:solidFill>
                  <a:srgbClr val="5B6B86"/>
                </a:solidFill>
                <a:latin typeface="Calibri" pitchFamily="34" charset="0"/>
                <a:ea typeface="Calibri" pitchFamily="34" charset="-122"/>
                <a:cs typeface="Calibri" pitchFamily="34" charset="-120"/>
              </a:rPr>
              <a:t>AI has moved from generic chat to domain decision support operators trust.</a:t>
            </a:r>
            <a:endParaRPr lang="en-US" sz="1050" dirty="0"/>
          </a:p>
        </p:txBody>
      </p:sp>
      <p:sp>
        <p:nvSpPr>
          <p:cNvPr id="24" name="Shape 19"/>
          <p:cNvSpPr/>
          <p:nvPr/>
        </p:nvSpPr>
        <p:spPr>
          <a:xfrm>
            <a:off x="566928" y="3465576"/>
            <a:ext cx="3493008" cy="1463040"/>
          </a:xfrm>
          <a:prstGeom prst="roundRect">
            <a:avLst>
              <a:gd name="adj" fmla="val 5625"/>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25" name="Shape 20"/>
          <p:cNvSpPr/>
          <p:nvPr/>
        </p:nvSpPr>
        <p:spPr>
          <a:xfrm>
            <a:off x="786384" y="3685032"/>
            <a:ext cx="512064" cy="512064"/>
          </a:xfrm>
          <a:prstGeom prst="ellipse">
            <a:avLst/>
          </a:prstGeom>
          <a:solidFill>
            <a:srgbClr val="2F6BFF"/>
          </a:solidFill>
          <a:ln/>
        </p:spPr>
        <p:txBody>
          <a:bodyPr/>
          <a:lstStyle/>
          <a:p>
            <a:endParaRPr lang="en-US"/>
          </a:p>
        </p:txBody>
      </p:sp>
      <p:pic>
        <p:nvPicPr>
          <p:cNvPr id="26" name="Image 3" descr="preencoded.png"/>
          <p:cNvPicPr>
            <a:picLocks noChangeAspect="1"/>
          </p:cNvPicPr>
          <p:nvPr/>
        </p:nvPicPr>
        <p:blipFill>
          <a:blip r:embed="rId6"/>
          <a:stretch>
            <a:fillRect/>
          </a:stretch>
        </p:blipFill>
        <p:spPr>
          <a:xfrm>
            <a:off x="914400" y="3813048"/>
            <a:ext cx="256032" cy="256032"/>
          </a:xfrm>
          <a:prstGeom prst="rect">
            <a:avLst/>
          </a:prstGeom>
        </p:spPr>
      </p:pic>
      <p:sp>
        <p:nvSpPr>
          <p:cNvPr id="27" name="Text 21"/>
          <p:cNvSpPr/>
          <p:nvPr/>
        </p:nvSpPr>
        <p:spPr>
          <a:xfrm>
            <a:off x="1435608" y="3685032"/>
            <a:ext cx="2487168" cy="512064"/>
          </a:xfrm>
          <a:prstGeom prst="rect">
            <a:avLst/>
          </a:prstGeom>
          <a:noFill/>
          <a:ln/>
        </p:spPr>
        <p:txBody>
          <a:bodyPr wrap="square" lIns="0" tIns="0" rIns="0" bIns="0" rtlCol="0" anchor="ctr"/>
          <a:lstStyle/>
          <a:p>
            <a:pPr marL="0" indent="0">
              <a:lnSpc>
                <a:spcPct val="95000"/>
              </a:lnSpc>
              <a:buNone/>
            </a:pPr>
            <a:r>
              <a:rPr lang="en-US" sz="1250" b="1" dirty="0">
                <a:solidFill>
                  <a:srgbClr val="0B1324"/>
                </a:solidFill>
                <a:latin typeface="Trebuchet MS" pitchFamily="34" charset="0"/>
                <a:ea typeface="Trebuchet MS" pitchFamily="34" charset="-122"/>
                <a:cs typeface="Trebuchet MS" pitchFamily="34" charset="-120"/>
              </a:rPr>
              <a:t>Branch operators need visibility</a:t>
            </a:r>
            <a:endParaRPr lang="en-US" sz="1250" dirty="0"/>
          </a:p>
        </p:txBody>
      </p:sp>
      <p:sp>
        <p:nvSpPr>
          <p:cNvPr id="28" name="Text 22"/>
          <p:cNvSpPr/>
          <p:nvPr/>
        </p:nvSpPr>
        <p:spPr>
          <a:xfrm>
            <a:off x="786384" y="4306824"/>
            <a:ext cx="3072384" cy="548640"/>
          </a:xfrm>
          <a:prstGeom prst="rect">
            <a:avLst/>
          </a:prstGeom>
          <a:noFill/>
          <a:ln/>
        </p:spPr>
        <p:txBody>
          <a:bodyPr wrap="square" lIns="0" tIns="0" rIns="0" bIns="0" rtlCol="0" anchor="ctr"/>
          <a:lstStyle/>
          <a:p>
            <a:pPr marL="0" indent="0">
              <a:lnSpc>
                <a:spcPct val="105000"/>
              </a:lnSpc>
              <a:buNone/>
            </a:pPr>
            <a:r>
              <a:rPr lang="en-US" sz="1050" dirty="0">
                <a:solidFill>
                  <a:srgbClr val="5B6B86"/>
                </a:solidFill>
                <a:latin typeface="Calibri" pitchFamily="34" charset="0"/>
                <a:ea typeface="Calibri" pitchFamily="34" charset="-122"/>
                <a:cs typeface="Calibri" pitchFamily="34" charset="-120"/>
              </a:rPr>
              <a:t>Chains are growing faster than their tooling to manage them.</a:t>
            </a:r>
            <a:endParaRPr lang="en-US" sz="1050" dirty="0"/>
          </a:p>
        </p:txBody>
      </p:sp>
      <p:sp>
        <p:nvSpPr>
          <p:cNvPr id="29" name="Shape 23"/>
          <p:cNvSpPr/>
          <p:nvPr/>
        </p:nvSpPr>
        <p:spPr>
          <a:xfrm>
            <a:off x="4334256" y="3465576"/>
            <a:ext cx="3493008" cy="1463040"/>
          </a:xfrm>
          <a:prstGeom prst="roundRect">
            <a:avLst>
              <a:gd name="adj" fmla="val 5625"/>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30" name="Shape 24"/>
          <p:cNvSpPr/>
          <p:nvPr/>
        </p:nvSpPr>
        <p:spPr>
          <a:xfrm>
            <a:off x="4553712" y="3685032"/>
            <a:ext cx="512064" cy="512064"/>
          </a:xfrm>
          <a:prstGeom prst="ellipse">
            <a:avLst/>
          </a:prstGeom>
          <a:solidFill>
            <a:srgbClr val="2F6BFF"/>
          </a:solidFill>
          <a:ln/>
        </p:spPr>
        <p:txBody>
          <a:bodyPr/>
          <a:lstStyle/>
          <a:p>
            <a:endParaRPr lang="en-US"/>
          </a:p>
        </p:txBody>
      </p:sp>
      <p:pic>
        <p:nvPicPr>
          <p:cNvPr id="31" name="Image 4" descr="preencoded.png"/>
          <p:cNvPicPr>
            <a:picLocks noChangeAspect="1"/>
          </p:cNvPicPr>
          <p:nvPr/>
        </p:nvPicPr>
        <p:blipFill>
          <a:blip r:embed="rId7"/>
          <a:stretch>
            <a:fillRect/>
          </a:stretch>
        </p:blipFill>
        <p:spPr>
          <a:xfrm>
            <a:off x="4681728" y="3813048"/>
            <a:ext cx="256032" cy="256032"/>
          </a:xfrm>
          <a:prstGeom prst="rect">
            <a:avLst/>
          </a:prstGeom>
        </p:spPr>
      </p:pic>
      <p:sp>
        <p:nvSpPr>
          <p:cNvPr id="32" name="Text 25"/>
          <p:cNvSpPr/>
          <p:nvPr/>
        </p:nvSpPr>
        <p:spPr>
          <a:xfrm>
            <a:off x="5202936" y="3685032"/>
            <a:ext cx="2487168" cy="512064"/>
          </a:xfrm>
          <a:prstGeom prst="rect">
            <a:avLst/>
          </a:prstGeom>
          <a:noFill/>
          <a:ln/>
        </p:spPr>
        <p:txBody>
          <a:bodyPr wrap="square" lIns="0" tIns="0" rIns="0" bIns="0" rtlCol="0" anchor="ctr"/>
          <a:lstStyle/>
          <a:p>
            <a:pPr marL="0" indent="0">
              <a:lnSpc>
                <a:spcPct val="95000"/>
              </a:lnSpc>
              <a:buNone/>
            </a:pPr>
            <a:r>
              <a:rPr lang="en-US" sz="1250" b="1" dirty="0">
                <a:solidFill>
                  <a:srgbClr val="0B1324"/>
                </a:solidFill>
                <a:latin typeface="Trebuchet MS" pitchFamily="34" charset="0"/>
                <a:ea typeface="Trebuchet MS" pitchFamily="34" charset="-122"/>
                <a:cs typeface="Trebuchet MS" pitchFamily="34" charset="-120"/>
              </a:rPr>
              <a:t>GCC is adopting SaaS</a:t>
            </a:r>
            <a:endParaRPr lang="en-US" sz="1250" dirty="0"/>
          </a:p>
        </p:txBody>
      </p:sp>
      <p:sp>
        <p:nvSpPr>
          <p:cNvPr id="33" name="Text 26"/>
          <p:cNvSpPr/>
          <p:nvPr/>
        </p:nvSpPr>
        <p:spPr>
          <a:xfrm>
            <a:off x="4553712" y="4306824"/>
            <a:ext cx="3072384" cy="548640"/>
          </a:xfrm>
          <a:prstGeom prst="rect">
            <a:avLst/>
          </a:prstGeom>
          <a:noFill/>
          <a:ln/>
        </p:spPr>
        <p:txBody>
          <a:bodyPr wrap="square" lIns="0" tIns="0" rIns="0" bIns="0" rtlCol="0" anchor="ctr"/>
          <a:lstStyle/>
          <a:p>
            <a:pPr marL="0" indent="0">
              <a:lnSpc>
                <a:spcPct val="105000"/>
              </a:lnSpc>
              <a:buNone/>
            </a:pPr>
            <a:r>
              <a:rPr lang="en-US" sz="1050" dirty="0">
                <a:solidFill>
                  <a:srgbClr val="5B6B86"/>
                </a:solidFill>
                <a:latin typeface="Calibri" pitchFamily="34" charset="0"/>
                <a:ea typeface="Calibri" pitchFamily="34" charset="-122"/>
                <a:cs typeface="Calibri" pitchFamily="34" charset="-120"/>
              </a:rPr>
              <a:t>Cloud and subscription software adoption is accelerating across the Gulf.</a:t>
            </a:r>
            <a:endParaRPr lang="en-US" sz="1050" dirty="0"/>
          </a:p>
        </p:txBody>
      </p:sp>
      <p:sp>
        <p:nvSpPr>
          <p:cNvPr id="34" name="Shape 27"/>
          <p:cNvSpPr/>
          <p:nvPr/>
        </p:nvSpPr>
        <p:spPr>
          <a:xfrm>
            <a:off x="8101584" y="3465576"/>
            <a:ext cx="3493008" cy="1463040"/>
          </a:xfrm>
          <a:prstGeom prst="roundRect">
            <a:avLst>
              <a:gd name="adj" fmla="val 5625"/>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35" name="Shape 28"/>
          <p:cNvSpPr/>
          <p:nvPr/>
        </p:nvSpPr>
        <p:spPr>
          <a:xfrm>
            <a:off x="8321040" y="3685032"/>
            <a:ext cx="512064" cy="512064"/>
          </a:xfrm>
          <a:prstGeom prst="ellipse">
            <a:avLst/>
          </a:prstGeom>
          <a:solidFill>
            <a:srgbClr val="2F6BFF"/>
          </a:solidFill>
          <a:ln/>
        </p:spPr>
        <p:txBody>
          <a:bodyPr/>
          <a:lstStyle/>
          <a:p>
            <a:endParaRPr lang="en-US"/>
          </a:p>
        </p:txBody>
      </p:sp>
      <p:pic>
        <p:nvPicPr>
          <p:cNvPr id="36" name="Image 5" descr="preencoded.png"/>
          <p:cNvPicPr>
            <a:picLocks noChangeAspect="1"/>
          </p:cNvPicPr>
          <p:nvPr/>
        </p:nvPicPr>
        <p:blipFill>
          <a:blip r:embed="rId8"/>
          <a:stretch>
            <a:fillRect/>
          </a:stretch>
        </p:blipFill>
        <p:spPr>
          <a:xfrm>
            <a:off x="8449056" y="3813048"/>
            <a:ext cx="256032" cy="256032"/>
          </a:xfrm>
          <a:prstGeom prst="rect">
            <a:avLst/>
          </a:prstGeom>
        </p:spPr>
      </p:pic>
      <p:sp>
        <p:nvSpPr>
          <p:cNvPr id="37" name="Text 29"/>
          <p:cNvSpPr/>
          <p:nvPr/>
        </p:nvSpPr>
        <p:spPr>
          <a:xfrm>
            <a:off x="8970264" y="3685032"/>
            <a:ext cx="2487168" cy="512064"/>
          </a:xfrm>
          <a:prstGeom prst="rect">
            <a:avLst/>
          </a:prstGeom>
          <a:noFill/>
          <a:ln/>
        </p:spPr>
        <p:txBody>
          <a:bodyPr wrap="square" lIns="0" tIns="0" rIns="0" bIns="0" rtlCol="0" anchor="ctr"/>
          <a:lstStyle/>
          <a:p>
            <a:pPr marL="0" indent="0">
              <a:lnSpc>
                <a:spcPct val="95000"/>
              </a:lnSpc>
              <a:buNone/>
            </a:pPr>
            <a:r>
              <a:rPr lang="en-US" sz="1250" b="1" dirty="0">
                <a:solidFill>
                  <a:srgbClr val="0B1324"/>
                </a:solidFill>
                <a:latin typeface="Trebuchet MS" pitchFamily="34" charset="0"/>
                <a:ea typeface="Trebuchet MS" pitchFamily="34" charset="-122"/>
                <a:cs typeface="Trebuchet MS" pitchFamily="34" charset="-120"/>
              </a:rPr>
              <a:t>Predictive is the new baseline</a:t>
            </a:r>
            <a:endParaRPr lang="en-US" sz="1250" dirty="0"/>
          </a:p>
        </p:txBody>
      </p:sp>
      <p:sp>
        <p:nvSpPr>
          <p:cNvPr id="38" name="Text 30"/>
          <p:cNvSpPr/>
          <p:nvPr/>
        </p:nvSpPr>
        <p:spPr>
          <a:xfrm>
            <a:off x="8321040" y="4306824"/>
            <a:ext cx="3072384" cy="548640"/>
          </a:xfrm>
          <a:prstGeom prst="rect">
            <a:avLst/>
          </a:prstGeom>
          <a:noFill/>
          <a:ln/>
        </p:spPr>
        <p:txBody>
          <a:bodyPr wrap="square" lIns="0" tIns="0" rIns="0" bIns="0" rtlCol="0" anchor="ctr"/>
          <a:lstStyle/>
          <a:p>
            <a:pPr marL="0" indent="0">
              <a:lnSpc>
                <a:spcPct val="105000"/>
              </a:lnSpc>
              <a:buNone/>
            </a:pPr>
            <a:r>
              <a:rPr lang="en-US" sz="1050" dirty="0">
                <a:solidFill>
                  <a:srgbClr val="5B6B86"/>
                </a:solidFill>
                <a:latin typeface="Calibri" pitchFamily="34" charset="0"/>
                <a:ea typeface="Calibri" pitchFamily="34" charset="-122"/>
                <a:cs typeface="Calibri" pitchFamily="34" charset="-120"/>
              </a:rPr>
              <a:t>Retail &amp; F&amp;B increasingly expect inventory that predicts, not just records.</a:t>
            </a:r>
            <a:endParaRPr lang="en-US" sz="1050" dirty="0"/>
          </a:p>
        </p:txBody>
      </p:sp>
      <p:sp>
        <p:nvSpPr>
          <p:cNvPr id="39" name="Shape 31"/>
          <p:cNvSpPr/>
          <p:nvPr/>
        </p:nvSpPr>
        <p:spPr>
          <a:xfrm>
            <a:off x="566928" y="5650992"/>
            <a:ext cx="11027664" cy="566928"/>
          </a:xfrm>
          <a:prstGeom prst="roundRect">
            <a:avLst>
              <a:gd name="adj" fmla="val 16129"/>
            </a:avLst>
          </a:prstGeom>
          <a:solidFill>
            <a:srgbClr val="0A1230"/>
          </a:solidFill>
          <a:ln/>
          <a:effectLst>
            <a:outerShdw blurRad="114300" dist="38100" dir="5400000" algn="bl" rotWithShape="0">
              <a:srgbClr val="0A1230">
                <a:alpha val="16000"/>
              </a:srgbClr>
            </a:outerShdw>
          </a:effectLst>
        </p:spPr>
        <p:txBody>
          <a:bodyPr/>
          <a:lstStyle/>
          <a:p>
            <a:endParaRPr lang="en-US"/>
          </a:p>
        </p:txBody>
      </p:sp>
      <p:sp>
        <p:nvSpPr>
          <p:cNvPr id="40" name="Text 32"/>
          <p:cNvSpPr/>
          <p:nvPr/>
        </p:nvSpPr>
        <p:spPr>
          <a:xfrm>
            <a:off x="566928" y="5650992"/>
            <a:ext cx="11027664" cy="566928"/>
          </a:xfrm>
          <a:prstGeom prst="rect">
            <a:avLst/>
          </a:prstGeom>
          <a:noFill/>
          <a:ln/>
        </p:spPr>
        <p:txBody>
          <a:bodyPr wrap="square" lIns="0" tIns="0" rIns="0" bIns="0" rtlCol="0" anchor="ctr"/>
          <a:lstStyle/>
          <a:p>
            <a:pPr marL="0" indent="0" algn="ctr">
              <a:buNone/>
            </a:pPr>
            <a:r>
              <a:rPr lang="en-US" sz="1500" b="1" dirty="0">
                <a:solidFill>
                  <a:srgbClr val="22D3EE"/>
                </a:solidFill>
                <a:latin typeface="Trebuchet MS" pitchFamily="34" charset="0"/>
                <a:ea typeface="Trebuchet MS" pitchFamily="34" charset="-122"/>
                <a:cs typeface="Trebuchet MS" pitchFamily="34" charset="-120"/>
              </a:rPr>
              <a:t>The market is ready for AI-powered operational intelligence — not just another POS.</a:t>
            </a:r>
            <a:endParaRPr lang="en-US" sz="15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0A1230"/>
        </a:solidFill>
        <a:effectLst/>
      </p:bgPr>
    </p:bg>
    <p:spTree>
      <p:nvGrpSpPr>
        <p:cNvPr id="1" name=""/>
        <p:cNvGrpSpPr/>
        <p:nvPr/>
      </p:nvGrpSpPr>
      <p:grpSpPr>
        <a:xfrm>
          <a:off x="0" y="0"/>
          <a:ext cx="0" cy="0"/>
          <a:chOff x="0" y="0"/>
          <a:chExt cx="0" cy="0"/>
        </a:xfrm>
      </p:grpSpPr>
      <p:sp>
        <p:nvSpPr>
          <p:cNvPr id="2" name="Shape 0"/>
          <p:cNvSpPr/>
          <p:nvPr/>
        </p:nvSpPr>
        <p:spPr>
          <a:xfrm>
            <a:off x="0" y="0"/>
            <a:ext cx="12161520" cy="128016"/>
          </a:xfrm>
          <a:prstGeom prst="rect">
            <a:avLst/>
          </a:prstGeom>
          <a:solidFill>
            <a:srgbClr val="2F6BFF"/>
          </a:solidFill>
          <a:ln/>
        </p:spPr>
        <p:txBody>
          <a:bodyPr/>
          <a:lstStyle/>
          <a:p>
            <a:endParaRPr lang="en-US"/>
          </a:p>
        </p:txBody>
      </p:sp>
      <p:sp>
        <p:nvSpPr>
          <p:cNvPr id="3" name="Shape 1"/>
          <p:cNvSpPr/>
          <p:nvPr/>
        </p:nvSpPr>
        <p:spPr>
          <a:xfrm>
            <a:off x="9052560" y="-1828800"/>
            <a:ext cx="4206240" cy="4206240"/>
          </a:xfrm>
          <a:prstGeom prst="ellipse">
            <a:avLst/>
          </a:prstGeom>
          <a:solidFill>
            <a:srgbClr val="2F6BFF">
              <a:alpha val="14000"/>
            </a:srgbClr>
          </a:solidFill>
          <a:ln/>
        </p:spPr>
        <p:txBody>
          <a:bodyPr/>
          <a:lstStyle/>
          <a:p>
            <a:endParaRPr lang="en-US"/>
          </a:p>
        </p:txBody>
      </p:sp>
      <p:sp>
        <p:nvSpPr>
          <p:cNvPr id="4" name="Shape 2"/>
          <p:cNvSpPr/>
          <p:nvPr/>
        </p:nvSpPr>
        <p:spPr>
          <a:xfrm>
            <a:off x="-1463040" y="4480560"/>
            <a:ext cx="3657600" cy="3657600"/>
          </a:xfrm>
          <a:prstGeom prst="ellipse">
            <a:avLst/>
          </a:prstGeom>
          <a:solidFill>
            <a:srgbClr val="22D3EE">
              <a:alpha val="10000"/>
            </a:srgbClr>
          </a:solidFill>
          <a:ln/>
        </p:spPr>
        <p:txBody>
          <a:bodyPr/>
          <a:lstStyle/>
          <a:p>
            <a:endParaRPr lang="en-US"/>
          </a:p>
        </p:txBody>
      </p:sp>
      <p:sp>
        <p:nvSpPr>
          <p:cNvPr id="5" name="Shape 3"/>
          <p:cNvSpPr/>
          <p:nvPr/>
        </p:nvSpPr>
        <p:spPr>
          <a:xfrm>
            <a:off x="5715000" y="868680"/>
            <a:ext cx="731520" cy="731520"/>
          </a:xfrm>
          <a:prstGeom prst="ellipse">
            <a:avLst/>
          </a:prstGeom>
          <a:solidFill>
            <a:srgbClr val="2F6BFF"/>
          </a:solidFill>
          <a:ln/>
        </p:spPr>
        <p:txBody>
          <a:bodyPr/>
          <a:lstStyle/>
          <a:p>
            <a:endParaRPr lang="en-US"/>
          </a:p>
        </p:txBody>
      </p:sp>
      <p:pic>
        <p:nvPicPr>
          <p:cNvPr id="6" name="Image 0" descr="preencoded.png"/>
          <p:cNvPicPr>
            <a:picLocks noChangeAspect="1"/>
          </p:cNvPicPr>
          <p:nvPr/>
        </p:nvPicPr>
        <p:blipFill>
          <a:blip r:embed="rId3"/>
          <a:stretch>
            <a:fillRect/>
          </a:stretch>
        </p:blipFill>
        <p:spPr>
          <a:xfrm>
            <a:off x="5897880" y="1051560"/>
            <a:ext cx="365760" cy="365760"/>
          </a:xfrm>
          <a:prstGeom prst="rect">
            <a:avLst/>
          </a:prstGeom>
        </p:spPr>
      </p:pic>
      <p:sp>
        <p:nvSpPr>
          <p:cNvPr id="7" name="Text 4"/>
          <p:cNvSpPr/>
          <p:nvPr/>
        </p:nvSpPr>
        <p:spPr>
          <a:xfrm>
            <a:off x="0" y="1691640"/>
            <a:ext cx="12161520" cy="548640"/>
          </a:xfrm>
          <a:prstGeom prst="rect">
            <a:avLst/>
          </a:prstGeom>
          <a:noFill/>
          <a:ln/>
        </p:spPr>
        <p:txBody>
          <a:bodyPr wrap="square" lIns="0" tIns="0" rIns="0" bIns="0" rtlCol="0" anchor="ctr"/>
          <a:lstStyle/>
          <a:p>
            <a:pPr marL="0" indent="0" algn="ctr">
              <a:buNone/>
            </a:pPr>
            <a:r>
              <a:rPr lang="en-US" sz="3000" b="1" dirty="0">
                <a:solidFill>
                  <a:srgbClr val="FFFFFF"/>
                </a:solidFill>
                <a:latin typeface="Trebuchet MS" pitchFamily="34" charset="0"/>
                <a:ea typeface="Trebuchet MS" pitchFamily="34" charset="-122"/>
                <a:cs typeface="Trebuchet MS" pitchFamily="34" charset="-120"/>
              </a:rPr>
              <a:t>BranchIQ POS SaaS</a:t>
            </a:r>
            <a:endParaRPr lang="en-US" sz="3000" dirty="0"/>
          </a:p>
        </p:txBody>
      </p:sp>
      <p:sp>
        <p:nvSpPr>
          <p:cNvPr id="8" name="Text 5"/>
          <p:cNvSpPr/>
          <p:nvPr/>
        </p:nvSpPr>
        <p:spPr>
          <a:xfrm>
            <a:off x="0" y="2331720"/>
            <a:ext cx="12161520" cy="1645920"/>
          </a:xfrm>
          <a:prstGeom prst="rect">
            <a:avLst/>
          </a:prstGeom>
          <a:noFill/>
          <a:ln/>
        </p:spPr>
        <p:txBody>
          <a:bodyPr wrap="square" lIns="0" tIns="0" rIns="0" bIns="0" rtlCol="0" anchor="ctr"/>
          <a:lstStyle/>
          <a:p>
            <a:pPr marL="0" indent="0" algn="ctr">
              <a:lnSpc>
                <a:spcPct val="110000"/>
              </a:lnSpc>
              <a:buNone/>
            </a:pPr>
            <a:r>
              <a:rPr lang="en-US" sz="2800" b="1" dirty="0">
                <a:solidFill>
                  <a:srgbClr val="FFFFFF"/>
                </a:solidFill>
                <a:latin typeface="Trebuchet MS" pitchFamily="34" charset="0"/>
                <a:ea typeface="Trebuchet MS" pitchFamily="34" charset="-122"/>
                <a:cs typeface="Trebuchet MS" pitchFamily="34" charset="-120"/>
              </a:rPr>
              <a:t>From transactions to predictions.
</a:t>
            </a:r>
            <a:r>
              <a:rPr lang="en-US" sz="2800" b="1" dirty="0">
                <a:solidFill>
                  <a:srgbClr val="5B8DEF"/>
                </a:solidFill>
                <a:latin typeface="Trebuchet MS" pitchFamily="34" charset="0"/>
                <a:ea typeface="Trebuchet MS" pitchFamily="34" charset="-122"/>
                <a:cs typeface="Trebuchet MS" pitchFamily="34" charset="-120"/>
              </a:rPr>
              <a:t>From inventory to intelligence.
</a:t>
            </a:r>
            <a:r>
              <a:rPr lang="en-US" sz="2800" b="1" dirty="0">
                <a:solidFill>
                  <a:srgbClr val="22D3EE"/>
                </a:solidFill>
                <a:latin typeface="Trebuchet MS" pitchFamily="34" charset="0"/>
                <a:ea typeface="Trebuchet MS" pitchFamily="34" charset="-122"/>
                <a:cs typeface="Trebuchet MS" pitchFamily="34" charset="-120"/>
              </a:rPr>
              <a:t>From branches to smarter businesses.</a:t>
            </a:r>
            <a:endParaRPr lang="en-US" sz="2800" dirty="0"/>
          </a:p>
        </p:txBody>
      </p:sp>
      <p:sp>
        <p:nvSpPr>
          <p:cNvPr id="9" name="Shape 6"/>
          <p:cNvSpPr/>
          <p:nvPr/>
        </p:nvSpPr>
        <p:spPr>
          <a:xfrm>
            <a:off x="2240280" y="4160520"/>
            <a:ext cx="7680960" cy="603504"/>
          </a:xfrm>
          <a:prstGeom prst="roundRect">
            <a:avLst>
              <a:gd name="adj" fmla="val 50000"/>
            </a:avLst>
          </a:prstGeom>
          <a:solidFill>
            <a:srgbClr val="2F6BFF"/>
          </a:solidFill>
          <a:ln/>
          <a:effectLst>
            <a:outerShdw blurRad="114300" dist="38100" dir="5400000" algn="bl" rotWithShape="0">
              <a:srgbClr val="0A1230">
                <a:alpha val="16000"/>
              </a:srgbClr>
            </a:outerShdw>
          </a:effectLst>
        </p:spPr>
        <p:txBody>
          <a:bodyPr/>
          <a:lstStyle/>
          <a:p>
            <a:endParaRPr lang="en-US"/>
          </a:p>
        </p:txBody>
      </p:sp>
      <p:sp>
        <p:nvSpPr>
          <p:cNvPr id="10" name="Text 7"/>
          <p:cNvSpPr/>
          <p:nvPr/>
        </p:nvSpPr>
        <p:spPr>
          <a:xfrm>
            <a:off x="2240280" y="4160520"/>
            <a:ext cx="7680960" cy="603504"/>
          </a:xfrm>
          <a:prstGeom prst="rect">
            <a:avLst/>
          </a:prstGeom>
          <a:noFill/>
          <a:ln/>
        </p:spPr>
        <p:txBody>
          <a:bodyPr wrap="square" lIns="0" tIns="0" rIns="0" bIns="0" rtlCol="0" anchor="ctr"/>
          <a:lstStyle/>
          <a:p>
            <a:pPr marL="0" indent="0" algn="ctr">
              <a:buNone/>
            </a:pPr>
            <a:r>
              <a:rPr lang="en-US" sz="1400" b="1" dirty="0">
                <a:solidFill>
                  <a:srgbClr val="FFFFFF"/>
                </a:solidFill>
                <a:latin typeface="Trebuchet MS" pitchFamily="34" charset="0"/>
                <a:ea typeface="Trebuchet MS" pitchFamily="34" charset="-122"/>
                <a:cs typeface="Trebuchet MS" pitchFamily="34" charset="-120"/>
              </a:rPr>
              <a:t>Join us in building the AI operating system for multi-branch businesses.</a:t>
            </a:r>
            <a:endParaRPr lang="en-US" sz="1400" dirty="0"/>
          </a:p>
        </p:txBody>
      </p:sp>
      <p:sp>
        <p:nvSpPr>
          <p:cNvPr id="11" name="Shape 8"/>
          <p:cNvSpPr/>
          <p:nvPr/>
        </p:nvSpPr>
        <p:spPr>
          <a:xfrm>
            <a:off x="800100" y="5212080"/>
            <a:ext cx="2468880" cy="868680"/>
          </a:xfrm>
          <a:prstGeom prst="roundRect">
            <a:avLst>
              <a:gd name="adj" fmla="val 8421"/>
            </a:avLst>
          </a:prstGeom>
          <a:solidFill>
            <a:srgbClr val="16224C"/>
          </a:solidFill>
          <a:ln w="12700">
            <a:solidFill>
              <a:srgbClr val="243366"/>
            </a:solidFill>
            <a:prstDash val="solid"/>
          </a:ln>
        </p:spPr>
        <p:txBody>
          <a:bodyPr/>
          <a:lstStyle/>
          <a:p>
            <a:endParaRPr lang="en-US"/>
          </a:p>
        </p:txBody>
      </p:sp>
      <p:sp>
        <p:nvSpPr>
          <p:cNvPr id="12" name="Shape 9"/>
          <p:cNvSpPr/>
          <p:nvPr/>
        </p:nvSpPr>
        <p:spPr>
          <a:xfrm>
            <a:off x="982980" y="5449824"/>
            <a:ext cx="402336" cy="402336"/>
          </a:xfrm>
          <a:prstGeom prst="ellipse">
            <a:avLst/>
          </a:prstGeom>
          <a:solidFill>
            <a:srgbClr val="2F6BFF"/>
          </a:solidFill>
          <a:ln/>
        </p:spPr>
        <p:txBody>
          <a:bodyPr/>
          <a:lstStyle/>
          <a:p>
            <a:endParaRPr lang="en-US"/>
          </a:p>
        </p:txBody>
      </p:sp>
      <p:pic>
        <p:nvPicPr>
          <p:cNvPr id="13" name="Image 1" descr="preencoded.png"/>
          <p:cNvPicPr>
            <a:picLocks noChangeAspect="1"/>
          </p:cNvPicPr>
          <p:nvPr/>
        </p:nvPicPr>
        <p:blipFill>
          <a:blip r:embed="rId4"/>
          <a:stretch>
            <a:fillRect/>
          </a:stretch>
        </p:blipFill>
        <p:spPr>
          <a:xfrm>
            <a:off x="1083564" y="5550408"/>
            <a:ext cx="201168" cy="201168"/>
          </a:xfrm>
          <a:prstGeom prst="rect">
            <a:avLst/>
          </a:prstGeom>
        </p:spPr>
      </p:pic>
      <p:sp>
        <p:nvSpPr>
          <p:cNvPr id="14" name="Text 10"/>
          <p:cNvSpPr/>
          <p:nvPr/>
        </p:nvSpPr>
        <p:spPr>
          <a:xfrm>
            <a:off x="1476756" y="5376672"/>
            <a:ext cx="1645920" cy="237744"/>
          </a:xfrm>
          <a:prstGeom prst="rect">
            <a:avLst/>
          </a:prstGeom>
          <a:noFill/>
          <a:ln/>
        </p:spPr>
        <p:txBody>
          <a:bodyPr wrap="square" lIns="0" tIns="0" rIns="0" bIns="0" rtlCol="0" anchor="ctr"/>
          <a:lstStyle/>
          <a:p>
            <a:pPr marL="0" indent="0">
              <a:buNone/>
            </a:pPr>
            <a:r>
              <a:rPr lang="en-US" sz="900" b="1" kern="0" spc="100" dirty="0">
                <a:solidFill>
                  <a:srgbClr val="8FA3CE"/>
                </a:solidFill>
                <a:latin typeface="Trebuchet MS" pitchFamily="34" charset="0"/>
                <a:ea typeface="Trebuchet MS" pitchFamily="34" charset="-122"/>
                <a:cs typeface="Trebuchet MS" pitchFamily="34" charset="-120"/>
              </a:rPr>
              <a:t>FOUNDER</a:t>
            </a:r>
            <a:endParaRPr lang="en-US" sz="900" dirty="0"/>
          </a:p>
        </p:txBody>
      </p:sp>
      <p:sp>
        <p:nvSpPr>
          <p:cNvPr id="15" name="Text 11"/>
          <p:cNvSpPr/>
          <p:nvPr/>
        </p:nvSpPr>
        <p:spPr>
          <a:xfrm>
            <a:off x="1476756" y="5614416"/>
            <a:ext cx="1645920" cy="310896"/>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[Your name]</a:t>
            </a:r>
            <a:endParaRPr lang="en-US" sz="1200" dirty="0"/>
          </a:p>
        </p:txBody>
      </p:sp>
      <p:sp>
        <p:nvSpPr>
          <p:cNvPr id="16" name="Shape 12"/>
          <p:cNvSpPr/>
          <p:nvPr/>
        </p:nvSpPr>
        <p:spPr>
          <a:xfrm>
            <a:off x="3497580" y="5212080"/>
            <a:ext cx="2468880" cy="868680"/>
          </a:xfrm>
          <a:prstGeom prst="roundRect">
            <a:avLst>
              <a:gd name="adj" fmla="val 8421"/>
            </a:avLst>
          </a:prstGeom>
          <a:solidFill>
            <a:srgbClr val="16224C"/>
          </a:solidFill>
          <a:ln w="12700">
            <a:solidFill>
              <a:srgbClr val="243366"/>
            </a:solidFill>
            <a:prstDash val="solid"/>
          </a:ln>
        </p:spPr>
        <p:txBody>
          <a:bodyPr/>
          <a:lstStyle/>
          <a:p>
            <a:endParaRPr lang="en-US"/>
          </a:p>
        </p:txBody>
      </p:sp>
      <p:sp>
        <p:nvSpPr>
          <p:cNvPr id="17" name="Shape 13"/>
          <p:cNvSpPr/>
          <p:nvPr/>
        </p:nvSpPr>
        <p:spPr>
          <a:xfrm>
            <a:off x="3680460" y="5449824"/>
            <a:ext cx="402336" cy="402336"/>
          </a:xfrm>
          <a:prstGeom prst="ellipse">
            <a:avLst/>
          </a:prstGeom>
          <a:solidFill>
            <a:srgbClr val="2F6BFF"/>
          </a:solidFill>
          <a:ln/>
        </p:spPr>
        <p:txBody>
          <a:bodyPr/>
          <a:lstStyle/>
          <a:p>
            <a:endParaRPr lang="en-US"/>
          </a:p>
        </p:txBody>
      </p:sp>
      <p:pic>
        <p:nvPicPr>
          <p:cNvPr id="18" name="Image 2" descr="preencoded.png"/>
          <p:cNvPicPr>
            <a:picLocks noChangeAspect="1"/>
          </p:cNvPicPr>
          <p:nvPr/>
        </p:nvPicPr>
        <p:blipFill>
          <a:blip r:embed="rId5"/>
          <a:stretch>
            <a:fillRect/>
          </a:stretch>
        </p:blipFill>
        <p:spPr>
          <a:xfrm>
            <a:off x="3781044" y="5550408"/>
            <a:ext cx="201168" cy="201168"/>
          </a:xfrm>
          <a:prstGeom prst="rect">
            <a:avLst/>
          </a:prstGeom>
        </p:spPr>
      </p:pic>
      <p:sp>
        <p:nvSpPr>
          <p:cNvPr id="19" name="Text 14"/>
          <p:cNvSpPr/>
          <p:nvPr/>
        </p:nvSpPr>
        <p:spPr>
          <a:xfrm>
            <a:off x="4174236" y="5376672"/>
            <a:ext cx="1645920" cy="237744"/>
          </a:xfrm>
          <a:prstGeom prst="rect">
            <a:avLst/>
          </a:prstGeom>
          <a:noFill/>
          <a:ln/>
        </p:spPr>
        <p:txBody>
          <a:bodyPr wrap="square" lIns="0" tIns="0" rIns="0" bIns="0" rtlCol="0" anchor="ctr"/>
          <a:lstStyle/>
          <a:p>
            <a:pPr marL="0" indent="0">
              <a:buNone/>
            </a:pPr>
            <a:r>
              <a:rPr lang="en-US" sz="900" b="1" kern="0" spc="100" dirty="0">
                <a:solidFill>
                  <a:srgbClr val="8FA3CE"/>
                </a:solidFill>
                <a:latin typeface="Trebuchet MS" pitchFamily="34" charset="0"/>
                <a:ea typeface="Trebuchet MS" pitchFamily="34" charset="-122"/>
                <a:cs typeface="Trebuchet MS" pitchFamily="34" charset="-120"/>
              </a:rPr>
              <a:t>EMAIL</a:t>
            </a:r>
            <a:endParaRPr lang="en-US" sz="900" dirty="0"/>
          </a:p>
        </p:txBody>
      </p:sp>
      <p:sp>
        <p:nvSpPr>
          <p:cNvPr id="20" name="Text 15"/>
          <p:cNvSpPr/>
          <p:nvPr/>
        </p:nvSpPr>
        <p:spPr>
          <a:xfrm>
            <a:off x="4174236" y="5614416"/>
            <a:ext cx="1645920" cy="310896"/>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[email]</a:t>
            </a:r>
            <a:endParaRPr lang="en-US" sz="1200" dirty="0"/>
          </a:p>
        </p:txBody>
      </p:sp>
      <p:sp>
        <p:nvSpPr>
          <p:cNvPr id="21" name="Shape 16"/>
          <p:cNvSpPr/>
          <p:nvPr/>
        </p:nvSpPr>
        <p:spPr>
          <a:xfrm>
            <a:off x="6195060" y="5212080"/>
            <a:ext cx="2468880" cy="868680"/>
          </a:xfrm>
          <a:prstGeom prst="roundRect">
            <a:avLst>
              <a:gd name="adj" fmla="val 8421"/>
            </a:avLst>
          </a:prstGeom>
          <a:solidFill>
            <a:srgbClr val="16224C"/>
          </a:solidFill>
          <a:ln w="12700">
            <a:solidFill>
              <a:srgbClr val="243366"/>
            </a:solidFill>
            <a:prstDash val="solid"/>
          </a:ln>
        </p:spPr>
        <p:txBody>
          <a:bodyPr/>
          <a:lstStyle/>
          <a:p>
            <a:endParaRPr lang="en-US"/>
          </a:p>
        </p:txBody>
      </p:sp>
      <p:sp>
        <p:nvSpPr>
          <p:cNvPr id="22" name="Shape 17"/>
          <p:cNvSpPr/>
          <p:nvPr/>
        </p:nvSpPr>
        <p:spPr>
          <a:xfrm>
            <a:off x="6377940" y="5449824"/>
            <a:ext cx="402336" cy="402336"/>
          </a:xfrm>
          <a:prstGeom prst="ellipse">
            <a:avLst/>
          </a:prstGeom>
          <a:solidFill>
            <a:srgbClr val="2F6BFF"/>
          </a:solidFill>
          <a:ln/>
        </p:spPr>
        <p:txBody>
          <a:bodyPr/>
          <a:lstStyle/>
          <a:p>
            <a:endParaRPr lang="en-US"/>
          </a:p>
        </p:txBody>
      </p:sp>
      <p:pic>
        <p:nvPicPr>
          <p:cNvPr id="23" name="Image 3" descr="preencoded.png"/>
          <p:cNvPicPr>
            <a:picLocks noChangeAspect="1"/>
          </p:cNvPicPr>
          <p:nvPr/>
        </p:nvPicPr>
        <p:blipFill>
          <a:blip r:embed="rId6"/>
          <a:stretch>
            <a:fillRect/>
          </a:stretch>
        </p:blipFill>
        <p:spPr>
          <a:xfrm>
            <a:off x="6478524" y="5550408"/>
            <a:ext cx="201168" cy="201168"/>
          </a:xfrm>
          <a:prstGeom prst="rect">
            <a:avLst/>
          </a:prstGeom>
        </p:spPr>
      </p:pic>
      <p:sp>
        <p:nvSpPr>
          <p:cNvPr id="24" name="Text 18"/>
          <p:cNvSpPr/>
          <p:nvPr/>
        </p:nvSpPr>
        <p:spPr>
          <a:xfrm>
            <a:off x="6871716" y="5376672"/>
            <a:ext cx="1645920" cy="237744"/>
          </a:xfrm>
          <a:prstGeom prst="rect">
            <a:avLst/>
          </a:prstGeom>
          <a:noFill/>
          <a:ln/>
        </p:spPr>
        <p:txBody>
          <a:bodyPr wrap="square" lIns="0" tIns="0" rIns="0" bIns="0" rtlCol="0" anchor="ctr"/>
          <a:lstStyle/>
          <a:p>
            <a:pPr marL="0" indent="0">
              <a:buNone/>
            </a:pPr>
            <a:r>
              <a:rPr lang="en-US" sz="900" b="1" kern="0" spc="100" dirty="0">
                <a:solidFill>
                  <a:srgbClr val="8FA3CE"/>
                </a:solidFill>
                <a:latin typeface="Trebuchet MS" pitchFamily="34" charset="0"/>
                <a:ea typeface="Trebuchet MS" pitchFamily="34" charset="-122"/>
                <a:cs typeface="Trebuchet MS" pitchFamily="34" charset="-120"/>
              </a:rPr>
              <a:t>PHONE</a:t>
            </a:r>
            <a:endParaRPr lang="en-US" sz="900" dirty="0"/>
          </a:p>
        </p:txBody>
      </p:sp>
      <p:sp>
        <p:nvSpPr>
          <p:cNvPr id="25" name="Text 19"/>
          <p:cNvSpPr/>
          <p:nvPr/>
        </p:nvSpPr>
        <p:spPr>
          <a:xfrm>
            <a:off x="6871716" y="5614416"/>
            <a:ext cx="1645920" cy="310896"/>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[phone]</a:t>
            </a:r>
            <a:endParaRPr lang="en-US" sz="1200" dirty="0"/>
          </a:p>
        </p:txBody>
      </p:sp>
      <p:sp>
        <p:nvSpPr>
          <p:cNvPr id="26" name="Shape 20"/>
          <p:cNvSpPr/>
          <p:nvPr/>
        </p:nvSpPr>
        <p:spPr>
          <a:xfrm>
            <a:off x="8892540" y="5212080"/>
            <a:ext cx="2468880" cy="868680"/>
          </a:xfrm>
          <a:prstGeom prst="roundRect">
            <a:avLst>
              <a:gd name="adj" fmla="val 8421"/>
            </a:avLst>
          </a:prstGeom>
          <a:solidFill>
            <a:srgbClr val="16224C"/>
          </a:solidFill>
          <a:ln w="12700">
            <a:solidFill>
              <a:srgbClr val="243366"/>
            </a:solidFill>
            <a:prstDash val="solid"/>
          </a:ln>
        </p:spPr>
        <p:txBody>
          <a:bodyPr/>
          <a:lstStyle/>
          <a:p>
            <a:endParaRPr lang="en-US"/>
          </a:p>
        </p:txBody>
      </p:sp>
      <p:sp>
        <p:nvSpPr>
          <p:cNvPr id="27" name="Shape 21"/>
          <p:cNvSpPr/>
          <p:nvPr/>
        </p:nvSpPr>
        <p:spPr>
          <a:xfrm>
            <a:off x="9075420" y="5449824"/>
            <a:ext cx="402336" cy="402336"/>
          </a:xfrm>
          <a:prstGeom prst="ellipse">
            <a:avLst/>
          </a:prstGeom>
          <a:solidFill>
            <a:srgbClr val="2F6BFF"/>
          </a:solidFill>
          <a:ln/>
        </p:spPr>
        <p:txBody>
          <a:bodyPr/>
          <a:lstStyle/>
          <a:p>
            <a:endParaRPr lang="en-US"/>
          </a:p>
        </p:txBody>
      </p:sp>
      <p:pic>
        <p:nvPicPr>
          <p:cNvPr id="28" name="Image 4" descr="preencoded.png"/>
          <p:cNvPicPr>
            <a:picLocks noChangeAspect="1"/>
          </p:cNvPicPr>
          <p:nvPr/>
        </p:nvPicPr>
        <p:blipFill>
          <a:blip r:embed="rId7"/>
          <a:stretch>
            <a:fillRect/>
          </a:stretch>
        </p:blipFill>
        <p:spPr>
          <a:xfrm>
            <a:off x="9176004" y="5550408"/>
            <a:ext cx="201168" cy="201168"/>
          </a:xfrm>
          <a:prstGeom prst="rect">
            <a:avLst/>
          </a:prstGeom>
        </p:spPr>
      </p:pic>
      <p:sp>
        <p:nvSpPr>
          <p:cNvPr id="29" name="Text 22"/>
          <p:cNvSpPr/>
          <p:nvPr/>
        </p:nvSpPr>
        <p:spPr>
          <a:xfrm>
            <a:off x="9569196" y="5376672"/>
            <a:ext cx="1645920" cy="237744"/>
          </a:xfrm>
          <a:prstGeom prst="rect">
            <a:avLst/>
          </a:prstGeom>
          <a:noFill/>
          <a:ln/>
        </p:spPr>
        <p:txBody>
          <a:bodyPr wrap="square" lIns="0" tIns="0" rIns="0" bIns="0" rtlCol="0" anchor="ctr"/>
          <a:lstStyle/>
          <a:p>
            <a:pPr marL="0" indent="0">
              <a:buNone/>
            </a:pPr>
            <a:r>
              <a:rPr lang="en-US" sz="900" b="1" kern="0" spc="100" dirty="0">
                <a:solidFill>
                  <a:srgbClr val="8FA3CE"/>
                </a:solidFill>
                <a:latin typeface="Trebuchet MS" pitchFamily="34" charset="0"/>
                <a:ea typeface="Trebuchet MS" pitchFamily="34" charset="-122"/>
                <a:cs typeface="Trebuchet MS" pitchFamily="34" charset="-120"/>
              </a:rPr>
              <a:t>WEBSITE</a:t>
            </a:r>
            <a:endParaRPr lang="en-US" sz="900" dirty="0"/>
          </a:p>
        </p:txBody>
      </p:sp>
      <p:sp>
        <p:nvSpPr>
          <p:cNvPr id="30" name="Text 23"/>
          <p:cNvSpPr/>
          <p:nvPr/>
        </p:nvSpPr>
        <p:spPr>
          <a:xfrm>
            <a:off x="9569196" y="5614416"/>
            <a:ext cx="1645920" cy="310896"/>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[website]</a:t>
            </a:r>
            <a:endParaRPr lang="en-US" sz="1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4F6FC"/>
        </a:solidFill>
        <a:effectLst/>
      </p:bgPr>
    </p:bg>
    <p:spTree>
      <p:nvGrpSpPr>
        <p:cNvPr id="1" name=""/>
        <p:cNvGrpSpPr/>
        <p:nvPr/>
      </p:nvGrpSpPr>
      <p:grpSpPr>
        <a:xfrm>
          <a:off x="0" y="0"/>
          <a:ext cx="0" cy="0"/>
          <a:chOff x="0" y="0"/>
          <a:chExt cx="0" cy="0"/>
        </a:xfrm>
      </p:grpSpPr>
      <p:sp>
        <p:nvSpPr>
          <p:cNvPr id="2" name="Shape 0"/>
          <p:cNvSpPr/>
          <p:nvPr/>
        </p:nvSpPr>
        <p:spPr>
          <a:xfrm>
            <a:off x="0" y="0"/>
            <a:ext cx="164592" cy="6858000"/>
          </a:xfrm>
          <a:prstGeom prst="rect">
            <a:avLst/>
          </a:prstGeom>
          <a:solidFill>
            <a:srgbClr val="2F6BFF"/>
          </a:solidFill>
          <a:ln/>
        </p:spPr>
        <p:txBody>
          <a:bodyPr/>
          <a:lstStyle/>
          <a:p>
            <a:endParaRPr lang="en-US"/>
          </a:p>
        </p:txBody>
      </p:sp>
      <p:sp>
        <p:nvSpPr>
          <p:cNvPr id="3" name="Text 1"/>
          <p:cNvSpPr/>
          <p:nvPr/>
        </p:nvSpPr>
        <p:spPr>
          <a:xfrm>
            <a:off x="566928" y="274320"/>
            <a:ext cx="8229600" cy="274320"/>
          </a:xfrm>
          <a:prstGeom prst="rect">
            <a:avLst/>
          </a:prstGeom>
          <a:noFill/>
          <a:ln/>
        </p:spPr>
        <p:txBody>
          <a:bodyPr wrap="square" lIns="0" tIns="0" rIns="0" bIns="0" rtlCol="0" anchor="ctr"/>
          <a:lstStyle/>
          <a:p>
            <a:pPr marL="0" indent="0" algn="l">
              <a:buNone/>
            </a:pPr>
            <a:r>
              <a:rPr lang="en-US" sz="1100" b="1" kern="0" spc="200" dirty="0">
                <a:solidFill>
                  <a:srgbClr val="2F6BFF"/>
                </a:solidFill>
                <a:latin typeface="Trebuchet MS" pitchFamily="34" charset="0"/>
                <a:ea typeface="Trebuchet MS" pitchFamily="34" charset="-122"/>
                <a:cs typeface="Trebuchet MS" pitchFamily="34" charset="-120"/>
              </a:rPr>
              <a:t>APPENDIX</a:t>
            </a:r>
            <a:endParaRPr lang="en-US" sz="1100" dirty="0"/>
          </a:p>
        </p:txBody>
      </p:sp>
      <p:sp>
        <p:nvSpPr>
          <p:cNvPr id="4" name="Text 2"/>
          <p:cNvSpPr/>
          <p:nvPr/>
        </p:nvSpPr>
        <p:spPr>
          <a:xfrm>
            <a:off x="566928" y="6473952"/>
            <a:ext cx="3657600" cy="274320"/>
          </a:xfrm>
          <a:prstGeom prst="rect">
            <a:avLst/>
          </a:prstGeom>
          <a:noFill/>
          <a:ln/>
        </p:spPr>
        <p:txBody>
          <a:bodyPr wrap="square" lIns="0" tIns="0" rIns="0" bIns="0" rtlCol="0" anchor="ctr"/>
          <a:lstStyle/>
          <a:p>
            <a:pPr marL="0" indent="0">
              <a:buNone/>
            </a:pPr>
            <a:r>
              <a:rPr lang="en-US" sz="900" dirty="0">
                <a:solidFill>
                  <a:srgbClr val="5B6B86"/>
                </a:solidFill>
                <a:latin typeface="Calibri" pitchFamily="34" charset="0"/>
                <a:ea typeface="Calibri" pitchFamily="34" charset="-122"/>
                <a:cs typeface="Calibri" pitchFamily="34" charset="-120"/>
              </a:rPr>
              <a:t>BranchIQ POS SaaS</a:t>
            </a:r>
            <a:endParaRPr lang="en-US" sz="900" dirty="0"/>
          </a:p>
        </p:txBody>
      </p:sp>
      <p:sp>
        <p:nvSpPr>
          <p:cNvPr id="5" name="Text 3"/>
          <p:cNvSpPr/>
          <p:nvPr/>
        </p:nvSpPr>
        <p:spPr>
          <a:xfrm>
            <a:off x="4251960" y="6473952"/>
            <a:ext cx="3657600" cy="274320"/>
          </a:xfrm>
          <a:prstGeom prst="rect">
            <a:avLst/>
          </a:prstGeom>
          <a:noFill/>
          <a:ln/>
        </p:spPr>
        <p:txBody>
          <a:bodyPr wrap="square" lIns="0" tIns="0" rIns="0" bIns="0" rtlCol="0" anchor="ctr"/>
          <a:lstStyle/>
          <a:p>
            <a:pPr marL="0" indent="0" algn="ctr">
              <a:buNone/>
            </a:pPr>
            <a:r>
              <a:rPr lang="en-US" sz="900" dirty="0">
                <a:solidFill>
                  <a:srgbClr val="5B6B86"/>
                </a:solidFill>
                <a:latin typeface="Calibri" pitchFamily="34" charset="0"/>
                <a:ea typeface="Calibri" pitchFamily="34" charset="-122"/>
                <a:cs typeface="Calibri" pitchFamily="34" charset="-120"/>
              </a:rPr>
              <a:t>Confidential — for discussion</a:t>
            </a:r>
            <a:endParaRPr lang="en-US" sz="900" dirty="0"/>
          </a:p>
        </p:txBody>
      </p:sp>
      <p:sp>
        <p:nvSpPr>
          <p:cNvPr id="6" name="Text 4"/>
          <p:cNvSpPr/>
          <p:nvPr/>
        </p:nvSpPr>
        <p:spPr>
          <a:xfrm>
            <a:off x="10515600" y="6473952"/>
            <a:ext cx="1078992" cy="274320"/>
          </a:xfrm>
          <a:prstGeom prst="rect">
            <a:avLst/>
          </a:prstGeom>
          <a:noFill/>
          <a:ln/>
        </p:spPr>
        <p:txBody>
          <a:bodyPr wrap="square" lIns="0" tIns="0" rIns="0" bIns="0" rtlCol="0" anchor="ctr"/>
          <a:lstStyle/>
          <a:p>
            <a:pPr marL="0" indent="0" algn="r">
              <a:buNone/>
            </a:pPr>
            <a:r>
              <a:rPr lang="en-US" sz="900" b="1" dirty="0">
                <a:solidFill>
                  <a:srgbClr val="5B6B86"/>
                </a:solidFill>
                <a:latin typeface="Calibri" pitchFamily="34" charset="0"/>
                <a:ea typeface="Calibri" pitchFamily="34" charset="-122"/>
                <a:cs typeface="Calibri" pitchFamily="34" charset="-120"/>
              </a:rPr>
              <a:t>24 / 24</a:t>
            </a:r>
            <a:endParaRPr lang="en-US" sz="900" dirty="0"/>
          </a:p>
        </p:txBody>
      </p:sp>
      <p:sp>
        <p:nvSpPr>
          <p:cNvPr id="7" name="Text 5"/>
          <p:cNvSpPr/>
          <p:nvPr/>
        </p:nvSpPr>
        <p:spPr>
          <a:xfrm>
            <a:off x="566928" y="566928"/>
            <a:ext cx="11027664" cy="566928"/>
          </a:xfrm>
          <a:prstGeom prst="rect">
            <a:avLst/>
          </a:prstGeom>
          <a:noFill/>
          <a:ln/>
        </p:spPr>
        <p:txBody>
          <a:bodyPr wrap="square" lIns="0" tIns="0" rIns="0" bIns="0" rtlCol="0" anchor="ctr"/>
          <a:lstStyle/>
          <a:p>
            <a:pPr marL="0" indent="0" algn="l">
              <a:buNone/>
            </a:pPr>
            <a:r>
              <a:rPr lang="en-US" sz="3000" b="1" dirty="0">
                <a:solidFill>
                  <a:srgbClr val="0B1324"/>
                </a:solidFill>
                <a:latin typeface="Trebuchet MS" pitchFamily="34" charset="0"/>
                <a:ea typeface="Trebuchet MS" pitchFamily="34" charset="-122"/>
                <a:cs typeface="Trebuchet MS" pitchFamily="34" charset="-120"/>
              </a:rPr>
              <a:t>Appendix &amp; diligence materials</a:t>
            </a:r>
            <a:endParaRPr lang="en-US" sz="3000" dirty="0"/>
          </a:p>
        </p:txBody>
      </p:sp>
      <p:sp>
        <p:nvSpPr>
          <p:cNvPr id="8" name="Text 6"/>
          <p:cNvSpPr/>
          <p:nvPr/>
        </p:nvSpPr>
        <p:spPr>
          <a:xfrm>
            <a:off x="566928" y="1133856"/>
            <a:ext cx="11027664" cy="365760"/>
          </a:xfrm>
          <a:prstGeom prst="rect">
            <a:avLst/>
          </a:prstGeom>
          <a:noFill/>
          <a:ln/>
        </p:spPr>
        <p:txBody>
          <a:bodyPr wrap="square" lIns="0" tIns="0" rIns="0" bIns="0" rtlCol="0" anchor="ctr"/>
          <a:lstStyle/>
          <a:p>
            <a:pPr marL="0" indent="0" algn="l">
              <a:buNone/>
            </a:pPr>
            <a:r>
              <a:rPr lang="en-US" sz="1400" dirty="0">
                <a:solidFill>
                  <a:srgbClr val="5B6B86"/>
                </a:solidFill>
                <a:latin typeface="Calibri" pitchFamily="34" charset="0"/>
                <a:ea typeface="Calibri" pitchFamily="34" charset="-122"/>
                <a:cs typeface="Calibri" pitchFamily="34" charset="-120"/>
              </a:rPr>
              <a:t>Backup detail available on request during due diligence.</a:t>
            </a:r>
            <a:endParaRPr lang="en-US" sz="1400" dirty="0"/>
          </a:p>
        </p:txBody>
      </p:sp>
      <p:sp>
        <p:nvSpPr>
          <p:cNvPr id="9" name="Shape 7"/>
          <p:cNvSpPr/>
          <p:nvPr/>
        </p:nvSpPr>
        <p:spPr>
          <a:xfrm>
            <a:off x="566928" y="1783080"/>
            <a:ext cx="2578608" cy="1691640"/>
          </a:xfrm>
          <a:prstGeom prst="roundRect">
            <a:avLst>
              <a:gd name="adj" fmla="val 4865"/>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10" name="Shape 8"/>
          <p:cNvSpPr/>
          <p:nvPr/>
        </p:nvSpPr>
        <p:spPr>
          <a:xfrm>
            <a:off x="1563624" y="2020824"/>
            <a:ext cx="585216" cy="585216"/>
          </a:xfrm>
          <a:prstGeom prst="ellipse">
            <a:avLst/>
          </a:prstGeom>
          <a:solidFill>
            <a:srgbClr val="EAEFFA"/>
          </a:solidFill>
          <a:ln/>
        </p:spPr>
        <p:txBody>
          <a:bodyPr/>
          <a:lstStyle/>
          <a:p>
            <a:endParaRPr lang="en-US"/>
          </a:p>
        </p:txBody>
      </p:sp>
      <p:pic>
        <p:nvPicPr>
          <p:cNvPr id="11" name="Image 0" descr="preencoded.png"/>
          <p:cNvPicPr>
            <a:picLocks noChangeAspect="1"/>
          </p:cNvPicPr>
          <p:nvPr/>
        </p:nvPicPr>
        <p:blipFill>
          <a:blip r:embed="rId3"/>
          <a:stretch>
            <a:fillRect/>
          </a:stretch>
        </p:blipFill>
        <p:spPr>
          <a:xfrm>
            <a:off x="1709928" y="2167128"/>
            <a:ext cx="292608" cy="292608"/>
          </a:xfrm>
          <a:prstGeom prst="rect">
            <a:avLst/>
          </a:prstGeom>
        </p:spPr>
      </p:pic>
      <p:sp>
        <p:nvSpPr>
          <p:cNvPr id="12" name="Text 9"/>
          <p:cNvSpPr/>
          <p:nvPr/>
        </p:nvSpPr>
        <p:spPr>
          <a:xfrm>
            <a:off x="676656" y="2697480"/>
            <a:ext cx="2359152" cy="310896"/>
          </a:xfrm>
          <a:prstGeom prst="rect">
            <a:avLst/>
          </a:prstGeom>
          <a:noFill/>
          <a:ln/>
        </p:spPr>
        <p:txBody>
          <a:bodyPr wrap="square" lIns="0" tIns="0" rIns="0" bIns="0" rtlCol="0" anchor="ctr"/>
          <a:lstStyle/>
          <a:p>
            <a:pPr marL="0" indent="0" algn="ctr">
              <a:buNone/>
            </a:pPr>
            <a:r>
              <a:rPr lang="en-US" sz="1200" b="1" dirty="0">
                <a:solidFill>
                  <a:srgbClr val="0B1324"/>
                </a:solidFill>
                <a:latin typeface="Trebuchet MS" pitchFamily="34" charset="0"/>
                <a:ea typeface="Trebuchet MS" pitchFamily="34" charset="-122"/>
                <a:cs typeface="Trebuchet MS" pitchFamily="34" charset="-120"/>
              </a:rPr>
              <a:t>Full feature list</a:t>
            </a:r>
            <a:endParaRPr lang="en-US" sz="1200" dirty="0"/>
          </a:p>
        </p:txBody>
      </p:sp>
      <p:sp>
        <p:nvSpPr>
          <p:cNvPr id="13" name="Text 10"/>
          <p:cNvSpPr/>
          <p:nvPr/>
        </p:nvSpPr>
        <p:spPr>
          <a:xfrm>
            <a:off x="676656" y="3008376"/>
            <a:ext cx="2359152" cy="411480"/>
          </a:xfrm>
          <a:prstGeom prst="rect">
            <a:avLst/>
          </a:prstGeom>
          <a:noFill/>
          <a:ln/>
        </p:spPr>
        <p:txBody>
          <a:bodyPr wrap="square" lIns="0" tIns="0" rIns="0" bIns="0" rtlCol="0" anchor="ctr"/>
          <a:lstStyle/>
          <a:p>
            <a:pPr marL="0" indent="0" algn="ctr">
              <a:lnSpc>
                <a:spcPct val="100000"/>
              </a:lnSpc>
              <a:buNone/>
            </a:pPr>
            <a:r>
              <a:rPr lang="en-US" sz="950" dirty="0">
                <a:solidFill>
                  <a:srgbClr val="5B6B86"/>
                </a:solidFill>
                <a:latin typeface="Calibri" pitchFamily="34" charset="0"/>
                <a:ea typeface="Calibri" pitchFamily="34" charset="-122"/>
                <a:cs typeface="Calibri" pitchFamily="34" charset="-120"/>
              </a:rPr>
              <a:t>Module-by-module capability inventory</a:t>
            </a:r>
            <a:endParaRPr lang="en-US" sz="950" dirty="0"/>
          </a:p>
        </p:txBody>
      </p:sp>
      <p:sp>
        <p:nvSpPr>
          <p:cNvPr id="14" name="Shape 11"/>
          <p:cNvSpPr/>
          <p:nvPr/>
        </p:nvSpPr>
        <p:spPr>
          <a:xfrm>
            <a:off x="3383280" y="1783080"/>
            <a:ext cx="2578608" cy="1691640"/>
          </a:xfrm>
          <a:prstGeom prst="roundRect">
            <a:avLst>
              <a:gd name="adj" fmla="val 4865"/>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15" name="Shape 12"/>
          <p:cNvSpPr/>
          <p:nvPr/>
        </p:nvSpPr>
        <p:spPr>
          <a:xfrm>
            <a:off x="4379976" y="2020824"/>
            <a:ext cx="585216" cy="585216"/>
          </a:xfrm>
          <a:prstGeom prst="ellipse">
            <a:avLst/>
          </a:prstGeom>
          <a:solidFill>
            <a:srgbClr val="EAEFFA"/>
          </a:solidFill>
          <a:ln/>
        </p:spPr>
        <p:txBody>
          <a:bodyPr/>
          <a:lstStyle/>
          <a:p>
            <a:endParaRPr lang="en-US"/>
          </a:p>
        </p:txBody>
      </p:sp>
      <p:pic>
        <p:nvPicPr>
          <p:cNvPr id="16" name="Image 1" descr="preencoded.png"/>
          <p:cNvPicPr>
            <a:picLocks noChangeAspect="1"/>
          </p:cNvPicPr>
          <p:nvPr/>
        </p:nvPicPr>
        <p:blipFill>
          <a:blip r:embed="rId4"/>
          <a:stretch>
            <a:fillRect/>
          </a:stretch>
        </p:blipFill>
        <p:spPr>
          <a:xfrm>
            <a:off x="4526280" y="2167128"/>
            <a:ext cx="292608" cy="292608"/>
          </a:xfrm>
          <a:prstGeom prst="rect">
            <a:avLst/>
          </a:prstGeom>
        </p:spPr>
      </p:pic>
      <p:sp>
        <p:nvSpPr>
          <p:cNvPr id="17" name="Text 13"/>
          <p:cNvSpPr/>
          <p:nvPr/>
        </p:nvSpPr>
        <p:spPr>
          <a:xfrm>
            <a:off x="3493008" y="2697480"/>
            <a:ext cx="2359152" cy="310896"/>
          </a:xfrm>
          <a:prstGeom prst="rect">
            <a:avLst/>
          </a:prstGeom>
          <a:noFill/>
          <a:ln/>
        </p:spPr>
        <p:txBody>
          <a:bodyPr wrap="square" lIns="0" tIns="0" rIns="0" bIns="0" rtlCol="0" anchor="ctr"/>
          <a:lstStyle/>
          <a:p>
            <a:pPr marL="0" indent="0" algn="ctr">
              <a:buNone/>
            </a:pPr>
            <a:r>
              <a:rPr lang="en-US" sz="1200" b="1" dirty="0">
                <a:solidFill>
                  <a:srgbClr val="0B1324"/>
                </a:solidFill>
                <a:latin typeface="Trebuchet MS" pitchFamily="34" charset="0"/>
                <a:ea typeface="Trebuchet MS" pitchFamily="34" charset="-122"/>
                <a:cs typeface="Trebuchet MS" pitchFamily="34" charset="-120"/>
              </a:rPr>
              <a:t>Role &amp; permission map</a:t>
            </a:r>
            <a:endParaRPr lang="en-US" sz="1200" dirty="0"/>
          </a:p>
        </p:txBody>
      </p:sp>
      <p:sp>
        <p:nvSpPr>
          <p:cNvPr id="18" name="Text 14"/>
          <p:cNvSpPr/>
          <p:nvPr/>
        </p:nvSpPr>
        <p:spPr>
          <a:xfrm>
            <a:off x="3493008" y="3008376"/>
            <a:ext cx="2359152" cy="411480"/>
          </a:xfrm>
          <a:prstGeom prst="rect">
            <a:avLst/>
          </a:prstGeom>
          <a:noFill/>
          <a:ln/>
        </p:spPr>
        <p:txBody>
          <a:bodyPr wrap="square" lIns="0" tIns="0" rIns="0" bIns="0" rtlCol="0" anchor="ctr"/>
          <a:lstStyle/>
          <a:p>
            <a:pPr marL="0" indent="0" algn="ctr">
              <a:lnSpc>
                <a:spcPct val="100000"/>
              </a:lnSpc>
              <a:buNone/>
            </a:pPr>
            <a:r>
              <a:rPr lang="en-US" sz="950" dirty="0">
                <a:solidFill>
                  <a:srgbClr val="5B6B86"/>
                </a:solidFill>
                <a:latin typeface="Calibri" pitchFamily="34" charset="0"/>
                <a:ea typeface="Calibri" pitchFamily="34" charset="-122"/>
                <a:cs typeface="Calibri" pitchFamily="34" charset="-120"/>
              </a:rPr>
              <a:t>RBAC matrix across all modules</a:t>
            </a:r>
            <a:endParaRPr lang="en-US" sz="950" dirty="0"/>
          </a:p>
        </p:txBody>
      </p:sp>
      <p:sp>
        <p:nvSpPr>
          <p:cNvPr id="19" name="Shape 15"/>
          <p:cNvSpPr/>
          <p:nvPr/>
        </p:nvSpPr>
        <p:spPr>
          <a:xfrm>
            <a:off x="6199632" y="1783080"/>
            <a:ext cx="2578608" cy="1691640"/>
          </a:xfrm>
          <a:prstGeom prst="roundRect">
            <a:avLst>
              <a:gd name="adj" fmla="val 4865"/>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20" name="Shape 16"/>
          <p:cNvSpPr/>
          <p:nvPr/>
        </p:nvSpPr>
        <p:spPr>
          <a:xfrm>
            <a:off x="7196328" y="2020824"/>
            <a:ext cx="585216" cy="585216"/>
          </a:xfrm>
          <a:prstGeom prst="ellipse">
            <a:avLst/>
          </a:prstGeom>
          <a:solidFill>
            <a:srgbClr val="EAEFFA"/>
          </a:solidFill>
          <a:ln/>
        </p:spPr>
        <p:txBody>
          <a:bodyPr/>
          <a:lstStyle/>
          <a:p>
            <a:endParaRPr lang="en-US"/>
          </a:p>
        </p:txBody>
      </p:sp>
      <p:pic>
        <p:nvPicPr>
          <p:cNvPr id="21" name="Image 2" descr="preencoded.png"/>
          <p:cNvPicPr>
            <a:picLocks noChangeAspect="1"/>
          </p:cNvPicPr>
          <p:nvPr/>
        </p:nvPicPr>
        <p:blipFill>
          <a:blip r:embed="rId5"/>
          <a:stretch>
            <a:fillRect/>
          </a:stretch>
        </p:blipFill>
        <p:spPr>
          <a:xfrm>
            <a:off x="7342632" y="2167128"/>
            <a:ext cx="292608" cy="292608"/>
          </a:xfrm>
          <a:prstGeom prst="rect">
            <a:avLst/>
          </a:prstGeom>
        </p:spPr>
      </p:pic>
      <p:sp>
        <p:nvSpPr>
          <p:cNvPr id="22" name="Text 17"/>
          <p:cNvSpPr/>
          <p:nvPr/>
        </p:nvSpPr>
        <p:spPr>
          <a:xfrm>
            <a:off x="6309360" y="2697480"/>
            <a:ext cx="2359152" cy="310896"/>
          </a:xfrm>
          <a:prstGeom prst="rect">
            <a:avLst/>
          </a:prstGeom>
          <a:noFill/>
          <a:ln/>
        </p:spPr>
        <p:txBody>
          <a:bodyPr wrap="square" lIns="0" tIns="0" rIns="0" bIns="0" rtlCol="0" anchor="ctr"/>
          <a:lstStyle/>
          <a:p>
            <a:pPr marL="0" indent="0" algn="ctr">
              <a:buNone/>
            </a:pPr>
            <a:r>
              <a:rPr lang="en-US" sz="1200" b="1" dirty="0">
                <a:solidFill>
                  <a:srgbClr val="0B1324"/>
                </a:solidFill>
                <a:latin typeface="Trebuchet MS" pitchFamily="34" charset="0"/>
                <a:ea typeface="Trebuchet MS" pitchFamily="34" charset="-122"/>
                <a:cs typeface="Trebuchet MS" pitchFamily="34" charset="-120"/>
              </a:rPr>
              <a:t>BranchIQ data model</a:t>
            </a:r>
            <a:endParaRPr lang="en-US" sz="1200" dirty="0"/>
          </a:p>
        </p:txBody>
      </p:sp>
      <p:sp>
        <p:nvSpPr>
          <p:cNvPr id="23" name="Text 18"/>
          <p:cNvSpPr/>
          <p:nvPr/>
        </p:nvSpPr>
        <p:spPr>
          <a:xfrm>
            <a:off x="6309360" y="3008376"/>
            <a:ext cx="2359152" cy="411480"/>
          </a:xfrm>
          <a:prstGeom prst="rect">
            <a:avLst/>
          </a:prstGeom>
          <a:noFill/>
          <a:ln/>
        </p:spPr>
        <p:txBody>
          <a:bodyPr wrap="square" lIns="0" tIns="0" rIns="0" bIns="0" rtlCol="0" anchor="ctr"/>
          <a:lstStyle/>
          <a:p>
            <a:pPr marL="0" indent="0" algn="ctr">
              <a:lnSpc>
                <a:spcPct val="100000"/>
              </a:lnSpc>
              <a:buNone/>
            </a:pPr>
            <a:r>
              <a:rPr lang="en-US" sz="950" dirty="0">
                <a:solidFill>
                  <a:srgbClr val="5B6B86"/>
                </a:solidFill>
                <a:latin typeface="Calibri" pitchFamily="34" charset="0"/>
                <a:ea typeface="Calibri" pitchFamily="34" charset="-122"/>
                <a:cs typeface="Calibri" pitchFamily="34" charset="-120"/>
              </a:rPr>
              <a:t>Recipe / BOM / consumption schema design</a:t>
            </a:r>
            <a:endParaRPr lang="en-US" sz="950" dirty="0"/>
          </a:p>
        </p:txBody>
      </p:sp>
      <p:sp>
        <p:nvSpPr>
          <p:cNvPr id="24" name="Shape 19"/>
          <p:cNvSpPr/>
          <p:nvPr/>
        </p:nvSpPr>
        <p:spPr>
          <a:xfrm>
            <a:off x="9015984" y="1783080"/>
            <a:ext cx="2578608" cy="1691640"/>
          </a:xfrm>
          <a:prstGeom prst="roundRect">
            <a:avLst>
              <a:gd name="adj" fmla="val 4865"/>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25" name="Shape 20"/>
          <p:cNvSpPr/>
          <p:nvPr/>
        </p:nvSpPr>
        <p:spPr>
          <a:xfrm>
            <a:off x="10012680" y="2020824"/>
            <a:ext cx="585216" cy="585216"/>
          </a:xfrm>
          <a:prstGeom prst="ellipse">
            <a:avLst/>
          </a:prstGeom>
          <a:solidFill>
            <a:srgbClr val="EAEFFA"/>
          </a:solidFill>
          <a:ln/>
        </p:spPr>
        <p:txBody>
          <a:bodyPr/>
          <a:lstStyle/>
          <a:p>
            <a:endParaRPr lang="en-US"/>
          </a:p>
        </p:txBody>
      </p:sp>
      <p:pic>
        <p:nvPicPr>
          <p:cNvPr id="26" name="Image 3" descr="preencoded.png"/>
          <p:cNvPicPr>
            <a:picLocks noChangeAspect="1"/>
          </p:cNvPicPr>
          <p:nvPr/>
        </p:nvPicPr>
        <p:blipFill>
          <a:blip r:embed="rId6"/>
          <a:stretch>
            <a:fillRect/>
          </a:stretch>
        </p:blipFill>
        <p:spPr>
          <a:xfrm>
            <a:off x="10158984" y="2167128"/>
            <a:ext cx="292608" cy="292608"/>
          </a:xfrm>
          <a:prstGeom prst="rect">
            <a:avLst/>
          </a:prstGeom>
        </p:spPr>
      </p:pic>
      <p:sp>
        <p:nvSpPr>
          <p:cNvPr id="27" name="Text 21"/>
          <p:cNvSpPr/>
          <p:nvPr/>
        </p:nvSpPr>
        <p:spPr>
          <a:xfrm>
            <a:off x="9125712" y="2697480"/>
            <a:ext cx="2359152" cy="310896"/>
          </a:xfrm>
          <a:prstGeom prst="rect">
            <a:avLst/>
          </a:prstGeom>
          <a:noFill/>
          <a:ln/>
        </p:spPr>
        <p:txBody>
          <a:bodyPr wrap="square" lIns="0" tIns="0" rIns="0" bIns="0" rtlCol="0" anchor="ctr"/>
          <a:lstStyle/>
          <a:p>
            <a:pPr marL="0" indent="0" algn="ctr">
              <a:buNone/>
            </a:pPr>
            <a:r>
              <a:rPr lang="en-US" sz="1200" b="1" dirty="0">
                <a:solidFill>
                  <a:srgbClr val="0B1324"/>
                </a:solidFill>
                <a:latin typeface="Trebuchet MS" pitchFamily="34" charset="0"/>
                <a:ea typeface="Trebuchet MS" pitchFamily="34" charset="-122"/>
                <a:cs typeface="Trebuchet MS" pitchFamily="34" charset="-120"/>
              </a:rPr>
              <a:t>Example AI recommendations</a:t>
            </a:r>
            <a:endParaRPr lang="en-US" sz="1200" dirty="0"/>
          </a:p>
        </p:txBody>
      </p:sp>
      <p:sp>
        <p:nvSpPr>
          <p:cNvPr id="28" name="Text 22"/>
          <p:cNvSpPr/>
          <p:nvPr/>
        </p:nvSpPr>
        <p:spPr>
          <a:xfrm>
            <a:off x="9125712" y="3008376"/>
            <a:ext cx="2359152" cy="411480"/>
          </a:xfrm>
          <a:prstGeom prst="rect">
            <a:avLst/>
          </a:prstGeom>
          <a:noFill/>
          <a:ln/>
        </p:spPr>
        <p:txBody>
          <a:bodyPr wrap="square" lIns="0" tIns="0" rIns="0" bIns="0" rtlCol="0" anchor="ctr"/>
          <a:lstStyle/>
          <a:p>
            <a:pPr marL="0" indent="0" algn="ctr">
              <a:lnSpc>
                <a:spcPct val="100000"/>
              </a:lnSpc>
              <a:buNone/>
            </a:pPr>
            <a:r>
              <a:rPr lang="en-US" sz="950" dirty="0">
                <a:solidFill>
                  <a:srgbClr val="5B6B86"/>
                </a:solidFill>
                <a:latin typeface="Calibri" pitchFamily="34" charset="0"/>
                <a:ea typeface="Calibri" pitchFamily="34" charset="-122"/>
                <a:cs typeface="Calibri" pitchFamily="34" charset="-120"/>
              </a:rPr>
              <a:t>Sample reorder, transfer &amp; asset alerts</a:t>
            </a:r>
            <a:endParaRPr lang="en-US" sz="950" dirty="0"/>
          </a:p>
        </p:txBody>
      </p:sp>
      <p:sp>
        <p:nvSpPr>
          <p:cNvPr id="29" name="Shape 23"/>
          <p:cNvSpPr/>
          <p:nvPr/>
        </p:nvSpPr>
        <p:spPr>
          <a:xfrm>
            <a:off x="566928" y="3712464"/>
            <a:ext cx="2578608" cy="1691640"/>
          </a:xfrm>
          <a:prstGeom prst="roundRect">
            <a:avLst>
              <a:gd name="adj" fmla="val 4865"/>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30" name="Shape 24"/>
          <p:cNvSpPr/>
          <p:nvPr/>
        </p:nvSpPr>
        <p:spPr>
          <a:xfrm>
            <a:off x="1563624" y="3950208"/>
            <a:ext cx="585216" cy="585216"/>
          </a:xfrm>
          <a:prstGeom prst="ellipse">
            <a:avLst/>
          </a:prstGeom>
          <a:solidFill>
            <a:srgbClr val="EAEFFA"/>
          </a:solidFill>
          <a:ln/>
        </p:spPr>
        <p:txBody>
          <a:bodyPr/>
          <a:lstStyle/>
          <a:p>
            <a:endParaRPr lang="en-US"/>
          </a:p>
        </p:txBody>
      </p:sp>
      <p:pic>
        <p:nvPicPr>
          <p:cNvPr id="31" name="Image 4" descr="preencoded.png"/>
          <p:cNvPicPr>
            <a:picLocks noChangeAspect="1"/>
          </p:cNvPicPr>
          <p:nvPr/>
        </p:nvPicPr>
        <p:blipFill>
          <a:blip r:embed="rId7"/>
          <a:stretch>
            <a:fillRect/>
          </a:stretch>
        </p:blipFill>
        <p:spPr>
          <a:xfrm>
            <a:off x="1709928" y="4096512"/>
            <a:ext cx="292608" cy="292608"/>
          </a:xfrm>
          <a:prstGeom prst="rect">
            <a:avLst/>
          </a:prstGeom>
        </p:spPr>
      </p:pic>
      <p:sp>
        <p:nvSpPr>
          <p:cNvPr id="32" name="Text 25"/>
          <p:cNvSpPr/>
          <p:nvPr/>
        </p:nvSpPr>
        <p:spPr>
          <a:xfrm>
            <a:off x="676656" y="4626864"/>
            <a:ext cx="2359152" cy="310896"/>
          </a:xfrm>
          <a:prstGeom prst="rect">
            <a:avLst/>
          </a:prstGeom>
          <a:noFill/>
          <a:ln/>
        </p:spPr>
        <p:txBody>
          <a:bodyPr wrap="square" lIns="0" tIns="0" rIns="0" bIns="0" rtlCol="0" anchor="ctr"/>
          <a:lstStyle/>
          <a:p>
            <a:pPr marL="0" indent="0" algn="ctr">
              <a:buNone/>
            </a:pPr>
            <a:r>
              <a:rPr lang="en-US" sz="1200" b="1" dirty="0">
                <a:solidFill>
                  <a:srgbClr val="0B1324"/>
                </a:solidFill>
                <a:latin typeface="Trebuchet MS" pitchFamily="34" charset="0"/>
                <a:ea typeface="Trebuchet MS" pitchFamily="34" charset="-122"/>
                <a:cs typeface="Trebuchet MS" pitchFamily="34" charset="-120"/>
              </a:rPr>
              <a:t>Pilot checklist</a:t>
            </a:r>
            <a:endParaRPr lang="en-US" sz="1200" dirty="0"/>
          </a:p>
        </p:txBody>
      </p:sp>
      <p:sp>
        <p:nvSpPr>
          <p:cNvPr id="33" name="Text 26"/>
          <p:cNvSpPr/>
          <p:nvPr/>
        </p:nvSpPr>
        <p:spPr>
          <a:xfrm>
            <a:off x="676656" y="4937760"/>
            <a:ext cx="2359152" cy="411480"/>
          </a:xfrm>
          <a:prstGeom prst="rect">
            <a:avLst/>
          </a:prstGeom>
          <a:noFill/>
          <a:ln/>
        </p:spPr>
        <p:txBody>
          <a:bodyPr wrap="square" lIns="0" tIns="0" rIns="0" bIns="0" rtlCol="0" anchor="ctr"/>
          <a:lstStyle/>
          <a:p>
            <a:pPr marL="0" indent="0" algn="ctr">
              <a:lnSpc>
                <a:spcPct val="100000"/>
              </a:lnSpc>
              <a:buNone/>
            </a:pPr>
            <a:r>
              <a:rPr lang="en-US" sz="950" dirty="0">
                <a:solidFill>
                  <a:srgbClr val="5B6B86"/>
                </a:solidFill>
                <a:latin typeface="Calibri" pitchFamily="34" charset="0"/>
                <a:ea typeface="Calibri" pitchFamily="34" charset="-122"/>
                <a:cs typeface="Calibri" pitchFamily="34" charset="-120"/>
              </a:rPr>
              <a:t>Onboarding &amp; success-criteria playbook</a:t>
            </a:r>
            <a:endParaRPr lang="en-US" sz="950" dirty="0"/>
          </a:p>
        </p:txBody>
      </p:sp>
      <p:sp>
        <p:nvSpPr>
          <p:cNvPr id="34" name="Shape 27"/>
          <p:cNvSpPr/>
          <p:nvPr/>
        </p:nvSpPr>
        <p:spPr>
          <a:xfrm>
            <a:off x="3383280" y="3712464"/>
            <a:ext cx="2578608" cy="1691640"/>
          </a:xfrm>
          <a:prstGeom prst="roundRect">
            <a:avLst>
              <a:gd name="adj" fmla="val 4865"/>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35" name="Shape 28"/>
          <p:cNvSpPr/>
          <p:nvPr/>
        </p:nvSpPr>
        <p:spPr>
          <a:xfrm>
            <a:off x="4379976" y="3950208"/>
            <a:ext cx="585216" cy="585216"/>
          </a:xfrm>
          <a:prstGeom prst="ellipse">
            <a:avLst/>
          </a:prstGeom>
          <a:solidFill>
            <a:srgbClr val="EAEFFA"/>
          </a:solidFill>
          <a:ln/>
        </p:spPr>
        <p:txBody>
          <a:bodyPr/>
          <a:lstStyle/>
          <a:p>
            <a:endParaRPr lang="en-US"/>
          </a:p>
        </p:txBody>
      </p:sp>
      <p:pic>
        <p:nvPicPr>
          <p:cNvPr id="36" name="Image 5" descr="preencoded.png"/>
          <p:cNvPicPr>
            <a:picLocks noChangeAspect="1"/>
          </p:cNvPicPr>
          <p:nvPr/>
        </p:nvPicPr>
        <p:blipFill>
          <a:blip r:embed="rId8"/>
          <a:stretch>
            <a:fillRect/>
          </a:stretch>
        </p:blipFill>
        <p:spPr>
          <a:xfrm>
            <a:off x="4526280" y="4096512"/>
            <a:ext cx="292608" cy="292608"/>
          </a:xfrm>
          <a:prstGeom prst="rect">
            <a:avLst/>
          </a:prstGeom>
        </p:spPr>
      </p:pic>
      <p:sp>
        <p:nvSpPr>
          <p:cNvPr id="37" name="Text 29"/>
          <p:cNvSpPr/>
          <p:nvPr/>
        </p:nvSpPr>
        <p:spPr>
          <a:xfrm>
            <a:off x="3493008" y="4626864"/>
            <a:ext cx="2359152" cy="310896"/>
          </a:xfrm>
          <a:prstGeom prst="rect">
            <a:avLst/>
          </a:prstGeom>
          <a:noFill/>
          <a:ln/>
        </p:spPr>
        <p:txBody>
          <a:bodyPr wrap="square" lIns="0" tIns="0" rIns="0" bIns="0" rtlCol="0" anchor="ctr"/>
          <a:lstStyle/>
          <a:p>
            <a:pPr marL="0" indent="0" algn="ctr">
              <a:buNone/>
            </a:pPr>
            <a:r>
              <a:rPr lang="en-US" sz="1200" b="1" dirty="0">
                <a:solidFill>
                  <a:srgbClr val="0B1324"/>
                </a:solidFill>
                <a:latin typeface="Trebuchet MS" pitchFamily="34" charset="0"/>
                <a:ea typeface="Trebuchet MS" pitchFamily="34" charset="-122"/>
                <a:cs typeface="Trebuchet MS" pitchFamily="34" charset="-120"/>
              </a:rPr>
              <a:t>Product screenshots</a:t>
            </a:r>
            <a:endParaRPr lang="en-US" sz="1200" dirty="0"/>
          </a:p>
        </p:txBody>
      </p:sp>
      <p:sp>
        <p:nvSpPr>
          <p:cNvPr id="38" name="Text 30"/>
          <p:cNvSpPr/>
          <p:nvPr/>
        </p:nvSpPr>
        <p:spPr>
          <a:xfrm>
            <a:off x="3493008" y="4937760"/>
            <a:ext cx="2359152" cy="411480"/>
          </a:xfrm>
          <a:prstGeom prst="rect">
            <a:avLst/>
          </a:prstGeom>
          <a:noFill/>
          <a:ln/>
        </p:spPr>
        <p:txBody>
          <a:bodyPr wrap="square" lIns="0" tIns="0" rIns="0" bIns="0" rtlCol="0" anchor="ctr"/>
          <a:lstStyle/>
          <a:p>
            <a:pPr marL="0" indent="0" algn="ctr">
              <a:lnSpc>
                <a:spcPct val="100000"/>
              </a:lnSpc>
              <a:buNone/>
            </a:pPr>
            <a:r>
              <a:rPr lang="en-US" sz="950" dirty="0">
                <a:solidFill>
                  <a:srgbClr val="5B6B86"/>
                </a:solidFill>
                <a:latin typeface="Calibri" pitchFamily="34" charset="0"/>
                <a:ea typeface="Calibri" pitchFamily="34" charset="-122"/>
                <a:cs typeface="Calibri" pitchFamily="34" charset="-120"/>
              </a:rPr>
              <a:t>Live screens from the current app</a:t>
            </a:r>
            <a:endParaRPr lang="en-US" sz="950" dirty="0"/>
          </a:p>
        </p:txBody>
      </p:sp>
      <p:sp>
        <p:nvSpPr>
          <p:cNvPr id="39" name="Shape 31"/>
          <p:cNvSpPr/>
          <p:nvPr/>
        </p:nvSpPr>
        <p:spPr>
          <a:xfrm>
            <a:off x="6199632" y="3712464"/>
            <a:ext cx="2578608" cy="1691640"/>
          </a:xfrm>
          <a:prstGeom prst="roundRect">
            <a:avLst>
              <a:gd name="adj" fmla="val 4865"/>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40" name="Shape 32"/>
          <p:cNvSpPr/>
          <p:nvPr/>
        </p:nvSpPr>
        <p:spPr>
          <a:xfrm>
            <a:off x="7196328" y="3950208"/>
            <a:ext cx="585216" cy="585216"/>
          </a:xfrm>
          <a:prstGeom prst="ellipse">
            <a:avLst/>
          </a:prstGeom>
          <a:solidFill>
            <a:srgbClr val="EAEFFA"/>
          </a:solidFill>
          <a:ln/>
        </p:spPr>
        <p:txBody>
          <a:bodyPr/>
          <a:lstStyle/>
          <a:p>
            <a:endParaRPr lang="en-US"/>
          </a:p>
        </p:txBody>
      </p:sp>
      <p:pic>
        <p:nvPicPr>
          <p:cNvPr id="41" name="Image 6" descr="preencoded.png"/>
          <p:cNvPicPr>
            <a:picLocks noChangeAspect="1"/>
          </p:cNvPicPr>
          <p:nvPr/>
        </p:nvPicPr>
        <p:blipFill>
          <a:blip r:embed="rId9"/>
          <a:stretch>
            <a:fillRect/>
          </a:stretch>
        </p:blipFill>
        <p:spPr>
          <a:xfrm>
            <a:off x="7342632" y="4096512"/>
            <a:ext cx="292608" cy="292608"/>
          </a:xfrm>
          <a:prstGeom prst="rect">
            <a:avLst/>
          </a:prstGeom>
        </p:spPr>
      </p:pic>
      <p:sp>
        <p:nvSpPr>
          <p:cNvPr id="42" name="Text 33"/>
          <p:cNvSpPr/>
          <p:nvPr/>
        </p:nvSpPr>
        <p:spPr>
          <a:xfrm>
            <a:off x="6309360" y="4626864"/>
            <a:ext cx="2359152" cy="310896"/>
          </a:xfrm>
          <a:prstGeom prst="rect">
            <a:avLst/>
          </a:prstGeom>
          <a:noFill/>
          <a:ln/>
        </p:spPr>
        <p:txBody>
          <a:bodyPr wrap="square" lIns="0" tIns="0" rIns="0" bIns="0" rtlCol="0" anchor="ctr"/>
          <a:lstStyle/>
          <a:p>
            <a:pPr marL="0" indent="0" algn="ctr">
              <a:buNone/>
            </a:pPr>
            <a:r>
              <a:rPr lang="en-US" sz="1200" b="1" dirty="0">
                <a:solidFill>
                  <a:srgbClr val="0B1324"/>
                </a:solidFill>
                <a:latin typeface="Trebuchet MS" pitchFamily="34" charset="0"/>
                <a:ea typeface="Trebuchet MS" pitchFamily="34" charset="-122"/>
                <a:cs typeface="Trebuchet MS" pitchFamily="34" charset="-120"/>
              </a:rPr>
              <a:t>Architecture overview</a:t>
            </a:r>
            <a:endParaRPr lang="en-US" sz="1200" dirty="0"/>
          </a:p>
        </p:txBody>
      </p:sp>
      <p:sp>
        <p:nvSpPr>
          <p:cNvPr id="43" name="Text 34"/>
          <p:cNvSpPr/>
          <p:nvPr/>
        </p:nvSpPr>
        <p:spPr>
          <a:xfrm>
            <a:off x="6309360" y="4937760"/>
            <a:ext cx="2359152" cy="411480"/>
          </a:xfrm>
          <a:prstGeom prst="rect">
            <a:avLst/>
          </a:prstGeom>
          <a:noFill/>
          <a:ln/>
        </p:spPr>
        <p:txBody>
          <a:bodyPr wrap="square" lIns="0" tIns="0" rIns="0" bIns="0" rtlCol="0" anchor="ctr"/>
          <a:lstStyle/>
          <a:p>
            <a:pPr marL="0" indent="0" algn="ctr">
              <a:lnSpc>
                <a:spcPct val="100000"/>
              </a:lnSpc>
              <a:buNone/>
            </a:pPr>
            <a:r>
              <a:rPr lang="en-US" sz="950" dirty="0">
                <a:solidFill>
                  <a:srgbClr val="5B6B86"/>
                </a:solidFill>
                <a:latin typeface="Calibri" pitchFamily="34" charset="0"/>
                <a:ea typeface="Calibri" pitchFamily="34" charset="-122"/>
                <a:cs typeface="Calibri" pitchFamily="34" charset="-120"/>
              </a:rPr>
              <a:t>System &amp; deployment topology</a:t>
            </a:r>
            <a:endParaRPr lang="en-US" sz="950" dirty="0"/>
          </a:p>
        </p:txBody>
      </p:sp>
      <p:sp>
        <p:nvSpPr>
          <p:cNvPr id="44" name="Shape 35"/>
          <p:cNvSpPr/>
          <p:nvPr/>
        </p:nvSpPr>
        <p:spPr>
          <a:xfrm>
            <a:off x="9015984" y="3712464"/>
            <a:ext cx="2578608" cy="1691640"/>
          </a:xfrm>
          <a:prstGeom prst="roundRect">
            <a:avLst>
              <a:gd name="adj" fmla="val 4865"/>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45" name="Shape 36"/>
          <p:cNvSpPr/>
          <p:nvPr/>
        </p:nvSpPr>
        <p:spPr>
          <a:xfrm>
            <a:off x="10012680" y="3950208"/>
            <a:ext cx="585216" cy="585216"/>
          </a:xfrm>
          <a:prstGeom prst="ellipse">
            <a:avLst/>
          </a:prstGeom>
          <a:solidFill>
            <a:srgbClr val="EAEFFA"/>
          </a:solidFill>
          <a:ln/>
        </p:spPr>
        <p:txBody>
          <a:bodyPr/>
          <a:lstStyle/>
          <a:p>
            <a:endParaRPr lang="en-US"/>
          </a:p>
        </p:txBody>
      </p:sp>
      <p:pic>
        <p:nvPicPr>
          <p:cNvPr id="46" name="Image 7" descr="preencoded.png"/>
          <p:cNvPicPr>
            <a:picLocks noChangeAspect="1"/>
          </p:cNvPicPr>
          <p:nvPr/>
        </p:nvPicPr>
        <p:blipFill>
          <a:blip r:embed="rId10"/>
          <a:stretch>
            <a:fillRect/>
          </a:stretch>
        </p:blipFill>
        <p:spPr>
          <a:xfrm>
            <a:off x="10158984" y="4096512"/>
            <a:ext cx="292608" cy="292608"/>
          </a:xfrm>
          <a:prstGeom prst="rect">
            <a:avLst/>
          </a:prstGeom>
        </p:spPr>
      </p:pic>
      <p:sp>
        <p:nvSpPr>
          <p:cNvPr id="47" name="Text 37"/>
          <p:cNvSpPr/>
          <p:nvPr/>
        </p:nvSpPr>
        <p:spPr>
          <a:xfrm>
            <a:off x="9125712" y="4626864"/>
            <a:ext cx="2359152" cy="310896"/>
          </a:xfrm>
          <a:prstGeom prst="rect">
            <a:avLst/>
          </a:prstGeom>
          <a:noFill/>
          <a:ln/>
        </p:spPr>
        <p:txBody>
          <a:bodyPr wrap="square" lIns="0" tIns="0" rIns="0" bIns="0" rtlCol="0" anchor="ctr"/>
          <a:lstStyle/>
          <a:p>
            <a:pPr marL="0" indent="0" algn="ctr">
              <a:buNone/>
            </a:pPr>
            <a:r>
              <a:rPr lang="en-US" sz="1200" b="1" dirty="0">
                <a:solidFill>
                  <a:srgbClr val="0B1324"/>
                </a:solidFill>
                <a:latin typeface="Trebuchet MS" pitchFamily="34" charset="0"/>
                <a:ea typeface="Trebuchet MS" pitchFamily="34" charset="-122"/>
                <a:cs typeface="Trebuchet MS" pitchFamily="34" charset="-120"/>
              </a:rPr>
              <a:t>Cap table &amp; terms</a:t>
            </a:r>
            <a:endParaRPr lang="en-US" sz="1200" dirty="0"/>
          </a:p>
        </p:txBody>
      </p:sp>
      <p:sp>
        <p:nvSpPr>
          <p:cNvPr id="48" name="Text 38"/>
          <p:cNvSpPr/>
          <p:nvPr/>
        </p:nvSpPr>
        <p:spPr>
          <a:xfrm>
            <a:off x="9125712" y="4937760"/>
            <a:ext cx="2359152" cy="411480"/>
          </a:xfrm>
          <a:prstGeom prst="rect">
            <a:avLst/>
          </a:prstGeom>
          <a:noFill/>
          <a:ln/>
        </p:spPr>
        <p:txBody>
          <a:bodyPr wrap="square" lIns="0" tIns="0" rIns="0" bIns="0" rtlCol="0" anchor="ctr"/>
          <a:lstStyle/>
          <a:p>
            <a:pPr marL="0" indent="0" algn="ctr">
              <a:lnSpc>
                <a:spcPct val="100000"/>
              </a:lnSpc>
              <a:buNone/>
            </a:pPr>
            <a:r>
              <a:rPr lang="en-US" sz="950" dirty="0">
                <a:solidFill>
                  <a:srgbClr val="5B6B86"/>
                </a:solidFill>
                <a:latin typeface="Calibri" pitchFamily="34" charset="0"/>
                <a:ea typeface="Calibri" pitchFamily="34" charset="-122"/>
                <a:cs typeface="Calibri" pitchFamily="34" charset="-120"/>
              </a:rPr>
              <a:t>Available in the data room</a:t>
            </a:r>
            <a:endParaRPr lang="en-US" sz="9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4F6FC"/>
        </a:solidFill>
        <a:effectLst/>
      </p:bgPr>
    </p:bg>
    <p:spTree>
      <p:nvGrpSpPr>
        <p:cNvPr id="1" name=""/>
        <p:cNvGrpSpPr/>
        <p:nvPr/>
      </p:nvGrpSpPr>
      <p:grpSpPr>
        <a:xfrm>
          <a:off x="0" y="0"/>
          <a:ext cx="0" cy="0"/>
          <a:chOff x="0" y="0"/>
          <a:chExt cx="0" cy="0"/>
        </a:xfrm>
      </p:grpSpPr>
      <p:sp>
        <p:nvSpPr>
          <p:cNvPr id="2" name="Shape 0"/>
          <p:cNvSpPr/>
          <p:nvPr/>
        </p:nvSpPr>
        <p:spPr>
          <a:xfrm>
            <a:off x="0" y="0"/>
            <a:ext cx="164592" cy="6858000"/>
          </a:xfrm>
          <a:prstGeom prst="rect">
            <a:avLst/>
          </a:prstGeom>
          <a:solidFill>
            <a:srgbClr val="2F6BFF"/>
          </a:solidFill>
          <a:ln/>
        </p:spPr>
        <p:txBody>
          <a:bodyPr/>
          <a:lstStyle/>
          <a:p>
            <a:endParaRPr lang="en-US"/>
          </a:p>
        </p:txBody>
      </p:sp>
      <p:sp>
        <p:nvSpPr>
          <p:cNvPr id="3" name="Text 1"/>
          <p:cNvSpPr/>
          <p:nvPr/>
        </p:nvSpPr>
        <p:spPr>
          <a:xfrm>
            <a:off x="566928" y="274320"/>
            <a:ext cx="8229600" cy="274320"/>
          </a:xfrm>
          <a:prstGeom prst="rect">
            <a:avLst/>
          </a:prstGeom>
          <a:noFill/>
          <a:ln/>
        </p:spPr>
        <p:txBody>
          <a:bodyPr wrap="square" lIns="0" tIns="0" rIns="0" bIns="0" rtlCol="0" anchor="ctr"/>
          <a:lstStyle/>
          <a:p>
            <a:pPr marL="0" indent="0" algn="l">
              <a:buNone/>
            </a:pPr>
            <a:r>
              <a:rPr lang="en-US" sz="1100" b="1" kern="0" spc="200" dirty="0">
                <a:solidFill>
                  <a:srgbClr val="2F6BFF"/>
                </a:solidFill>
                <a:latin typeface="Trebuchet MS" pitchFamily="34" charset="0"/>
                <a:ea typeface="Trebuchet MS" pitchFamily="34" charset="-122"/>
                <a:cs typeface="Trebuchet MS" pitchFamily="34" charset="-120"/>
              </a:rPr>
              <a:t>WHY NOW ISN'T ENOUGH</a:t>
            </a:r>
            <a:endParaRPr lang="en-US" sz="1100" dirty="0"/>
          </a:p>
        </p:txBody>
      </p:sp>
      <p:sp>
        <p:nvSpPr>
          <p:cNvPr id="4" name="Text 2"/>
          <p:cNvSpPr/>
          <p:nvPr/>
        </p:nvSpPr>
        <p:spPr>
          <a:xfrm>
            <a:off x="566928" y="6473952"/>
            <a:ext cx="3657600" cy="274320"/>
          </a:xfrm>
          <a:prstGeom prst="rect">
            <a:avLst/>
          </a:prstGeom>
          <a:noFill/>
          <a:ln/>
        </p:spPr>
        <p:txBody>
          <a:bodyPr wrap="square" lIns="0" tIns="0" rIns="0" bIns="0" rtlCol="0" anchor="ctr"/>
          <a:lstStyle/>
          <a:p>
            <a:pPr marL="0" indent="0">
              <a:buNone/>
            </a:pPr>
            <a:r>
              <a:rPr lang="en-US" sz="900" dirty="0">
                <a:solidFill>
                  <a:srgbClr val="5B6B86"/>
                </a:solidFill>
                <a:latin typeface="Calibri" pitchFamily="34" charset="0"/>
                <a:ea typeface="Calibri" pitchFamily="34" charset="-122"/>
                <a:cs typeface="Calibri" pitchFamily="34" charset="-120"/>
              </a:rPr>
              <a:t>BranchIQ POS SaaS</a:t>
            </a:r>
            <a:endParaRPr lang="en-US" sz="900" dirty="0"/>
          </a:p>
        </p:txBody>
      </p:sp>
      <p:sp>
        <p:nvSpPr>
          <p:cNvPr id="5" name="Text 3"/>
          <p:cNvSpPr/>
          <p:nvPr/>
        </p:nvSpPr>
        <p:spPr>
          <a:xfrm>
            <a:off x="4251960" y="6473952"/>
            <a:ext cx="3657600" cy="274320"/>
          </a:xfrm>
          <a:prstGeom prst="rect">
            <a:avLst/>
          </a:prstGeom>
          <a:noFill/>
          <a:ln/>
        </p:spPr>
        <p:txBody>
          <a:bodyPr wrap="square" lIns="0" tIns="0" rIns="0" bIns="0" rtlCol="0" anchor="ctr"/>
          <a:lstStyle/>
          <a:p>
            <a:pPr marL="0" indent="0" algn="ctr">
              <a:buNone/>
            </a:pPr>
            <a:r>
              <a:rPr lang="en-US" sz="900" dirty="0">
                <a:solidFill>
                  <a:srgbClr val="5B6B86"/>
                </a:solidFill>
                <a:latin typeface="Calibri" pitchFamily="34" charset="0"/>
                <a:ea typeface="Calibri" pitchFamily="34" charset="-122"/>
                <a:cs typeface="Calibri" pitchFamily="34" charset="-120"/>
              </a:rPr>
              <a:t>Confidential — for discussion</a:t>
            </a:r>
            <a:endParaRPr lang="en-US" sz="900" dirty="0"/>
          </a:p>
        </p:txBody>
      </p:sp>
      <p:sp>
        <p:nvSpPr>
          <p:cNvPr id="6" name="Text 4"/>
          <p:cNvSpPr/>
          <p:nvPr/>
        </p:nvSpPr>
        <p:spPr>
          <a:xfrm>
            <a:off x="10515600" y="6473952"/>
            <a:ext cx="1078992" cy="274320"/>
          </a:xfrm>
          <a:prstGeom prst="rect">
            <a:avLst/>
          </a:prstGeom>
          <a:noFill/>
          <a:ln/>
        </p:spPr>
        <p:txBody>
          <a:bodyPr wrap="square" lIns="0" tIns="0" rIns="0" bIns="0" rtlCol="0" anchor="ctr"/>
          <a:lstStyle/>
          <a:p>
            <a:pPr marL="0" indent="0" algn="r">
              <a:buNone/>
            </a:pPr>
            <a:r>
              <a:rPr lang="en-US" sz="900" b="1" dirty="0">
                <a:solidFill>
                  <a:srgbClr val="5B6B86"/>
                </a:solidFill>
                <a:latin typeface="Calibri" pitchFamily="34" charset="0"/>
                <a:ea typeface="Calibri" pitchFamily="34" charset="-122"/>
                <a:cs typeface="Calibri" pitchFamily="34" charset="-120"/>
              </a:rPr>
              <a:t>03 / 24</a:t>
            </a:r>
            <a:endParaRPr lang="en-US" sz="900" dirty="0"/>
          </a:p>
        </p:txBody>
      </p:sp>
      <p:sp>
        <p:nvSpPr>
          <p:cNvPr id="7" name="Text 5"/>
          <p:cNvSpPr/>
          <p:nvPr/>
        </p:nvSpPr>
        <p:spPr>
          <a:xfrm>
            <a:off x="566928" y="566928"/>
            <a:ext cx="11027664" cy="566928"/>
          </a:xfrm>
          <a:prstGeom prst="rect">
            <a:avLst/>
          </a:prstGeom>
          <a:noFill/>
          <a:ln/>
        </p:spPr>
        <p:txBody>
          <a:bodyPr wrap="square" lIns="0" tIns="0" rIns="0" bIns="0" rtlCol="0" anchor="ctr"/>
          <a:lstStyle/>
          <a:p>
            <a:pPr marL="0" indent="0" algn="l">
              <a:buNone/>
            </a:pPr>
            <a:r>
              <a:rPr lang="en-US" sz="3000" b="1" dirty="0">
                <a:solidFill>
                  <a:srgbClr val="0B1324"/>
                </a:solidFill>
                <a:latin typeface="Trebuchet MS" pitchFamily="34" charset="0"/>
                <a:ea typeface="Trebuchet MS" pitchFamily="34" charset="-122"/>
                <a:cs typeface="Trebuchet MS" pitchFamily="34" charset="-120"/>
              </a:rPr>
              <a:t>Traditional POS stops at the transaction</a:t>
            </a:r>
            <a:endParaRPr lang="en-US" sz="3000" dirty="0"/>
          </a:p>
        </p:txBody>
      </p:sp>
      <p:sp>
        <p:nvSpPr>
          <p:cNvPr id="8" name="Text 6"/>
          <p:cNvSpPr/>
          <p:nvPr/>
        </p:nvSpPr>
        <p:spPr>
          <a:xfrm>
            <a:off x="566928" y="1133856"/>
            <a:ext cx="11027664" cy="365760"/>
          </a:xfrm>
          <a:prstGeom prst="rect">
            <a:avLst/>
          </a:prstGeom>
          <a:noFill/>
          <a:ln/>
        </p:spPr>
        <p:txBody>
          <a:bodyPr wrap="square" lIns="0" tIns="0" rIns="0" bIns="0" rtlCol="0" anchor="ctr"/>
          <a:lstStyle/>
          <a:p>
            <a:pPr marL="0" indent="0" algn="l">
              <a:buNone/>
            </a:pPr>
            <a:r>
              <a:rPr lang="en-US" sz="1400" dirty="0">
                <a:solidFill>
                  <a:srgbClr val="5B6B86"/>
                </a:solidFill>
                <a:latin typeface="Calibri" pitchFamily="34" charset="0"/>
                <a:ea typeface="Calibri" pitchFamily="34" charset="-122"/>
                <a:cs typeface="Calibri" pitchFamily="34" charset="-120"/>
              </a:rPr>
              <a:t>BranchIQ starts where they stop — at consumption, prediction and action.</a:t>
            </a:r>
            <a:endParaRPr lang="en-US" sz="1400" dirty="0"/>
          </a:p>
        </p:txBody>
      </p:sp>
      <p:sp>
        <p:nvSpPr>
          <p:cNvPr id="9" name="Shape 7"/>
          <p:cNvSpPr/>
          <p:nvPr/>
        </p:nvSpPr>
        <p:spPr>
          <a:xfrm>
            <a:off x="566928" y="1783080"/>
            <a:ext cx="5468112" cy="457200"/>
          </a:xfrm>
          <a:prstGeom prst="roundRect">
            <a:avLst>
              <a:gd name="adj" fmla="val 16000"/>
            </a:avLst>
          </a:prstGeom>
          <a:solidFill>
            <a:srgbClr val="EAEFFA"/>
          </a:solidFill>
          <a:ln/>
        </p:spPr>
        <p:txBody>
          <a:bodyPr/>
          <a:lstStyle/>
          <a:p>
            <a:endParaRPr lang="en-US"/>
          </a:p>
        </p:txBody>
      </p:sp>
      <p:sp>
        <p:nvSpPr>
          <p:cNvPr id="10" name="Text 8"/>
          <p:cNvSpPr/>
          <p:nvPr/>
        </p:nvSpPr>
        <p:spPr>
          <a:xfrm>
            <a:off x="566928" y="1783080"/>
            <a:ext cx="5468112" cy="457200"/>
          </a:xfrm>
          <a:prstGeom prst="rect">
            <a:avLst/>
          </a:prstGeom>
          <a:noFill/>
          <a:ln/>
        </p:spPr>
        <p:txBody>
          <a:bodyPr wrap="square" lIns="0" tIns="0" rIns="0" bIns="0" rtlCol="0" anchor="ctr"/>
          <a:lstStyle/>
          <a:p>
            <a:pPr marL="0" indent="0" algn="ctr">
              <a:buNone/>
            </a:pPr>
            <a:r>
              <a:rPr lang="en-US" sz="1300" b="1" kern="0" spc="150" dirty="0">
                <a:solidFill>
                  <a:srgbClr val="5B6B86"/>
                </a:solidFill>
                <a:latin typeface="Trebuchet MS" pitchFamily="34" charset="0"/>
                <a:ea typeface="Trebuchet MS" pitchFamily="34" charset="-122"/>
                <a:cs typeface="Trebuchet MS" pitchFamily="34" charset="-120"/>
              </a:rPr>
              <a:t>TRADITIONAL POS</a:t>
            </a:r>
            <a:endParaRPr lang="en-US" sz="1300" dirty="0"/>
          </a:p>
        </p:txBody>
      </p:sp>
      <p:sp>
        <p:nvSpPr>
          <p:cNvPr id="11" name="Shape 9"/>
          <p:cNvSpPr/>
          <p:nvPr/>
        </p:nvSpPr>
        <p:spPr>
          <a:xfrm>
            <a:off x="6126480" y="1783080"/>
            <a:ext cx="5468112" cy="457200"/>
          </a:xfrm>
          <a:prstGeom prst="roundRect">
            <a:avLst>
              <a:gd name="adj" fmla="val 16000"/>
            </a:avLst>
          </a:prstGeom>
          <a:solidFill>
            <a:srgbClr val="0A1230"/>
          </a:solidFill>
          <a:ln/>
        </p:spPr>
        <p:txBody>
          <a:bodyPr/>
          <a:lstStyle/>
          <a:p>
            <a:endParaRPr lang="en-US"/>
          </a:p>
        </p:txBody>
      </p:sp>
      <p:sp>
        <p:nvSpPr>
          <p:cNvPr id="12" name="Text 10"/>
          <p:cNvSpPr/>
          <p:nvPr/>
        </p:nvSpPr>
        <p:spPr>
          <a:xfrm>
            <a:off x="6126480" y="1783080"/>
            <a:ext cx="5468112" cy="457200"/>
          </a:xfrm>
          <a:prstGeom prst="rect">
            <a:avLst/>
          </a:prstGeom>
          <a:noFill/>
          <a:ln/>
        </p:spPr>
        <p:txBody>
          <a:bodyPr wrap="square" lIns="0" tIns="0" rIns="0" bIns="0" rtlCol="0" anchor="ctr"/>
          <a:lstStyle/>
          <a:p>
            <a:pPr marL="0" indent="0" algn="ctr">
              <a:buNone/>
            </a:pPr>
            <a:r>
              <a:rPr lang="en-US" sz="1300" b="1" kern="0" spc="150" dirty="0">
                <a:solidFill>
                  <a:srgbClr val="22D3EE"/>
                </a:solidFill>
                <a:latin typeface="Trebuchet MS" pitchFamily="34" charset="0"/>
                <a:ea typeface="Trebuchet MS" pitchFamily="34" charset="-122"/>
                <a:cs typeface="Trebuchet MS" pitchFamily="34" charset="-120"/>
              </a:rPr>
              <a:t>BRANCHIQ POS SAAS</a:t>
            </a:r>
            <a:endParaRPr lang="en-US" sz="1300" dirty="0"/>
          </a:p>
        </p:txBody>
      </p:sp>
      <p:sp>
        <p:nvSpPr>
          <p:cNvPr id="13" name="Shape 11"/>
          <p:cNvSpPr/>
          <p:nvPr/>
        </p:nvSpPr>
        <p:spPr>
          <a:xfrm>
            <a:off x="566928" y="2350008"/>
            <a:ext cx="5468112" cy="475488"/>
          </a:xfrm>
          <a:prstGeom prst="roundRect">
            <a:avLst>
              <a:gd name="adj" fmla="val 11538"/>
            </a:avLst>
          </a:prstGeom>
          <a:solidFill>
            <a:srgbClr val="FFFFFF"/>
          </a:solidFill>
          <a:ln w="12700">
            <a:solidFill>
              <a:srgbClr val="E1E8F5"/>
            </a:solidFill>
            <a:prstDash val="solid"/>
          </a:ln>
        </p:spPr>
        <p:txBody>
          <a:bodyPr/>
          <a:lstStyle/>
          <a:p>
            <a:endParaRPr lang="en-US"/>
          </a:p>
        </p:txBody>
      </p:sp>
      <p:pic>
        <p:nvPicPr>
          <p:cNvPr id="14" name="Image 0" descr="preencoded.png"/>
          <p:cNvPicPr>
            <a:picLocks noChangeAspect="1"/>
          </p:cNvPicPr>
          <p:nvPr/>
        </p:nvPicPr>
        <p:blipFill>
          <a:blip r:embed="rId3"/>
          <a:stretch>
            <a:fillRect/>
          </a:stretch>
        </p:blipFill>
        <p:spPr>
          <a:xfrm>
            <a:off x="749808" y="2496312"/>
            <a:ext cx="182880" cy="182880"/>
          </a:xfrm>
          <a:prstGeom prst="rect">
            <a:avLst/>
          </a:prstGeom>
        </p:spPr>
      </p:pic>
      <p:sp>
        <p:nvSpPr>
          <p:cNvPr id="15" name="Text 12"/>
          <p:cNvSpPr/>
          <p:nvPr/>
        </p:nvSpPr>
        <p:spPr>
          <a:xfrm>
            <a:off x="1042416" y="2350008"/>
            <a:ext cx="4828032" cy="475488"/>
          </a:xfrm>
          <a:prstGeom prst="rect">
            <a:avLst/>
          </a:prstGeom>
          <a:noFill/>
          <a:ln/>
        </p:spPr>
        <p:txBody>
          <a:bodyPr wrap="square" lIns="0" tIns="0" rIns="0" bIns="0" rtlCol="0" anchor="ctr"/>
          <a:lstStyle/>
          <a:p>
            <a:pPr marL="0" indent="0">
              <a:buNone/>
            </a:pPr>
            <a:r>
              <a:rPr lang="en-US" sz="1150" dirty="0">
                <a:solidFill>
                  <a:srgbClr val="5B6B86"/>
                </a:solidFill>
                <a:latin typeface="Calibri" pitchFamily="34" charset="0"/>
                <a:ea typeface="Calibri" pitchFamily="34" charset="-122"/>
                <a:cs typeface="Calibri" pitchFamily="34" charset="-120"/>
              </a:rPr>
              <a:t>Records transactions</a:t>
            </a:r>
            <a:endParaRPr lang="en-US" sz="1150" dirty="0"/>
          </a:p>
        </p:txBody>
      </p:sp>
      <p:sp>
        <p:nvSpPr>
          <p:cNvPr id="16" name="Shape 13"/>
          <p:cNvSpPr/>
          <p:nvPr/>
        </p:nvSpPr>
        <p:spPr>
          <a:xfrm>
            <a:off x="6126480" y="2350008"/>
            <a:ext cx="5468112" cy="475488"/>
          </a:xfrm>
          <a:prstGeom prst="roundRect">
            <a:avLst>
              <a:gd name="adj" fmla="val 11538"/>
            </a:avLst>
          </a:prstGeom>
          <a:solidFill>
            <a:srgbClr val="F2F7FF"/>
          </a:solidFill>
          <a:ln w="12700">
            <a:solidFill>
              <a:srgbClr val="CFE0FF"/>
            </a:solidFill>
            <a:prstDash val="solid"/>
          </a:ln>
        </p:spPr>
        <p:txBody>
          <a:bodyPr/>
          <a:lstStyle/>
          <a:p>
            <a:endParaRPr lang="en-US"/>
          </a:p>
        </p:txBody>
      </p:sp>
      <p:pic>
        <p:nvPicPr>
          <p:cNvPr id="17" name="Image 1" descr="preencoded.png"/>
          <p:cNvPicPr>
            <a:picLocks noChangeAspect="1"/>
          </p:cNvPicPr>
          <p:nvPr/>
        </p:nvPicPr>
        <p:blipFill>
          <a:blip r:embed="rId4"/>
          <a:stretch>
            <a:fillRect/>
          </a:stretch>
        </p:blipFill>
        <p:spPr>
          <a:xfrm>
            <a:off x="6309360" y="2496312"/>
            <a:ext cx="182880" cy="182880"/>
          </a:xfrm>
          <a:prstGeom prst="rect">
            <a:avLst/>
          </a:prstGeom>
        </p:spPr>
      </p:pic>
      <p:sp>
        <p:nvSpPr>
          <p:cNvPr id="18" name="Text 14"/>
          <p:cNvSpPr/>
          <p:nvPr/>
        </p:nvSpPr>
        <p:spPr>
          <a:xfrm>
            <a:off x="6601968" y="2350008"/>
            <a:ext cx="4828032" cy="475488"/>
          </a:xfrm>
          <a:prstGeom prst="rect">
            <a:avLst/>
          </a:prstGeom>
          <a:noFill/>
          <a:ln/>
        </p:spPr>
        <p:txBody>
          <a:bodyPr wrap="square" lIns="0" tIns="0" rIns="0" bIns="0" rtlCol="0" anchor="ctr"/>
          <a:lstStyle/>
          <a:p>
            <a:pPr marL="0" indent="0">
              <a:buNone/>
            </a:pPr>
            <a:r>
              <a:rPr lang="en-US" sz="1150" b="1" dirty="0">
                <a:solidFill>
                  <a:srgbClr val="0B1324"/>
                </a:solidFill>
                <a:latin typeface="Calibri" pitchFamily="34" charset="0"/>
                <a:ea typeface="Calibri" pitchFamily="34" charset="-122"/>
                <a:cs typeface="Calibri" pitchFamily="34" charset="-120"/>
              </a:rPr>
              <a:t>Tracks sales AND consumption</a:t>
            </a:r>
            <a:endParaRPr lang="en-US" sz="1150" dirty="0"/>
          </a:p>
        </p:txBody>
      </p:sp>
      <p:sp>
        <p:nvSpPr>
          <p:cNvPr id="19" name="Shape 15"/>
          <p:cNvSpPr/>
          <p:nvPr/>
        </p:nvSpPr>
        <p:spPr>
          <a:xfrm>
            <a:off x="566928" y="2889504"/>
            <a:ext cx="5468112" cy="475488"/>
          </a:xfrm>
          <a:prstGeom prst="roundRect">
            <a:avLst>
              <a:gd name="adj" fmla="val 11538"/>
            </a:avLst>
          </a:prstGeom>
          <a:solidFill>
            <a:srgbClr val="FFFFFF"/>
          </a:solidFill>
          <a:ln w="12700">
            <a:solidFill>
              <a:srgbClr val="E1E8F5"/>
            </a:solidFill>
            <a:prstDash val="solid"/>
          </a:ln>
        </p:spPr>
        <p:txBody>
          <a:bodyPr/>
          <a:lstStyle/>
          <a:p>
            <a:endParaRPr lang="en-US"/>
          </a:p>
        </p:txBody>
      </p:sp>
      <p:pic>
        <p:nvPicPr>
          <p:cNvPr id="20" name="Image 2" descr="preencoded.png"/>
          <p:cNvPicPr>
            <a:picLocks noChangeAspect="1"/>
          </p:cNvPicPr>
          <p:nvPr/>
        </p:nvPicPr>
        <p:blipFill>
          <a:blip r:embed="rId3"/>
          <a:stretch>
            <a:fillRect/>
          </a:stretch>
        </p:blipFill>
        <p:spPr>
          <a:xfrm>
            <a:off x="749808" y="3035808"/>
            <a:ext cx="182880" cy="182880"/>
          </a:xfrm>
          <a:prstGeom prst="rect">
            <a:avLst/>
          </a:prstGeom>
        </p:spPr>
      </p:pic>
      <p:sp>
        <p:nvSpPr>
          <p:cNvPr id="21" name="Text 16"/>
          <p:cNvSpPr/>
          <p:nvPr/>
        </p:nvSpPr>
        <p:spPr>
          <a:xfrm>
            <a:off x="1042416" y="2889504"/>
            <a:ext cx="4828032" cy="475488"/>
          </a:xfrm>
          <a:prstGeom prst="rect">
            <a:avLst/>
          </a:prstGeom>
          <a:noFill/>
          <a:ln/>
        </p:spPr>
        <p:txBody>
          <a:bodyPr wrap="square" lIns="0" tIns="0" rIns="0" bIns="0" rtlCol="0" anchor="ctr"/>
          <a:lstStyle/>
          <a:p>
            <a:pPr marL="0" indent="0">
              <a:buNone/>
            </a:pPr>
            <a:r>
              <a:rPr lang="en-US" sz="1150" dirty="0">
                <a:solidFill>
                  <a:srgbClr val="5B6B86"/>
                </a:solidFill>
                <a:latin typeface="Calibri" pitchFamily="34" charset="0"/>
                <a:ea typeface="Calibri" pitchFamily="34" charset="-122"/>
                <a:cs typeface="Calibri" pitchFamily="34" charset="-120"/>
              </a:rPr>
              <a:t>Tracks product stock only</a:t>
            </a:r>
            <a:endParaRPr lang="en-US" sz="1150" dirty="0"/>
          </a:p>
        </p:txBody>
      </p:sp>
      <p:sp>
        <p:nvSpPr>
          <p:cNvPr id="22" name="Shape 17"/>
          <p:cNvSpPr/>
          <p:nvPr/>
        </p:nvSpPr>
        <p:spPr>
          <a:xfrm>
            <a:off x="6126480" y="2889504"/>
            <a:ext cx="5468112" cy="475488"/>
          </a:xfrm>
          <a:prstGeom prst="roundRect">
            <a:avLst>
              <a:gd name="adj" fmla="val 11538"/>
            </a:avLst>
          </a:prstGeom>
          <a:solidFill>
            <a:srgbClr val="F2F7FF"/>
          </a:solidFill>
          <a:ln w="12700">
            <a:solidFill>
              <a:srgbClr val="CFE0FF"/>
            </a:solidFill>
            <a:prstDash val="solid"/>
          </a:ln>
        </p:spPr>
        <p:txBody>
          <a:bodyPr/>
          <a:lstStyle/>
          <a:p>
            <a:endParaRPr lang="en-US"/>
          </a:p>
        </p:txBody>
      </p:sp>
      <p:pic>
        <p:nvPicPr>
          <p:cNvPr id="23" name="Image 3" descr="preencoded.png"/>
          <p:cNvPicPr>
            <a:picLocks noChangeAspect="1"/>
          </p:cNvPicPr>
          <p:nvPr/>
        </p:nvPicPr>
        <p:blipFill>
          <a:blip r:embed="rId4"/>
          <a:stretch>
            <a:fillRect/>
          </a:stretch>
        </p:blipFill>
        <p:spPr>
          <a:xfrm>
            <a:off x="6309360" y="3035808"/>
            <a:ext cx="182880" cy="182880"/>
          </a:xfrm>
          <a:prstGeom prst="rect">
            <a:avLst/>
          </a:prstGeom>
        </p:spPr>
      </p:pic>
      <p:sp>
        <p:nvSpPr>
          <p:cNvPr id="24" name="Text 18"/>
          <p:cNvSpPr/>
          <p:nvPr/>
        </p:nvSpPr>
        <p:spPr>
          <a:xfrm>
            <a:off x="6601968" y="2889504"/>
            <a:ext cx="4828032" cy="475488"/>
          </a:xfrm>
          <a:prstGeom prst="rect">
            <a:avLst/>
          </a:prstGeom>
          <a:noFill/>
          <a:ln/>
        </p:spPr>
        <p:txBody>
          <a:bodyPr wrap="square" lIns="0" tIns="0" rIns="0" bIns="0" rtlCol="0" anchor="ctr"/>
          <a:lstStyle/>
          <a:p>
            <a:pPr marL="0" indent="0">
              <a:buNone/>
            </a:pPr>
            <a:r>
              <a:rPr lang="en-US" sz="1150" b="1" dirty="0">
                <a:solidFill>
                  <a:srgbClr val="0B1324"/>
                </a:solidFill>
                <a:latin typeface="Calibri" pitchFamily="34" charset="0"/>
                <a:ea typeface="Calibri" pitchFamily="34" charset="-122"/>
                <a:cs typeface="Calibri" pitchFamily="34" charset="-120"/>
              </a:rPr>
              <a:t>Understands recipes / BOM to material level</a:t>
            </a:r>
            <a:endParaRPr lang="en-US" sz="1150" dirty="0"/>
          </a:p>
        </p:txBody>
      </p:sp>
      <p:sp>
        <p:nvSpPr>
          <p:cNvPr id="25" name="Shape 19"/>
          <p:cNvSpPr/>
          <p:nvPr/>
        </p:nvSpPr>
        <p:spPr>
          <a:xfrm>
            <a:off x="566928" y="3429000"/>
            <a:ext cx="5468112" cy="475488"/>
          </a:xfrm>
          <a:prstGeom prst="roundRect">
            <a:avLst>
              <a:gd name="adj" fmla="val 11538"/>
            </a:avLst>
          </a:prstGeom>
          <a:solidFill>
            <a:srgbClr val="FFFFFF"/>
          </a:solidFill>
          <a:ln w="12700">
            <a:solidFill>
              <a:srgbClr val="E1E8F5"/>
            </a:solidFill>
            <a:prstDash val="solid"/>
          </a:ln>
        </p:spPr>
        <p:txBody>
          <a:bodyPr/>
          <a:lstStyle/>
          <a:p>
            <a:endParaRPr lang="en-US"/>
          </a:p>
        </p:txBody>
      </p:sp>
      <p:pic>
        <p:nvPicPr>
          <p:cNvPr id="26" name="Image 4" descr="preencoded.png"/>
          <p:cNvPicPr>
            <a:picLocks noChangeAspect="1"/>
          </p:cNvPicPr>
          <p:nvPr/>
        </p:nvPicPr>
        <p:blipFill>
          <a:blip r:embed="rId3"/>
          <a:stretch>
            <a:fillRect/>
          </a:stretch>
        </p:blipFill>
        <p:spPr>
          <a:xfrm>
            <a:off x="749808" y="3575304"/>
            <a:ext cx="182880" cy="182880"/>
          </a:xfrm>
          <a:prstGeom prst="rect">
            <a:avLst/>
          </a:prstGeom>
        </p:spPr>
      </p:pic>
      <p:sp>
        <p:nvSpPr>
          <p:cNvPr id="27" name="Text 20"/>
          <p:cNvSpPr/>
          <p:nvPr/>
        </p:nvSpPr>
        <p:spPr>
          <a:xfrm>
            <a:off x="1042416" y="3429000"/>
            <a:ext cx="4828032" cy="475488"/>
          </a:xfrm>
          <a:prstGeom prst="rect">
            <a:avLst/>
          </a:prstGeom>
          <a:noFill/>
          <a:ln/>
        </p:spPr>
        <p:txBody>
          <a:bodyPr wrap="square" lIns="0" tIns="0" rIns="0" bIns="0" rtlCol="0" anchor="ctr"/>
          <a:lstStyle/>
          <a:p>
            <a:pPr marL="0" indent="0">
              <a:buNone/>
            </a:pPr>
            <a:r>
              <a:rPr lang="en-US" sz="1150" dirty="0">
                <a:solidFill>
                  <a:srgbClr val="5B6B86"/>
                </a:solidFill>
                <a:latin typeface="Calibri" pitchFamily="34" charset="0"/>
                <a:ea typeface="Calibri" pitchFamily="34" charset="-122"/>
                <a:cs typeface="Calibri" pitchFamily="34" charset="-120"/>
              </a:rPr>
              <a:t>Basic, backward-looking reports</a:t>
            </a:r>
            <a:endParaRPr lang="en-US" sz="1150" dirty="0"/>
          </a:p>
        </p:txBody>
      </p:sp>
      <p:sp>
        <p:nvSpPr>
          <p:cNvPr id="28" name="Shape 21"/>
          <p:cNvSpPr/>
          <p:nvPr/>
        </p:nvSpPr>
        <p:spPr>
          <a:xfrm>
            <a:off x="6126480" y="3429000"/>
            <a:ext cx="5468112" cy="475488"/>
          </a:xfrm>
          <a:prstGeom prst="roundRect">
            <a:avLst>
              <a:gd name="adj" fmla="val 11538"/>
            </a:avLst>
          </a:prstGeom>
          <a:solidFill>
            <a:srgbClr val="F2F7FF"/>
          </a:solidFill>
          <a:ln w="12700">
            <a:solidFill>
              <a:srgbClr val="CFE0FF"/>
            </a:solidFill>
            <a:prstDash val="solid"/>
          </a:ln>
        </p:spPr>
        <p:txBody>
          <a:bodyPr/>
          <a:lstStyle/>
          <a:p>
            <a:endParaRPr lang="en-US"/>
          </a:p>
        </p:txBody>
      </p:sp>
      <p:pic>
        <p:nvPicPr>
          <p:cNvPr id="29" name="Image 5" descr="preencoded.png"/>
          <p:cNvPicPr>
            <a:picLocks noChangeAspect="1"/>
          </p:cNvPicPr>
          <p:nvPr/>
        </p:nvPicPr>
        <p:blipFill>
          <a:blip r:embed="rId4"/>
          <a:stretch>
            <a:fillRect/>
          </a:stretch>
        </p:blipFill>
        <p:spPr>
          <a:xfrm>
            <a:off x="6309360" y="3575304"/>
            <a:ext cx="182880" cy="182880"/>
          </a:xfrm>
          <a:prstGeom prst="rect">
            <a:avLst/>
          </a:prstGeom>
        </p:spPr>
      </p:pic>
      <p:sp>
        <p:nvSpPr>
          <p:cNvPr id="30" name="Text 22"/>
          <p:cNvSpPr/>
          <p:nvPr/>
        </p:nvSpPr>
        <p:spPr>
          <a:xfrm>
            <a:off x="6601968" y="3429000"/>
            <a:ext cx="4828032" cy="475488"/>
          </a:xfrm>
          <a:prstGeom prst="rect">
            <a:avLst/>
          </a:prstGeom>
          <a:noFill/>
          <a:ln/>
        </p:spPr>
        <p:txBody>
          <a:bodyPr wrap="square" lIns="0" tIns="0" rIns="0" bIns="0" rtlCol="0" anchor="ctr"/>
          <a:lstStyle/>
          <a:p>
            <a:pPr marL="0" indent="0">
              <a:buNone/>
            </a:pPr>
            <a:r>
              <a:rPr lang="en-US" sz="1150" b="1" dirty="0">
                <a:solidFill>
                  <a:srgbClr val="0B1324"/>
                </a:solidFill>
                <a:latin typeface="Calibri" pitchFamily="34" charset="0"/>
                <a:ea typeface="Calibri" pitchFamily="34" charset="-122"/>
                <a:cs typeface="Calibri" pitchFamily="34" charset="-120"/>
              </a:rPr>
              <a:t>Predicts each branch's future needs</a:t>
            </a:r>
            <a:endParaRPr lang="en-US" sz="1150" dirty="0"/>
          </a:p>
        </p:txBody>
      </p:sp>
      <p:sp>
        <p:nvSpPr>
          <p:cNvPr id="31" name="Shape 23"/>
          <p:cNvSpPr/>
          <p:nvPr/>
        </p:nvSpPr>
        <p:spPr>
          <a:xfrm>
            <a:off x="566928" y="3968496"/>
            <a:ext cx="5468112" cy="475488"/>
          </a:xfrm>
          <a:prstGeom prst="roundRect">
            <a:avLst>
              <a:gd name="adj" fmla="val 11538"/>
            </a:avLst>
          </a:prstGeom>
          <a:solidFill>
            <a:srgbClr val="FFFFFF"/>
          </a:solidFill>
          <a:ln w="12700">
            <a:solidFill>
              <a:srgbClr val="E1E8F5"/>
            </a:solidFill>
            <a:prstDash val="solid"/>
          </a:ln>
        </p:spPr>
        <p:txBody>
          <a:bodyPr/>
          <a:lstStyle/>
          <a:p>
            <a:endParaRPr lang="en-US"/>
          </a:p>
        </p:txBody>
      </p:sp>
      <p:pic>
        <p:nvPicPr>
          <p:cNvPr id="32" name="Image 6" descr="preencoded.png"/>
          <p:cNvPicPr>
            <a:picLocks noChangeAspect="1"/>
          </p:cNvPicPr>
          <p:nvPr/>
        </p:nvPicPr>
        <p:blipFill>
          <a:blip r:embed="rId3"/>
          <a:stretch>
            <a:fillRect/>
          </a:stretch>
        </p:blipFill>
        <p:spPr>
          <a:xfrm>
            <a:off x="749808" y="4114800"/>
            <a:ext cx="182880" cy="182880"/>
          </a:xfrm>
          <a:prstGeom prst="rect">
            <a:avLst/>
          </a:prstGeom>
        </p:spPr>
      </p:pic>
      <p:sp>
        <p:nvSpPr>
          <p:cNvPr id="33" name="Text 24"/>
          <p:cNvSpPr/>
          <p:nvPr/>
        </p:nvSpPr>
        <p:spPr>
          <a:xfrm>
            <a:off x="1042416" y="3968496"/>
            <a:ext cx="4828032" cy="475488"/>
          </a:xfrm>
          <a:prstGeom prst="rect">
            <a:avLst/>
          </a:prstGeom>
          <a:noFill/>
          <a:ln/>
        </p:spPr>
        <p:txBody>
          <a:bodyPr wrap="square" lIns="0" tIns="0" rIns="0" bIns="0" rtlCol="0" anchor="ctr"/>
          <a:lstStyle/>
          <a:p>
            <a:pPr marL="0" indent="0">
              <a:buNone/>
            </a:pPr>
            <a:r>
              <a:rPr lang="en-US" sz="1150" dirty="0">
                <a:solidFill>
                  <a:srgbClr val="5B6B86"/>
                </a:solidFill>
                <a:latin typeface="Calibri" pitchFamily="34" charset="0"/>
                <a:ea typeface="Calibri" pitchFamily="34" charset="-122"/>
                <a:cs typeface="Calibri" pitchFamily="34" charset="-120"/>
              </a:rPr>
              <a:t>Manual reordering</a:t>
            </a:r>
            <a:endParaRPr lang="en-US" sz="1150" dirty="0"/>
          </a:p>
        </p:txBody>
      </p:sp>
      <p:sp>
        <p:nvSpPr>
          <p:cNvPr id="34" name="Shape 25"/>
          <p:cNvSpPr/>
          <p:nvPr/>
        </p:nvSpPr>
        <p:spPr>
          <a:xfrm>
            <a:off x="6126480" y="3968496"/>
            <a:ext cx="5468112" cy="475488"/>
          </a:xfrm>
          <a:prstGeom prst="roundRect">
            <a:avLst>
              <a:gd name="adj" fmla="val 11538"/>
            </a:avLst>
          </a:prstGeom>
          <a:solidFill>
            <a:srgbClr val="F2F7FF"/>
          </a:solidFill>
          <a:ln w="12700">
            <a:solidFill>
              <a:srgbClr val="CFE0FF"/>
            </a:solidFill>
            <a:prstDash val="solid"/>
          </a:ln>
        </p:spPr>
        <p:txBody>
          <a:bodyPr/>
          <a:lstStyle/>
          <a:p>
            <a:endParaRPr lang="en-US"/>
          </a:p>
        </p:txBody>
      </p:sp>
      <p:pic>
        <p:nvPicPr>
          <p:cNvPr id="35" name="Image 7" descr="preencoded.png"/>
          <p:cNvPicPr>
            <a:picLocks noChangeAspect="1"/>
          </p:cNvPicPr>
          <p:nvPr/>
        </p:nvPicPr>
        <p:blipFill>
          <a:blip r:embed="rId4"/>
          <a:stretch>
            <a:fillRect/>
          </a:stretch>
        </p:blipFill>
        <p:spPr>
          <a:xfrm>
            <a:off x="6309360" y="4114800"/>
            <a:ext cx="182880" cy="182880"/>
          </a:xfrm>
          <a:prstGeom prst="rect">
            <a:avLst/>
          </a:prstGeom>
        </p:spPr>
      </p:pic>
      <p:sp>
        <p:nvSpPr>
          <p:cNvPr id="36" name="Text 26"/>
          <p:cNvSpPr/>
          <p:nvPr/>
        </p:nvSpPr>
        <p:spPr>
          <a:xfrm>
            <a:off x="6601968" y="3968496"/>
            <a:ext cx="4828032" cy="475488"/>
          </a:xfrm>
          <a:prstGeom prst="rect">
            <a:avLst/>
          </a:prstGeom>
          <a:noFill/>
          <a:ln/>
        </p:spPr>
        <p:txBody>
          <a:bodyPr wrap="square" lIns="0" tIns="0" rIns="0" bIns="0" rtlCol="0" anchor="ctr"/>
          <a:lstStyle/>
          <a:p>
            <a:pPr marL="0" indent="0">
              <a:buNone/>
            </a:pPr>
            <a:r>
              <a:rPr lang="en-US" sz="1150" b="1" dirty="0">
                <a:solidFill>
                  <a:srgbClr val="0B1324"/>
                </a:solidFill>
                <a:latin typeface="Calibri" pitchFamily="34" charset="0"/>
                <a:ea typeface="Calibri" pitchFamily="34" charset="-122"/>
                <a:cs typeface="Calibri" pitchFamily="34" charset="-120"/>
              </a:rPr>
              <a:t>Recommends reorder &amp; branch-to-branch transfer</a:t>
            </a:r>
            <a:endParaRPr lang="en-US" sz="1150" dirty="0"/>
          </a:p>
        </p:txBody>
      </p:sp>
      <p:sp>
        <p:nvSpPr>
          <p:cNvPr id="37" name="Shape 27"/>
          <p:cNvSpPr/>
          <p:nvPr/>
        </p:nvSpPr>
        <p:spPr>
          <a:xfrm>
            <a:off x="566928" y="4507992"/>
            <a:ext cx="5468112" cy="475488"/>
          </a:xfrm>
          <a:prstGeom prst="roundRect">
            <a:avLst>
              <a:gd name="adj" fmla="val 11538"/>
            </a:avLst>
          </a:prstGeom>
          <a:solidFill>
            <a:srgbClr val="FFFFFF"/>
          </a:solidFill>
          <a:ln w="12700">
            <a:solidFill>
              <a:srgbClr val="E1E8F5"/>
            </a:solidFill>
            <a:prstDash val="solid"/>
          </a:ln>
        </p:spPr>
        <p:txBody>
          <a:bodyPr/>
          <a:lstStyle/>
          <a:p>
            <a:endParaRPr lang="en-US"/>
          </a:p>
        </p:txBody>
      </p:sp>
      <p:pic>
        <p:nvPicPr>
          <p:cNvPr id="38" name="Image 8" descr="preencoded.png"/>
          <p:cNvPicPr>
            <a:picLocks noChangeAspect="1"/>
          </p:cNvPicPr>
          <p:nvPr/>
        </p:nvPicPr>
        <p:blipFill>
          <a:blip r:embed="rId3"/>
          <a:stretch>
            <a:fillRect/>
          </a:stretch>
        </p:blipFill>
        <p:spPr>
          <a:xfrm>
            <a:off x="749808" y="4654296"/>
            <a:ext cx="182880" cy="182880"/>
          </a:xfrm>
          <a:prstGeom prst="rect">
            <a:avLst/>
          </a:prstGeom>
        </p:spPr>
      </p:pic>
      <p:sp>
        <p:nvSpPr>
          <p:cNvPr id="39" name="Text 28"/>
          <p:cNvSpPr/>
          <p:nvPr/>
        </p:nvSpPr>
        <p:spPr>
          <a:xfrm>
            <a:off x="1042416" y="4507992"/>
            <a:ext cx="4828032" cy="475488"/>
          </a:xfrm>
          <a:prstGeom prst="rect">
            <a:avLst/>
          </a:prstGeom>
          <a:noFill/>
          <a:ln/>
        </p:spPr>
        <p:txBody>
          <a:bodyPr wrap="square" lIns="0" tIns="0" rIns="0" bIns="0" rtlCol="0" anchor="ctr"/>
          <a:lstStyle/>
          <a:p>
            <a:pPr marL="0" indent="0">
              <a:buNone/>
            </a:pPr>
            <a:r>
              <a:rPr lang="en-US" sz="1150" dirty="0">
                <a:solidFill>
                  <a:srgbClr val="5B6B86"/>
                </a:solidFill>
                <a:latin typeface="Calibri" pitchFamily="34" charset="0"/>
                <a:ea typeface="Calibri" pitchFamily="34" charset="-122"/>
                <a:cs typeface="Calibri" pitchFamily="34" charset="-120"/>
              </a:rPr>
              <a:t>No ingredient intelligence</a:t>
            </a:r>
            <a:endParaRPr lang="en-US" sz="1150" dirty="0"/>
          </a:p>
        </p:txBody>
      </p:sp>
      <p:sp>
        <p:nvSpPr>
          <p:cNvPr id="40" name="Shape 29"/>
          <p:cNvSpPr/>
          <p:nvPr/>
        </p:nvSpPr>
        <p:spPr>
          <a:xfrm>
            <a:off x="6126480" y="4507992"/>
            <a:ext cx="5468112" cy="475488"/>
          </a:xfrm>
          <a:prstGeom prst="roundRect">
            <a:avLst>
              <a:gd name="adj" fmla="val 11538"/>
            </a:avLst>
          </a:prstGeom>
          <a:solidFill>
            <a:srgbClr val="F2F7FF"/>
          </a:solidFill>
          <a:ln w="12700">
            <a:solidFill>
              <a:srgbClr val="CFE0FF"/>
            </a:solidFill>
            <a:prstDash val="solid"/>
          </a:ln>
        </p:spPr>
        <p:txBody>
          <a:bodyPr/>
          <a:lstStyle/>
          <a:p>
            <a:endParaRPr lang="en-US"/>
          </a:p>
        </p:txBody>
      </p:sp>
      <p:pic>
        <p:nvPicPr>
          <p:cNvPr id="41" name="Image 9" descr="preencoded.png"/>
          <p:cNvPicPr>
            <a:picLocks noChangeAspect="1"/>
          </p:cNvPicPr>
          <p:nvPr/>
        </p:nvPicPr>
        <p:blipFill>
          <a:blip r:embed="rId4"/>
          <a:stretch>
            <a:fillRect/>
          </a:stretch>
        </p:blipFill>
        <p:spPr>
          <a:xfrm>
            <a:off x="6309360" y="4654296"/>
            <a:ext cx="182880" cy="182880"/>
          </a:xfrm>
          <a:prstGeom prst="rect">
            <a:avLst/>
          </a:prstGeom>
        </p:spPr>
      </p:pic>
      <p:sp>
        <p:nvSpPr>
          <p:cNvPr id="42" name="Text 30"/>
          <p:cNvSpPr/>
          <p:nvPr/>
        </p:nvSpPr>
        <p:spPr>
          <a:xfrm>
            <a:off x="6601968" y="4507992"/>
            <a:ext cx="4828032" cy="475488"/>
          </a:xfrm>
          <a:prstGeom prst="rect">
            <a:avLst/>
          </a:prstGeom>
          <a:noFill/>
          <a:ln/>
        </p:spPr>
        <p:txBody>
          <a:bodyPr wrap="square" lIns="0" tIns="0" rIns="0" bIns="0" rtlCol="0" anchor="ctr"/>
          <a:lstStyle/>
          <a:p>
            <a:pPr marL="0" indent="0">
              <a:buNone/>
            </a:pPr>
            <a:r>
              <a:rPr lang="en-US" sz="1150" b="1" dirty="0">
                <a:solidFill>
                  <a:srgbClr val="0B1324"/>
                </a:solidFill>
                <a:latin typeface="Calibri" pitchFamily="34" charset="0"/>
                <a:ea typeface="Calibri" pitchFamily="34" charset="-122"/>
                <a:cs typeface="Calibri" pitchFamily="34" charset="-120"/>
              </a:rPr>
              <a:t>Detects waste, loss &amp; anomalies</a:t>
            </a:r>
            <a:endParaRPr lang="en-US" sz="1150" dirty="0"/>
          </a:p>
        </p:txBody>
      </p:sp>
      <p:sp>
        <p:nvSpPr>
          <p:cNvPr id="43" name="Shape 31"/>
          <p:cNvSpPr/>
          <p:nvPr/>
        </p:nvSpPr>
        <p:spPr>
          <a:xfrm>
            <a:off x="566928" y="5047488"/>
            <a:ext cx="5468112" cy="475488"/>
          </a:xfrm>
          <a:prstGeom prst="roundRect">
            <a:avLst>
              <a:gd name="adj" fmla="val 11538"/>
            </a:avLst>
          </a:prstGeom>
          <a:solidFill>
            <a:srgbClr val="FFFFFF"/>
          </a:solidFill>
          <a:ln w="12700">
            <a:solidFill>
              <a:srgbClr val="E1E8F5"/>
            </a:solidFill>
            <a:prstDash val="solid"/>
          </a:ln>
        </p:spPr>
        <p:txBody>
          <a:bodyPr/>
          <a:lstStyle/>
          <a:p>
            <a:endParaRPr lang="en-US"/>
          </a:p>
        </p:txBody>
      </p:sp>
      <p:pic>
        <p:nvPicPr>
          <p:cNvPr id="44" name="Image 10" descr="preencoded.png"/>
          <p:cNvPicPr>
            <a:picLocks noChangeAspect="1"/>
          </p:cNvPicPr>
          <p:nvPr/>
        </p:nvPicPr>
        <p:blipFill>
          <a:blip r:embed="rId3"/>
          <a:stretch>
            <a:fillRect/>
          </a:stretch>
        </p:blipFill>
        <p:spPr>
          <a:xfrm>
            <a:off x="749808" y="5193792"/>
            <a:ext cx="182880" cy="182880"/>
          </a:xfrm>
          <a:prstGeom prst="rect">
            <a:avLst/>
          </a:prstGeom>
        </p:spPr>
      </p:pic>
      <p:sp>
        <p:nvSpPr>
          <p:cNvPr id="45" name="Text 32"/>
          <p:cNvSpPr/>
          <p:nvPr/>
        </p:nvSpPr>
        <p:spPr>
          <a:xfrm>
            <a:off x="1042416" y="5047488"/>
            <a:ext cx="4828032" cy="475488"/>
          </a:xfrm>
          <a:prstGeom prst="rect">
            <a:avLst/>
          </a:prstGeom>
          <a:noFill/>
          <a:ln/>
        </p:spPr>
        <p:txBody>
          <a:bodyPr wrap="square" lIns="0" tIns="0" rIns="0" bIns="0" rtlCol="0" anchor="ctr"/>
          <a:lstStyle/>
          <a:p>
            <a:pPr marL="0" indent="0">
              <a:buNone/>
            </a:pPr>
            <a:r>
              <a:rPr lang="en-US" sz="1150" dirty="0">
                <a:solidFill>
                  <a:srgbClr val="5B6B86"/>
                </a:solidFill>
                <a:latin typeface="Calibri" pitchFamily="34" charset="0"/>
                <a:ea typeface="Calibri" pitchFamily="34" charset="-122"/>
                <a:cs typeface="Calibri" pitchFamily="34" charset="-120"/>
              </a:rPr>
              <a:t>No asset intelligence</a:t>
            </a:r>
            <a:endParaRPr lang="en-US" sz="1150" dirty="0"/>
          </a:p>
        </p:txBody>
      </p:sp>
      <p:sp>
        <p:nvSpPr>
          <p:cNvPr id="46" name="Shape 33"/>
          <p:cNvSpPr/>
          <p:nvPr/>
        </p:nvSpPr>
        <p:spPr>
          <a:xfrm>
            <a:off x="6126480" y="5047488"/>
            <a:ext cx="5468112" cy="475488"/>
          </a:xfrm>
          <a:prstGeom prst="roundRect">
            <a:avLst>
              <a:gd name="adj" fmla="val 11538"/>
            </a:avLst>
          </a:prstGeom>
          <a:solidFill>
            <a:srgbClr val="F2F7FF"/>
          </a:solidFill>
          <a:ln w="12700">
            <a:solidFill>
              <a:srgbClr val="CFE0FF"/>
            </a:solidFill>
            <a:prstDash val="solid"/>
          </a:ln>
        </p:spPr>
        <p:txBody>
          <a:bodyPr/>
          <a:lstStyle/>
          <a:p>
            <a:endParaRPr lang="en-US"/>
          </a:p>
        </p:txBody>
      </p:sp>
      <p:pic>
        <p:nvPicPr>
          <p:cNvPr id="47" name="Image 11" descr="preencoded.png"/>
          <p:cNvPicPr>
            <a:picLocks noChangeAspect="1"/>
          </p:cNvPicPr>
          <p:nvPr/>
        </p:nvPicPr>
        <p:blipFill>
          <a:blip r:embed="rId4"/>
          <a:stretch>
            <a:fillRect/>
          </a:stretch>
        </p:blipFill>
        <p:spPr>
          <a:xfrm>
            <a:off x="6309360" y="5193792"/>
            <a:ext cx="182880" cy="182880"/>
          </a:xfrm>
          <a:prstGeom prst="rect">
            <a:avLst/>
          </a:prstGeom>
        </p:spPr>
      </p:pic>
      <p:sp>
        <p:nvSpPr>
          <p:cNvPr id="48" name="Text 34"/>
          <p:cNvSpPr/>
          <p:nvPr/>
        </p:nvSpPr>
        <p:spPr>
          <a:xfrm>
            <a:off x="6601968" y="5047488"/>
            <a:ext cx="4828032" cy="475488"/>
          </a:xfrm>
          <a:prstGeom prst="rect">
            <a:avLst/>
          </a:prstGeom>
          <a:noFill/>
          <a:ln/>
        </p:spPr>
        <p:txBody>
          <a:bodyPr wrap="square" lIns="0" tIns="0" rIns="0" bIns="0" rtlCol="0" anchor="ctr"/>
          <a:lstStyle/>
          <a:p>
            <a:pPr marL="0" indent="0">
              <a:buNone/>
            </a:pPr>
            <a:r>
              <a:rPr lang="en-US" sz="1150" b="1" dirty="0">
                <a:solidFill>
                  <a:srgbClr val="0B1324"/>
                </a:solidFill>
                <a:latin typeface="Calibri" pitchFamily="34" charset="0"/>
                <a:ea typeface="Calibri" pitchFamily="34" charset="-122"/>
                <a:cs typeface="Calibri" pitchFamily="34" charset="-120"/>
              </a:rPr>
              <a:t>Tracks asset cost, usage &amp; maintenance</a:t>
            </a:r>
            <a:endParaRPr lang="en-US" sz="1150" dirty="0"/>
          </a:p>
        </p:txBody>
      </p:sp>
      <p:sp>
        <p:nvSpPr>
          <p:cNvPr id="49" name="Shape 35"/>
          <p:cNvSpPr/>
          <p:nvPr/>
        </p:nvSpPr>
        <p:spPr>
          <a:xfrm>
            <a:off x="566928" y="5586984"/>
            <a:ext cx="5468112" cy="475488"/>
          </a:xfrm>
          <a:prstGeom prst="roundRect">
            <a:avLst>
              <a:gd name="adj" fmla="val 11538"/>
            </a:avLst>
          </a:prstGeom>
          <a:solidFill>
            <a:srgbClr val="FFFFFF"/>
          </a:solidFill>
          <a:ln w="12700">
            <a:solidFill>
              <a:srgbClr val="E1E8F5"/>
            </a:solidFill>
            <a:prstDash val="solid"/>
          </a:ln>
        </p:spPr>
        <p:txBody>
          <a:bodyPr/>
          <a:lstStyle/>
          <a:p>
            <a:endParaRPr lang="en-US"/>
          </a:p>
        </p:txBody>
      </p:sp>
      <p:pic>
        <p:nvPicPr>
          <p:cNvPr id="50" name="Image 12" descr="preencoded.png"/>
          <p:cNvPicPr>
            <a:picLocks noChangeAspect="1"/>
          </p:cNvPicPr>
          <p:nvPr/>
        </p:nvPicPr>
        <p:blipFill>
          <a:blip r:embed="rId3"/>
          <a:stretch>
            <a:fillRect/>
          </a:stretch>
        </p:blipFill>
        <p:spPr>
          <a:xfrm>
            <a:off x="749808" y="5733288"/>
            <a:ext cx="182880" cy="182880"/>
          </a:xfrm>
          <a:prstGeom prst="rect">
            <a:avLst/>
          </a:prstGeom>
        </p:spPr>
      </p:pic>
      <p:sp>
        <p:nvSpPr>
          <p:cNvPr id="51" name="Text 36"/>
          <p:cNvSpPr/>
          <p:nvPr/>
        </p:nvSpPr>
        <p:spPr>
          <a:xfrm>
            <a:off x="1042416" y="5586984"/>
            <a:ext cx="4828032" cy="475488"/>
          </a:xfrm>
          <a:prstGeom prst="rect">
            <a:avLst/>
          </a:prstGeom>
          <a:noFill/>
          <a:ln/>
        </p:spPr>
        <p:txBody>
          <a:bodyPr wrap="square" lIns="0" tIns="0" rIns="0" bIns="0" rtlCol="0" anchor="ctr"/>
          <a:lstStyle/>
          <a:p>
            <a:pPr marL="0" indent="0">
              <a:buNone/>
            </a:pPr>
            <a:r>
              <a:rPr lang="en-US" sz="1150" dirty="0">
                <a:solidFill>
                  <a:srgbClr val="5B6B86"/>
                </a:solidFill>
                <a:latin typeface="Calibri" pitchFamily="34" charset="0"/>
                <a:ea typeface="Calibri" pitchFamily="34" charset="-122"/>
                <a:cs typeface="Calibri" pitchFamily="34" charset="-120"/>
              </a:rPr>
              <a:t>Single-store mindset</a:t>
            </a:r>
            <a:endParaRPr lang="en-US" sz="1150" dirty="0"/>
          </a:p>
        </p:txBody>
      </p:sp>
      <p:sp>
        <p:nvSpPr>
          <p:cNvPr id="52" name="Shape 37"/>
          <p:cNvSpPr/>
          <p:nvPr/>
        </p:nvSpPr>
        <p:spPr>
          <a:xfrm>
            <a:off x="6126480" y="5586984"/>
            <a:ext cx="5468112" cy="475488"/>
          </a:xfrm>
          <a:prstGeom prst="roundRect">
            <a:avLst>
              <a:gd name="adj" fmla="val 11538"/>
            </a:avLst>
          </a:prstGeom>
          <a:solidFill>
            <a:srgbClr val="F2F7FF"/>
          </a:solidFill>
          <a:ln w="12700">
            <a:solidFill>
              <a:srgbClr val="CFE0FF"/>
            </a:solidFill>
            <a:prstDash val="solid"/>
          </a:ln>
        </p:spPr>
        <p:txBody>
          <a:bodyPr/>
          <a:lstStyle/>
          <a:p>
            <a:endParaRPr lang="en-US"/>
          </a:p>
        </p:txBody>
      </p:sp>
      <p:pic>
        <p:nvPicPr>
          <p:cNvPr id="53" name="Image 13" descr="preencoded.png"/>
          <p:cNvPicPr>
            <a:picLocks noChangeAspect="1"/>
          </p:cNvPicPr>
          <p:nvPr/>
        </p:nvPicPr>
        <p:blipFill>
          <a:blip r:embed="rId4"/>
          <a:stretch>
            <a:fillRect/>
          </a:stretch>
        </p:blipFill>
        <p:spPr>
          <a:xfrm>
            <a:off x="6309360" y="5733288"/>
            <a:ext cx="182880" cy="182880"/>
          </a:xfrm>
          <a:prstGeom prst="rect">
            <a:avLst/>
          </a:prstGeom>
        </p:spPr>
      </p:pic>
      <p:sp>
        <p:nvSpPr>
          <p:cNvPr id="54" name="Text 38"/>
          <p:cNvSpPr/>
          <p:nvPr/>
        </p:nvSpPr>
        <p:spPr>
          <a:xfrm>
            <a:off x="6601968" y="5586984"/>
            <a:ext cx="4828032" cy="475488"/>
          </a:xfrm>
          <a:prstGeom prst="rect">
            <a:avLst/>
          </a:prstGeom>
          <a:noFill/>
          <a:ln/>
        </p:spPr>
        <p:txBody>
          <a:bodyPr wrap="square" lIns="0" tIns="0" rIns="0" bIns="0" rtlCol="0" anchor="ctr"/>
          <a:lstStyle/>
          <a:p>
            <a:pPr marL="0" indent="0">
              <a:buNone/>
            </a:pPr>
            <a:r>
              <a:rPr lang="en-US" sz="1150" b="1" dirty="0">
                <a:solidFill>
                  <a:srgbClr val="0B1324"/>
                </a:solidFill>
                <a:latin typeface="Calibri" pitchFamily="34" charset="0"/>
                <a:ea typeface="Calibri" pitchFamily="34" charset="-122"/>
                <a:cs typeface="Calibri" pitchFamily="34" charset="-120"/>
              </a:rPr>
              <a:t>AI insights surfaced to every branch manager</a:t>
            </a:r>
            <a:endParaRPr lang="en-US" sz="11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A1230"/>
        </a:solidFill>
        <a:effectLst/>
      </p:bgPr>
    </p:bg>
    <p:spTree>
      <p:nvGrpSpPr>
        <p:cNvPr id="1" name=""/>
        <p:cNvGrpSpPr/>
        <p:nvPr/>
      </p:nvGrpSpPr>
      <p:grpSpPr>
        <a:xfrm>
          <a:off x="0" y="0"/>
          <a:ext cx="0" cy="0"/>
          <a:chOff x="0" y="0"/>
          <a:chExt cx="0" cy="0"/>
        </a:xfrm>
      </p:grpSpPr>
      <p:sp>
        <p:nvSpPr>
          <p:cNvPr id="2" name="Shape 0"/>
          <p:cNvSpPr/>
          <p:nvPr/>
        </p:nvSpPr>
        <p:spPr>
          <a:xfrm>
            <a:off x="0" y="0"/>
            <a:ext cx="12161520" cy="128016"/>
          </a:xfrm>
          <a:prstGeom prst="rect">
            <a:avLst/>
          </a:prstGeom>
          <a:solidFill>
            <a:srgbClr val="2F6BFF"/>
          </a:solidFill>
          <a:ln/>
        </p:spPr>
        <p:txBody>
          <a:bodyPr/>
          <a:lstStyle/>
          <a:p>
            <a:endParaRPr lang="en-US"/>
          </a:p>
        </p:txBody>
      </p:sp>
      <p:sp>
        <p:nvSpPr>
          <p:cNvPr id="3" name="Shape 1"/>
          <p:cNvSpPr/>
          <p:nvPr/>
        </p:nvSpPr>
        <p:spPr>
          <a:xfrm>
            <a:off x="9052560" y="-1828800"/>
            <a:ext cx="4206240" cy="4206240"/>
          </a:xfrm>
          <a:prstGeom prst="ellipse">
            <a:avLst/>
          </a:prstGeom>
          <a:solidFill>
            <a:srgbClr val="2F6BFF">
              <a:alpha val="14000"/>
            </a:srgbClr>
          </a:solidFill>
          <a:ln/>
        </p:spPr>
        <p:txBody>
          <a:bodyPr/>
          <a:lstStyle/>
          <a:p>
            <a:endParaRPr lang="en-US"/>
          </a:p>
        </p:txBody>
      </p:sp>
      <p:sp>
        <p:nvSpPr>
          <p:cNvPr id="4" name="Shape 2"/>
          <p:cNvSpPr/>
          <p:nvPr/>
        </p:nvSpPr>
        <p:spPr>
          <a:xfrm>
            <a:off x="-1463040" y="4480560"/>
            <a:ext cx="3657600" cy="3657600"/>
          </a:xfrm>
          <a:prstGeom prst="ellipse">
            <a:avLst/>
          </a:prstGeom>
          <a:solidFill>
            <a:srgbClr val="22D3EE">
              <a:alpha val="10000"/>
            </a:srgbClr>
          </a:solidFill>
          <a:ln/>
        </p:spPr>
        <p:txBody>
          <a:bodyPr/>
          <a:lstStyle/>
          <a:p>
            <a:endParaRPr lang="en-US"/>
          </a:p>
        </p:txBody>
      </p:sp>
      <p:sp>
        <p:nvSpPr>
          <p:cNvPr id="5" name="Text 3"/>
          <p:cNvSpPr/>
          <p:nvPr/>
        </p:nvSpPr>
        <p:spPr>
          <a:xfrm>
            <a:off x="566928" y="548640"/>
            <a:ext cx="7315200" cy="365760"/>
          </a:xfrm>
          <a:prstGeom prst="rect">
            <a:avLst/>
          </a:prstGeom>
          <a:noFill/>
          <a:ln/>
        </p:spPr>
        <p:txBody>
          <a:bodyPr wrap="square" lIns="0" tIns="0" rIns="0" bIns="0" rtlCol="0" anchor="ctr"/>
          <a:lstStyle/>
          <a:p>
            <a:pPr marL="0" indent="0">
              <a:buNone/>
            </a:pPr>
            <a:r>
              <a:rPr lang="en-US" sz="1200" b="1" kern="0" spc="300" dirty="0">
                <a:solidFill>
                  <a:srgbClr val="22D3EE"/>
                </a:solidFill>
                <a:latin typeface="Trebuchet MS" pitchFamily="34" charset="0"/>
                <a:ea typeface="Trebuchet MS" pitchFamily="34" charset="-122"/>
                <a:cs typeface="Trebuchet MS" pitchFamily="34" charset="-120"/>
              </a:rPr>
              <a:t>THE SOLUTION</a:t>
            </a:r>
            <a:endParaRPr lang="en-US" sz="1200" dirty="0"/>
          </a:p>
        </p:txBody>
      </p:sp>
      <p:sp>
        <p:nvSpPr>
          <p:cNvPr id="6" name="Text 4"/>
          <p:cNvSpPr/>
          <p:nvPr/>
        </p:nvSpPr>
        <p:spPr>
          <a:xfrm>
            <a:off x="566928" y="914400"/>
            <a:ext cx="5120640" cy="1737360"/>
          </a:xfrm>
          <a:prstGeom prst="rect">
            <a:avLst/>
          </a:prstGeom>
          <a:noFill/>
          <a:ln/>
        </p:spPr>
        <p:txBody>
          <a:bodyPr wrap="square" lIns="0" tIns="0" rIns="0" bIns="0" rtlCol="0" anchor="ctr"/>
          <a:lstStyle/>
          <a:p>
            <a:pPr marL="0" indent="0">
              <a:lnSpc>
                <a:spcPct val="100000"/>
              </a:lnSpc>
              <a:buNone/>
            </a:pPr>
            <a:r>
              <a:rPr lang="en-US" sz="2600" b="1" dirty="0">
                <a:solidFill>
                  <a:srgbClr val="FFFFFF"/>
                </a:solidFill>
                <a:latin typeface="Trebuchet MS" pitchFamily="34" charset="0"/>
                <a:ea typeface="Trebuchet MS" pitchFamily="34" charset="-122"/>
                <a:cs typeface="Trebuchet MS" pitchFamily="34" charset="-120"/>
              </a:rPr>
              <a:t>One cloud platform from the sale to the supply decision</a:t>
            </a:r>
            <a:endParaRPr lang="en-US" sz="2600" dirty="0"/>
          </a:p>
        </p:txBody>
      </p:sp>
      <p:sp>
        <p:nvSpPr>
          <p:cNvPr id="7" name="Text 5"/>
          <p:cNvSpPr/>
          <p:nvPr/>
        </p:nvSpPr>
        <p:spPr>
          <a:xfrm>
            <a:off x="566928" y="2743200"/>
            <a:ext cx="5029200" cy="1371600"/>
          </a:xfrm>
          <a:prstGeom prst="rect">
            <a:avLst/>
          </a:prstGeom>
          <a:noFill/>
          <a:ln/>
        </p:spPr>
        <p:txBody>
          <a:bodyPr wrap="square" lIns="0" tIns="0" rIns="0" bIns="0" rtlCol="0" anchor="ctr"/>
          <a:lstStyle/>
          <a:p>
            <a:pPr marL="0" indent="0">
              <a:lnSpc>
                <a:spcPct val="115000"/>
              </a:lnSpc>
              <a:buNone/>
            </a:pPr>
            <a:r>
              <a:rPr lang="en-US" sz="1400" dirty="0">
                <a:solidFill>
                  <a:srgbClr val="C7D6F5"/>
                </a:solidFill>
                <a:latin typeface="Calibri" pitchFamily="34" charset="0"/>
                <a:ea typeface="Calibri" pitchFamily="34" charset="-122"/>
                <a:cs typeface="Calibri" pitchFamily="34" charset="-120"/>
              </a:rPr>
              <a:t>Every sale automatically updates stock, consumption, margin and branch-level predictions — in real time, across every location.</a:t>
            </a:r>
            <a:endParaRPr lang="en-US" sz="1400" dirty="0"/>
          </a:p>
        </p:txBody>
      </p:sp>
      <p:sp>
        <p:nvSpPr>
          <p:cNvPr id="8" name="Shape 6"/>
          <p:cNvSpPr/>
          <p:nvPr/>
        </p:nvSpPr>
        <p:spPr>
          <a:xfrm>
            <a:off x="5943600" y="914400"/>
            <a:ext cx="2670048" cy="1097280"/>
          </a:xfrm>
          <a:prstGeom prst="roundRect">
            <a:avLst>
              <a:gd name="adj" fmla="val 6667"/>
            </a:avLst>
          </a:prstGeom>
          <a:solidFill>
            <a:srgbClr val="16224C"/>
          </a:solidFill>
          <a:ln w="12700">
            <a:solidFill>
              <a:srgbClr val="243366"/>
            </a:solidFill>
            <a:prstDash val="solid"/>
          </a:ln>
        </p:spPr>
        <p:txBody>
          <a:bodyPr/>
          <a:lstStyle/>
          <a:p>
            <a:endParaRPr lang="en-US"/>
          </a:p>
        </p:txBody>
      </p:sp>
      <p:sp>
        <p:nvSpPr>
          <p:cNvPr id="9" name="Shape 7"/>
          <p:cNvSpPr/>
          <p:nvPr/>
        </p:nvSpPr>
        <p:spPr>
          <a:xfrm>
            <a:off x="6108192" y="1115568"/>
            <a:ext cx="438912" cy="438912"/>
          </a:xfrm>
          <a:prstGeom prst="ellipse">
            <a:avLst/>
          </a:prstGeom>
          <a:solidFill>
            <a:srgbClr val="2F6BFF"/>
          </a:solidFill>
          <a:ln/>
        </p:spPr>
        <p:txBody>
          <a:bodyPr/>
          <a:lstStyle/>
          <a:p>
            <a:endParaRPr lang="en-US"/>
          </a:p>
        </p:txBody>
      </p:sp>
      <p:pic>
        <p:nvPicPr>
          <p:cNvPr id="10" name="Image 0" descr="preencoded.png"/>
          <p:cNvPicPr>
            <a:picLocks noChangeAspect="1"/>
          </p:cNvPicPr>
          <p:nvPr/>
        </p:nvPicPr>
        <p:blipFill>
          <a:blip r:embed="rId3"/>
          <a:stretch>
            <a:fillRect/>
          </a:stretch>
        </p:blipFill>
        <p:spPr>
          <a:xfrm>
            <a:off x="6217920" y="1225296"/>
            <a:ext cx="219456" cy="219456"/>
          </a:xfrm>
          <a:prstGeom prst="rect">
            <a:avLst/>
          </a:prstGeom>
        </p:spPr>
      </p:pic>
      <p:sp>
        <p:nvSpPr>
          <p:cNvPr id="11" name="Text 8"/>
          <p:cNvSpPr/>
          <p:nvPr/>
        </p:nvSpPr>
        <p:spPr>
          <a:xfrm>
            <a:off x="6638544" y="1060704"/>
            <a:ext cx="1883664" cy="310896"/>
          </a:xfrm>
          <a:prstGeom prst="rect">
            <a:avLst/>
          </a:prstGeom>
          <a:noFill/>
          <a:ln/>
        </p:spPr>
        <p:txBody>
          <a:bodyPr wrap="square" lIns="0" tIns="0" rIns="0" bIns="0" rtlCol="0" anchor="ctr"/>
          <a:lstStyle/>
          <a:p>
            <a:pPr marL="0" indent="0">
              <a:buNone/>
            </a:pPr>
            <a:r>
              <a:rPr lang="en-US" sz="1150" b="1" dirty="0">
                <a:solidFill>
                  <a:srgbClr val="FFFFFF"/>
                </a:solidFill>
                <a:latin typeface="Trebuchet MS" pitchFamily="34" charset="0"/>
                <a:ea typeface="Trebuchet MS" pitchFamily="34" charset="-122"/>
                <a:cs typeface="Trebuchet MS" pitchFamily="34" charset="-120"/>
              </a:rPr>
              <a:t>POS transactions</a:t>
            </a:r>
            <a:endParaRPr lang="en-US" sz="1150" dirty="0"/>
          </a:p>
        </p:txBody>
      </p:sp>
      <p:sp>
        <p:nvSpPr>
          <p:cNvPr id="12" name="Text 9"/>
          <p:cNvSpPr/>
          <p:nvPr/>
        </p:nvSpPr>
        <p:spPr>
          <a:xfrm>
            <a:off x="6638544" y="1371600"/>
            <a:ext cx="1883664" cy="530352"/>
          </a:xfrm>
          <a:prstGeom prst="rect">
            <a:avLst/>
          </a:prstGeom>
          <a:noFill/>
          <a:ln/>
        </p:spPr>
        <p:txBody>
          <a:bodyPr wrap="square" lIns="0" tIns="0" rIns="0" bIns="0" rtlCol="0" anchor="ctr"/>
          <a:lstStyle/>
          <a:p>
            <a:pPr marL="0" indent="0">
              <a:lnSpc>
                <a:spcPct val="100000"/>
              </a:lnSpc>
              <a:buNone/>
            </a:pPr>
            <a:r>
              <a:rPr lang="en-US" sz="920" dirty="0">
                <a:solidFill>
                  <a:srgbClr val="8FA3CE"/>
                </a:solidFill>
                <a:latin typeface="Calibri" pitchFamily="34" charset="0"/>
                <a:ea typeface="Calibri" pitchFamily="34" charset="-122"/>
                <a:cs typeface="Calibri" pitchFamily="34" charset="-120"/>
              </a:rPr>
              <a:t>Fast, reliable selling on any device</a:t>
            </a:r>
            <a:endParaRPr lang="en-US" sz="920" dirty="0"/>
          </a:p>
        </p:txBody>
      </p:sp>
      <p:sp>
        <p:nvSpPr>
          <p:cNvPr id="13" name="Shape 10"/>
          <p:cNvSpPr/>
          <p:nvPr/>
        </p:nvSpPr>
        <p:spPr>
          <a:xfrm>
            <a:off x="8851392" y="914400"/>
            <a:ext cx="2670048" cy="1097280"/>
          </a:xfrm>
          <a:prstGeom prst="roundRect">
            <a:avLst>
              <a:gd name="adj" fmla="val 6667"/>
            </a:avLst>
          </a:prstGeom>
          <a:solidFill>
            <a:srgbClr val="16224C"/>
          </a:solidFill>
          <a:ln w="12700">
            <a:solidFill>
              <a:srgbClr val="243366"/>
            </a:solidFill>
            <a:prstDash val="solid"/>
          </a:ln>
        </p:spPr>
        <p:txBody>
          <a:bodyPr/>
          <a:lstStyle/>
          <a:p>
            <a:endParaRPr lang="en-US"/>
          </a:p>
        </p:txBody>
      </p:sp>
      <p:sp>
        <p:nvSpPr>
          <p:cNvPr id="14" name="Shape 11"/>
          <p:cNvSpPr/>
          <p:nvPr/>
        </p:nvSpPr>
        <p:spPr>
          <a:xfrm>
            <a:off x="9015984" y="1115568"/>
            <a:ext cx="438912" cy="438912"/>
          </a:xfrm>
          <a:prstGeom prst="ellipse">
            <a:avLst/>
          </a:prstGeom>
          <a:solidFill>
            <a:srgbClr val="2F6BFF"/>
          </a:solidFill>
          <a:ln/>
        </p:spPr>
        <p:txBody>
          <a:bodyPr/>
          <a:lstStyle/>
          <a:p>
            <a:endParaRPr lang="en-US"/>
          </a:p>
        </p:txBody>
      </p:sp>
      <p:pic>
        <p:nvPicPr>
          <p:cNvPr id="15" name="Image 1" descr="preencoded.png"/>
          <p:cNvPicPr>
            <a:picLocks noChangeAspect="1"/>
          </p:cNvPicPr>
          <p:nvPr/>
        </p:nvPicPr>
        <p:blipFill>
          <a:blip r:embed="rId4"/>
          <a:stretch>
            <a:fillRect/>
          </a:stretch>
        </p:blipFill>
        <p:spPr>
          <a:xfrm>
            <a:off x="9125712" y="1225296"/>
            <a:ext cx="219456" cy="219456"/>
          </a:xfrm>
          <a:prstGeom prst="rect">
            <a:avLst/>
          </a:prstGeom>
        </p:spPr>
      </p:pic>
      <p:sp>
        <p:nvSpPr>
          <p:cNvPr id="16" name="Text 12"/>
          <p:cNvSpPr/>
          <p:nvPr/>
        </p:nvSpPr>
        <p:spPr>
          <a:xfrm>
            <a:off x="9546336" y="1060704"/>
            <a:ext cx="1883664" cy="310896"/>
          </a:xfrm>
          <a:prstGeom prst="rect">
            <a:avLst/>
          </a:prstGeom>
          <a:noFill/>
          <a:ln/>
        </p:spPr>
        <p:txBody>
          <a:bodyPr wrap="square" lIns="0" tIns="0" rIns="0" bIns="0" rtlCol="0" anchor="ctr"/>
          <a:lstStyle/>
          <a:p>
            <a:pPr marL="0" indent="0">
              <a:buNone/>
            </a:pPr>
            <a:r>
              <a:rPr lang="en-US" sz="1150" b="1" dirty="0">
                <a:solidFill>
                  <a:srgbClr val="FFFFFF"/>
                </a:solidFill>
                <a:latin typeface="Trebuchet MS" pitchFamily="34" charset="0"/>
                <a:ea typeface="Trebuchet MS" pitchFamily="34" charset="-122"/>
                <a:cs typeface="Trebuchet MS" pitchFamily="34" charset="-120"/>
              </a:rPr>
              <a:t>Inventory control</a:t>
            </a:r>
            <a:endParaRPr lang="en-US" sz="1150" dirty="0"/>
          </a:p>
        </p:txBody>
      </p:sp>
      <p:sp>
        <p:nvSpPr>
          <p:cNvPr id="17" name="Text 13"/>
          <p:cNvSpPr/>
          <p:nvPr/>
        </p:nvSpPr>
        <p:spPr>
          <a:xfrm>
            <a:off x="9546336" y="1371600"/>
            <a:ext cx="1883664" cy="530352"/>
          </a:xfrm>
          <a:prstGeom prst="rect">
            <a:avLst/>
          </a:prstGeom>
          <a:noFill/>
          <a:ln/>
        </p:spPr>
        <p:txBody>
          <a:bodyPr wrap="square" lIns="0" tIns="0" rIns="0" bIns="0" rtlCol="0" anchor="ctr"/>
          <a:lstStyle/>
          <a:p>
            <a:pPr marL="0" indent="0">
              <a:lnSpc>
                <a:spcPct val="100000"/>
              </a:lnSpc>
              <a:buNone/>
            </a:pPr>
            <a:r>
              <a:rPr lang="en-US" sz="920" dirty="0">
                <a:solidFill>
                  <a:srgbClr val="8FA3CE"/>
                </a:solidFill>
                <a:latin typeface="Calibri" pitchFamily="34" charset="0"/>
                <a:ea typeface="Calibri" pitchFamily="34" charset="-122"/>
                <a:cs typeface="Calibri" pitchFamily="34" charset="-120"/>
              </a:rPr>
              <a:t>Per-branch stock, movements &amp; POs</a:t>
            </a:r>
            <a:endParaRPr lang="en-US" sz="920" dirty="0"/>
          </a:p>
        </p:txBody>
      </p:sp>
      <p:sp>
        <p:nvSpPr>
          <p:cNvPr id="18" name="Shape 14"/>
          <p:cNvSpPr/>
          <p:nvPr/>
        </p:nvSpPr>
        <p:spPr>
          <a:xfrm>
            <a:off x="5943600" y="2249424"/>
            <a:ext cx="2670048" cy="1097280"/>
          </a:xfrm>
          <a:prstGeom prst="roundRect">
            <a:avLst>
              <a:gd name="adj" fmla="val 6667"/>
            </a:avLst>
          </a:prstGeom>
          <a:solidFill>
            <a:srgbClr val="16224C"/>
          </a:solidFill>
          <a:ln w="12700">
            <a:solidFill>
              <a:srgbClr val="243366"/>
            </a:solidFill>
            <a:prstDash val="solid"/>
          </a:ln>
        </p:spPr>
        <p:txBody>
          <a:bodyPr/>
          <a:lstStyle/>
          <a:p>
            <a:endParaRPr lang="en-US"/>
          </a:p>
        </p:txBody>
      </p:sp>
      <p:sp>
        <p:nvSpPr>
          <p:cNvPr id="19" name="Shape 15"/>
          <p:cNvSpPr/>
          <p:nvPr/>
        </p:nvSpPr>
        <p:spPr>
          <a:xfrm>
            <a:off x="6108192" y="2450592"/>
            <a:ext cx="438912" cy="438912"/>
          </a:xfrm>
          <a:prstGeom prst="ellipse">
            <a:avLst/>
          </a:prstGeom>
          <a:solidFill>
            <a:srgbClr val="2F6BFF"/>
          </a:solidFill>
          <a:ln/>
        </p:spPr>
        <p:txBody>
          <a:bodyPr/>
          <a:lstStyle/>
          <a:p>
            <a:endParaRPr lang="en-US"/>
          </a:p>
        </p:txBody>
      </p:sp>
      <p:pic>
        <p:nvPicPr>
          <p:cNvPr id="20" name="Image 2" descr="preencoded.png"/>
          <p:cNvPicPr>
            <a:picLocks noChangeAspect="1"/>
          </p:cNvPicPr>
          <p:nvPr/>
        </p:nvPicPr>
        <p:blipFill>
          <a:blip r:embed="rId5"/>
          <a:stretch>
            <a:fillRect/>
          </a:stretch>
        </p:blipFill>
        <p:spPr>
          <a:xfrm>
            <a:off x="6217920" y="2560320"/>
            <a:ext cx="219456" cy="219456"/>
          </a:xfrm>
          <a:prstGeom prst="rect">
            <a:avLst/>
          </a:prstGeom>
        </p:spPr>
      </p:pic>
      <p:sp>
        <p:nvSpPr>
          <p:cNvPr id="21" name="Text 16"/>
          <p:cNvSpPr/>
          <p:nvPr/>
        </p:nvSpPr>
        <p:spPr>
          <a:xfrm>
            <a:off x="6638544" y="2395728"/>
            <a:ext cx="1883664" cy="310896"/>
          </a:xfrm>
          <a:prstGeom prst="rect">
            <a:avLst/>
          </a:prstGeom>
          <a:noFill/>
          <a:ln/>
        </p:spPr>
        <p:txBody>
          <a:bodyPr wrap="square" lIns="0" tIns="0" rIns="0" bIns="0" rtlCol="0" anchor="ctr"/>
          <a:lstStyle/>
          <a:p>
            <a:pPr marL="0" indent="0">
              <a:buNone/>
            </a:pPr>
            <a:r>
              <a:rPr lang="en-US" sz="1150" b="1" dirty="0">
                <a:solidFill>
                  <a:srgbClr val="FFFFFF"/>
                </a:solidFill>
                <a:latin typeface="Trebuchet MS" pitchFamily="34" charset="0"/>
                <a:ea typeface="Trebuchet MS" pitchFamily="34" charset="-122"/>
                <a:cs typeface="Trebuchet MS" pitchFamily="34" charset="-120"/>
              </a:rPr>
              <a:t>Recipe consumption</a:t>
            </a:r>
            <a:endParaRPr lang="en-US" sz="1150" dirty="0"/>
          </a:p>
        </p:txBody>
      </p:sp>
      <p:sp>
        <p:nvSpPr>
          <p:cNvPr id="22" name="Text 17"/>
          <p:cNvSpPr/>
          <p:nvPr/>
        </p:nvSpPr>
        <p:spPr>
          <a:xfrm>
            <a:off x="6638544" y="2706624"/>
            <a:ext cx="1883664" cy="530352"/>
          </a:xfrm>
          <a:prstGeom prst="rect">
            <a:avLst/>
          </a:prstGeom>
          <a:noFill/>
          <a:ln/>
        </p:spPr>
        <p:txBody>
          <a:bodyPr wrap="square" lIns="0" tIns="0" rIns="0" bIns="0" rtlCol="0" anchor="ctr"/>
          <a:lstStyle/>
          <a:p>
            <a:pPr marL="0" indent="0">
              <a:lnSpc>
                <a:spcPct val="100000"/>
              </a:lnSpc>
              <a:buNone/>
            </a:pPr>
            <a:r>
              <a:rPr lang="en-US" sz="920" dirty="0">
                <a:solidFill>
                  <a:srgbClr val="8FA3CE"/>
                </a:solidFill>
                <a:latin typeface="Calibri" pitchFamily="34" charset="0"/>
                <a:ea typeface="Calibri" pitchFamily="34" charset="-122"/>
                <a:cs typeface="Calibri" pitchFamily="34" charset="-120"/>
              </a:rPr>
              <a:t>Material deducted on every sale</a:t>
            </a:r>
            <a:endParaRPr lang="en-US" sz="920" dirty="0"/>
          </a:p>
        </p:txBody>
      </p:sp>
      <p:sp>
        <p:nvSpPr>
          <p:cNvPr id="23" name="Shape 18"/>
          <p:cNvSpPr/>
          <p:nvPr/>
        </p:nvSpPr>
        <p:spPr>
          <a:xfrm>
            <a:off x="8851392" y="2249424"/>
            <a:ext cx="2670048" cy="1097280"/>
          </a:xfrm>
          <a:prstGeom prst="roundRect">
            <a:avLst>
              <a:gd name="adj" fmla="val 6667"/>
            </a:avLst>
          </a:prstGeom>
          <a:solidFill>
            <a:srgbClr val="16224C"/>
          </a:solidFill>
          <a:ln w="12700">
            <a:solidFill>
              <a:srgbClr val="243366"/>
            </a:solidFill>
            <a:prstDash val="solid"/>
          </a:ln>
        </p:spPr>
        <p:txBody>
          <a:bodyPr/>
          <a:lstStyle/>
          <a:p>
            <a:endParaRPr lang="en-US"/>
          </a:p>
        </p:txBody>
      </p:sp>
      <p:sp>
        <p:nvSpPr>
          <p:cNvPr id="24" name="Shape 19"/>
          <p:cNvSpPr/>
          <p:nvPr/>
        </p:nvSpPr>
        <p:spPr>
          <a:xfrm>
            <a:off x="9015984" y="2450592"/>
            <a:ext cx="438912" cy="438912"/>
          </a:xfrm>
          <a:prstGeom prst="ellipse">
            <a:avLst/>
          </a:prstGeom>
          <a:solidFill>
            <a:srgbClr val="2F6BFF"/>
          </a:solidFill>
          <a:ln/>
        </p:spPr>
        <p:txBody>
          <a:bodyPr/>
          <a:lstStyle/>
          <a:p>
            <a:endParaRPr lang="en-US"/>
          </a:p>
        </p:txBody>
      </p:sp>
      <p:pic>
        <p:nvPicPr>
          <p:cNvPr id="25" name="Image 3" descr="preencoded.png"/>
          <p:cNvPicPr>
            <a:picLocks noChangeAspect="1"/>
          </p:cNvPicPr>
          <p:nvPr/>
        </p:nvPicPr>
        <p:blipFill>
          <a:blip r:embed="rId6"/>
          <a:stretch>
            <a:fillRect/>
          </a:stretch>
        </p:blipFill>
        <p:spPr>
          <a:xfrm>
            <a:off x="9125712" y="2560320"/>
            <a:ext cx="219456" cy="219456"/>
          </a:xfrm>
          <a:prstGeom prst="rect">
            <a:avLst/>
          </a:prstGeom>
        </p:spPr>
      </p:pic>
      <p:sp>
        <p:nvSpPr>
          <p:cNvPr id="26" name="Text 20"/>
          <p:cNvSpPr/>
          <p:nvPr/>
        </p:nvSpPr>
        <p:spPr>
          <a:xfrm>
            <a:off x="9546336" y="2395728"/>
            <a:ext cx="1883664" cy="310896"/>
          </a:xfrm>
          <a:prstGeom prst="rect">
            <a:avLst/>
          </a:prstGeom>
          <a:noFill/>
          <a:ln/>
        </p:spPr>
        <p:txBody>
          <a:bodyPr wrap="square" lIns="0" tIns="0" rIns="0" bIns="0" rtlCol="0" anchor="ctr"/>
          <a:lstStyle/>
          <a:p>
            <a:pPr marL="0" indent="0">
              <a:buNone/>
            </a:pPr>
            <a:r>
              <a:rPr lang="en-US" sz="1150" b="1" dirty="0">
                <a:solidFill>
                  <a:srgbClr val="FFFFFF"/>
                </a:solidFill>
                <a:latin typeface="Trebuchet MS" pitchFamily="34" charset="0"/>
                <a:ea typeface="Trebuchet MS" pitchFamily="34" charset="-122"/>
                <a:cs typeface="Trebuchet MS" pitchFamily="34" charset="-120"/>
              </a:rPr>
              <a:t>Branch analytics</a:t>
            </a:r>
            <a:endParaRPr lang="en-US" sz="1150" dirty="0"/>
          </a:p>
        </p:txBody>
      </p:sp>
      <p:sp>
        <p:nvSpPr>
          <p:cNvPr id="27" name="Text 21"/>
          <p:cNvSpPr/>
          <p:nvPr/>
        </p:nvSpPr>
        <p:spPr>
          <a:xfrm>
            <a:off x="9546336" y="2706624"/>
            <a:ext cx="1883664" cy="530352"/>
          </a:xfrm>
          <a:prstGeom prst="rect">
            <a:avLst/>
          </a:prstGeom>
          <a:noFill/>
          <a:ln/>
        </p:spPr>
        <p:txBody>
          <a:bodyPr wrap="square" lIns="0" tIns="0" rIns="0" bIns="0" rtlCol="0" anchor="ctr"/>
          <a:lstStyle/>
          <a:p>
            <a:pPr marL="0" indent="0">
              <a:lnSpc>
                <a:spcPct val="100000"/>
              </a:lnSpc>
              <a:buNone/>
            </a:pPr>
            <a:r>
              <a:rPr lang="en-US" sz="920" dirty="0">
                <a:solidFill>
                  <a:srgbClr val="8FA3CE"/>
                </a:solidFill>
                <a:latin typeface="Calibri" pitchFamily="34" charset="0"/>
                <a:ea typeface="Calibri" pitchFamily="34" charset="-122"/>
                <a:cs typeface="Calibri" pitchFamily="34" charset="-120"/>
              </a:rPr>
              <a:t>Margin, waste &amp; comparison by branch</a:t>
            </a:r>
            <a:endParaRPr lang="en-US" sz="920" dirty="0"/>
          </a:p>
        </p:txBody>
      </p:sp>
      <p:sp>
        <p:nvSpPr>
          <p:cNvPr id="28" name="Shape 22"/>
          <p:cNvSpPr/>
          <p:nvPr/>
        </p:nvSpPr>
        <p:spPr>
          <a:xfrm>
            <a:off x="5943600" y="3584448"/>
            <a:ext cx="2670048" cy="1097280"/>
          </a:xfrm>
          <a:prstGeom prst="roundRect">
            <a:avLst>
              <a:gd name="adj" fmla="val 6667"/>
            </a:avLst>
          </a:prstGeom>
          <a:solidFill>
            <a:srgbClr val="16224C"/>
          </a:solidFill>
          <a:ln w="12700">
            <a:solidFill>
              <a:srgbClr val="243366"/>
            </a:solidFill>
            <a:prstDash val="solid"/>
          </a:ln>
        </p:spPr>
        <p:txBody>
          <a:bodyPr/>
          <a:lstStyle/>
          <a:p>
            <a:endParaRPr lang="en-US"/>
          </a:p>
        </p:txBody>
      </p:sp>
      <p:sp>
        <p:nvSpPr>
          <p:cNvPr id="29" name="Shape 23"/>
          <p:cNvSpPr/>
          <p:nvPr/>
        </p:nvSpPr>
        <p:spPr>
          <a:xfrm>
            <a:off x="6108192" y="3785616"/>
            <a:ext cx="438912" cy="438912"/>
          </a:xfrm>
          <a:prstGeom prst="ellipse">
            <a:avLst/>
          </a:prstGeom>
          <a:solidFill>
            <a:srgbClr val="2F6BFF"/>
          </a:solidFill>
          <a:ln/>
        </p:spPr>
        <p:txBody>
          <a:bodyPr/>
          <a:lstStyle/>
          <a:p>
            <a:endParaRPr lang="en-US"/>
          </a:p>
        </p:txBody>
      </p:sp>
      <p:pic>
        <p:nvPicPr>
          <p:cNvPr id="30" name="Image 4" descr="preencoded.png"/>
          <p:cNvPicPr>
            <a:picLocks noChangeAspect="1"/>
          </p:cNvPicPr>
          <p:nvPr/>
        </p:nvPicPr>
        <p:blipFill>
          <a:blip r:embed="rId7"/>
          <a:stretch>
            <a:fillRect/>
          </a:stretch>
        </p:blipFill>
        <p:spPr>
          <a:xfrm>
            <a:off x="6217920" y="3895344"/>
            <a:ext cx="219456" cy="219456"/>
          </a:xfrm>
          <a:prstGeom prst="rect">
            <a:avLst/>
          </a:prstGeom>
        </p:spPr>
      </p:pic>
      <p:sp>
        <p:nvSpPr>
          <p:cNvPr id="31" name="Text 24"/>
          <p:cNvSpPr/>
          <p:nvPr/>
        </p:nvSpPr>
        <p:spPr>
          <a:xfrm>
            <a:off x="6638544" y="3730752"/>
            <a:ext cx="1883664" cy="310896"/>
          </a:xfrm>
          <a:prstGeom prst="rect">
            <a:avLst/>
          </a:prstGeom>
          <a:noFill/>
          <a:ln/>
        </p:spPr>
        <p:txBody>
          <a:bodyPr wrap="square" lIns="0" tIns="0" rIns="0" bIns="0" rtlCol="0" anchor="ctr"/>
          <a:lstStyle/>
          <a:p>
            <a:pPr marL="0" indent="0">
              <a:buNone/>
            </a:pPr>
            <a:r>
              <a:rPr lang="en-US" sz="1150" b="1" dirty="0">
                <a:solidFill>
                  <a:srgbClr val="FFFFFF"/>
                </a:solidFill>
                <a:latin typeface="Trebuchet MS" pitchFamily="34" charset="0"/>
                <a:ea typeface="Trebuchet MS" pitchFamily="34" charset="-122"/>
                <a:cs typeface="Trebuchet MS" pitchFamily="34" charset="-120"/>
              </a:rPr>
              <a:t>AI forecasting</a:t>
            </a:r>
            <a:endParaRPr lang="en-US" sz="1150" dirty="0"/>
          </a:p>
        </p:txBody>
      </p:sp>
      <p:sp>
        <p:nvSpPr>
          <p:cNvPr id="32" name="Text 25"/>
          <p:cNvSpPr/>
          <p:nvPr/>
        </p:nvSpPr>
        <p:spPr>
          <a:xfrm>
            <a:off x="6638544" y="4041648"/>
            <a:ext cx="1883664" cy="530352"/>
          </a:xfrm>
          <a:prstGeom prst="rect">
            <a:avLst/>
          </a:prstGeom>
          <a:noFill/>
          <a:ln/>
        </p:spPr>
        <p:txBody>
          <a:bodyPr wrap="square" lIns="0" tIns="0" rIns="0" bIns="0" rtlCol="0" anchor="ctr"/>
          <a:lstStyle/>
          <a:p>
            <a:pPr marL="0" indent="0">
              <a:lnSpc>
                <a:spcPct val="100000"/>
              </a:lnSpc>
              <a:buNone/>
            </a:pPr>
            <a:r>
              <a:rPr lang="en-US" sz="920" dirty="0">
                <a:solidFill>
                  <a:srgbClr val="8FA3CE"/>
                </a:solidFill>
                <a:latin typeface="Calibri" pitchFamily="34" charset="0"/>
                <a:ea typeface="Calibri" pitchFamily="34" charset="-122"/>
                <a:cs typeface="Calibri" pitchFamily="34" charset="-120"/>
              </a:rPr>
              <a:t>Stock-out, reorder &amp; transfer signals</a:t>
            </a:r>
            <a:endParaRPr lang="en-US" sz="920" dirty="0"/>
          </a:p>
        </p:txBody>
      </p:sp>
      <p:sp>
        <p:nvSpPr>
          <p:cNvPr id="33" name="Shape 26"/>
          <p:cNvSpPr/>
          <p:nvPr/>
        </p:nvSpPr>
        <p:spPr>
          <a:xfrm>
            <a:off x="8851392" y="3584448"/>
            <a:ext cx="2670048" cy="1097280"/>
          </a:xfrm>
          <a:prstGeom prst="roundRect">
            <a:avLst>
              <a:gd name="adj" fmla="val 6667"/>
            </a:avLst>
          </a:prstGeom>
          <a:solidFill>
            <a:srgbClr val="16224C"/>
          </a:solidFill>
          <a:ln w="12700">
            <a:solidFill>
              <a:srgbClr val="243366"/>
            </a:solidFill>
            <a:prstDash val="solid"/>
          </a:ln>
        </p:spPr>
        <p:txBody>
          <a:bodyPr/>
          <a:lstStyle/>
          <a:p>
            <a:endParaRPr lang="en-US"/>
          </a:p>
        </p:txBody>
      </p:sp>
      <p:sp>
        <p:nvSpPr>
          <p:cNvPr id="34" name="Shape 27"/>
          <p:cNvSpPr/>
          <p:nvPr/>
        </p:nvSpPr>
        <p:spPr>
          <a:xfrm>
            <a:off x="9015984" y="3785616"/>
            <a:ext cx="438912" cy="438912"/>
          </a:xfrm>
          <a:prstGeom prst="ellipse">
            <a:avLst/>
          </a:prstGeom>
          <a:solidFill>
            <a:srgbClr val="2F6BFF"/>
          </a:solidFill>
          <a:ln/>
        </p:spPr>
        <p:txBody>
          <a:bodyPr/>
          <a:lstStyle/>
          <a:p>
            <a:endParaRPr lang="en-US"/>
          </a:p>
        </p:txBody>
      </p:sp>
      <p:pic>
        <p:nvPicPr>
          <p:cNvPr id="35" name="Image 5" descr="preencoded.png"/>
          <p:cNvPicPr>
            <a:picLocks noChangeAspect="1"/>
          </p:cNvPicPr>
          <p:nvPr/>
        </p:nvPicPr>
        <p:blipFill>
          <a:blip r:embed="rId8"/>
          <a:stretch>
            <a:fillRect/>
          </a:stretch>
        </p:blipFill>
        <p:spPr>
          <a:xfrm>
            <a:off x="9125712" y="3895344"/>
            <a:ext cx="219456" cy="219456"/>
          </a:xfrm>
          <a:prstGeom prst="rect">
            <a:avLst/>
          </a:prstGeom>
        </p:spPr>
      </p:pic>
      <p:sp>
        <p:nvSpPr>
          <p:cNvPr id="36" name="Text 28"/>
          <p:cNvSpPr/>
          <p:nvPr/>
        </p:nvSpPr>
        <p:spPr>
          <a:xfrm>
            <a:off x="9546336" y="3730752"/>
            <a:ext cx="1883664" cy="310896"/>
          </a:xfrm>
          <a:prstGeom prst="rect">
            <a:avLst/>
          </a:prstGeom>
          <a:noFill/>
          <a:ln/>
        </p:spPr>
        <p:txBody>
          <a:bodyPr wrap="square" lIns="0" tIns="0" rIns="0" bIns="0" rtlCol="0" anchor="ctr"/>
          <a:lstStyle/>
          <a:p>
            <a:pPr marL="0" indent="0">
              <a:buNone/>
            </a:pPr>
            <a:r>
              <a:rPr lang="en-US" sz="1150" b="1" dirty="0">
                <a:solidFill>
                  <a:srgbClr val="FFFFFF"/>
                </a:solidFill>
                <a:latin typeface="Trebuchet MS" pitchFamily="34" charset="0"/>
                <a:ea typeface="Trebuchet MS" pitchFamily="34" charset="-122"/>
                <a:cs typeface="Trebuchet MS" pitchFamily="34" charset="-120"/>
              </a:rPr>
              <a:t>Asset intelligence</a:t>
            </a:r>
            <a:endParaRPr lang="en-US" sz="1150" dirty="0"/>
          </a:p>
        </p:txBody>
      </p:sp>
      <p:sp>
        <p:nvSpPr>
          <p:cNvPr id="37" name="Text 29"/>
          <p:cNvSpPr/>
          <p:nvPr/>
        </p:nvSpPr>
        <p:spPr>
          <a:xfrm>
            <a:off x="9546336" y="4041648"/>
            <a:ext cx="1883664" cy="530352"/>
          </a:xfrm>
          <a:prstGeom prst="rect">
            <a:avLst/>
          </a:prstGeom>
          <a:noFill/>
          <a:ln/>
        </p:spPr>
        <p:txBody>
          <a:bodyPr wrap="square" lIns="0" tIns="0" rIns="0" bIns="0" rtlCol="0" anchor="ctr"/>
          <a:lstStyle/>
          <a:p>
            <a:pPr marL="0" indent="0">
              <a:lnSpc>
                <a:spcPct val="100000"/>
              </a:lnSpc>
              <a:buNone/>
            </a:pPr>
            <a:r>
              <a:rPr lang="en-US" sz="920" dirty="0">
                <a:solidFill>
                  <a:srgbClr val="8FA3CE"/>
                </a:solidFill>
                <a:latin typeface="Calibri" pitchFamily="34" charset="0"/>
                <a:ea typeface="Calibri" pitchFamily="34" charset="-122"/>
                <a:cs typeface="Calibri" pitchFamily="34" charset="-120"/>
              </a:rPr>
              <a:t>Cost, usage &amp; maintenance per asset</a:t>
            </a:r>
            <a:endParaRPr lang="en-US" sz="920" dirty="0"/>
          </a:p>
        </p:txBody>
      </p:sp>
      <p:sp>
        <p:nvSpPr>
          <p:cNvPr id="38" name="Shape 30"/>
          <p:cNvSpPr/>
          <p:nvPr/>
        </p:nvSpPr>
        <p:spPr>
          <a:xfrm>
            <a:off x="566928" y="5715000"/>
            <a:ext cx="5212080" cy="640080"/>
          </a:xfrm>
          <a:prstGeom prst="roundRect">
            <a:avLst>
              <a:gd name="adj" fmla="val 14286"/>
            </a:avLst>
          </a:prstGeom>
          <a:solidFill>
            <a:srgbClr val="2F6BFF"/>
          </a:solidFill>
          <a:ln/>
        </p:spPr>
        <p:txBody>
          <a:bodyPr/>
          <a:lstStyle/>
          <a:p>
            <a:endParaRPr lang="en-US"/>
          </a:p>
        </p:txBody>
      </p:sp>
      <p:sp>
        <p:nvSpPr>
          <p:cNvPr id="39" name="Text 31"/>
          <p:cNvSpPr/>
          <p:nvPr/>
        </p:nvSpPr>
        <p:spPr>
          <a:xfrm>
            <a:off x="704088" y="5715000"/>
            <a:ext cx="4937760" cy="640080"/>
          </a:xfrm>
          <a:prstGeom prst="rect">
            <a:avLst/>
          </a:prstGeom>
          <a:noFill/>
          <a:ln/>
        </p:spPr>
        <p:txBody>
          <a:bodyPr wrap="square" lIns="0" tIns="0" rIns="0" bIns="0" rtlCol="0" anchor="ctr"/>
          <a:lstStyle/>
          <a:p>
            <a:pPr marL="0" indent="0">
              <a:lnSpc>
                <a:spcPct val="95000"/>
              </a:lnSpc>
              <a:buNone/>
            </a:pPr>
            <a:r>
              <a:rPr lang="en-US" sz="1250" b="1" dirty="0">
                <a:solidFill>
                  <a:srgbClr val="FFFFFF"/>
                </a:solidFill>
                <a:latin typeface="Trebuchet MS" pitchFamily="34" charset="0"/>
                <a:ea typeface="Trebuchet MS" pitchFamily="34" charset="-122"/>
                <a:cs typeface="Trebuchet MS" pitchFamily="34" charset="-120"/>
              </a:rPr>
              <a:t>One sale → stock, consumption, margin &amp; forecast — updated everywhere.</a:t>
            </a:r>
            <a:endParaRPr lang="en-US" sz="12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F6FC"/>
        </a:solidFill>
        <a:effectLst/>
      </p:bgPr>
    </p:bg>
    <p:spTree>
      <p:nvGrpSpPr>
        <p:cNvPr id="1" name=""/>
        <p:cNvGrpSpPr/>
        <p:nvPr/>
      </p:nvGrpSpPr>
      <p:grpSpPr>
        <a:xfrm>
          <a:off x="0" y="0"/>
          <a:ext cx="0" cy="0"/>
          <a:chOff x="0" y="0"/>
          <a:chExt cx="0" cy="0"/>
        </a:xfrm>
      </p:grpSpPr>
      <p:sp>
        <p:nvSpPr>
          <p:cNvPr id="2" name="Shape 0"/>
          <p:cNvSpPr/>
          <p:nvPr/>
        </p:nvSpPr>
        <p:spPr>
          <a:xfrm>
            <a:off x="0" y="0"/>
            <a:ext cx="164592" cy="6858000"/>
          </a:xfrm>
          <a:prstGeom prst="rect">
            <a:avLst/>
          </a:prstGeom>
          <a:solidFill>
            <a:srgbClr val="2F6BFF"/>
          </a:solidFill>
          <a:ln/>
        </p:spPr>
        <p:txBody>
          <a:bodyPr/>
          <a:lstStyle/>
          <a:p>
            <a:endParaRPr lang="en-US"/>
          </a:p>
        </p:txBody>
      </p:sp>
      <p:sp>
        <p:nvSpPr>
          <p:cNvPr id="3" name="Text 1"/>
          <p:cNvSpPr/>
          <p:nvPr/>
        </p:nvSpPr>
        <p:spPr>
          <a:xfrm>
            <a:off x="566928" y="274320"/>
            <a:ext cx="8229600" cy="274320"/>
          </a:xfrm>
          <a:prstGeom prst="rect">
            <a:avLst/>
          </a:prstGeom>
          <a:noFill/>
          <a:ln/>
        </p:spPr>
        <p:txBody>
          <a:bodyPr wrap="square" lIns="0" tIns="0" rIns="0" bIns="0" rtlCol="0" anchor="ctr"/>
          <a:lstStyle/>
          <a:p>
            <a:pPr marL="0" indent="0" algn="l">
              <a:buNone/>
            </a:pPr>
            <a:r>
              <a:rPr lang="en-US" sz="1100" b="1" kern="0" spc="200" dirty="0">
                <a:solidFill>
                  <a:srgbClr val="2F6BFF"/>
                </a:solidFill>
                <a:latin typeface="Trebuchet MS" pitchFamily="34" charset="0"/>
                <a:ea typeface="Trebuchet MS" pitchFamily="34" charset="-122"/>
                <a:cs typeface="Trebuchet MS" pitchFamily="34" charset="-120"/>
              </a:rPr>
              <a:t>PRODUCT ARCHITECTURE</a:t>
            </a:r>
            <a:endParaRPr lang="en-US" sz="1100" dirty="0"/>
          </a:p>
        </p:txBody>
      </p:sp>
      <p:sp>
        <p:nvSpPr>
          <p:cNvPr id="4" name="Text 2"/>
          <p:cNvSpPr/>
          <p:nvPr/>
        </p:nvSpPr>
        <p:spPr>
          <a:xfrm>
            <a:off x="566928" y="6473952"/>
            <a:ext cx="3657600" cy="274320"/>
          </a:xfrm>
          <a:prstGeom prst="rect">
            <a:avLst/>
          </a:prstGeom>
          <a:noFill/>
          <a:ln/>
        </p:spPr>
        <p:txBody>
          <a:bodyPr wrap="square" lIns="0" tIns="0" rIns="0" bIns="0" rtlCol="0" anchor="ctr"/>
          <a:lstStyle/>
          <a:p>
            <a:pPr marL="0" indent="0">
              <a:buNone/>
            </a:pPr>
            <a:r>
              <a:rPr lang="en-US" sz="900" dirty="0">
                <a:solidFill>
                  <a:srgbClr val="5B6B86"/>
                </a:solidFill>
                <a:latin typeface="Calibri" pitchFamily="34" charset="0"/>
                <a:ea typeface="Calibri" pitchFamily="34" charset="-122"/>
                <a:cs typeface="Calibri" pitchFamily="34" charset="-120"/>
              </a:rPr>
              <a:t>BranchIQ POS SaaS</a:t>
            </a:r>
            <a:endParaRPr lang="en-US" sz="900" dirty="0"/>
          </a:p>
        </p:txBody>
      </p:sp>
      <p:sp>
        <p:nvSpPr>
          <p:cNvPr id="5" name="Text 3"/>
          <p:cNvSpPr/>
          <p:nvPr/>
        </p:nvSpPr>
        <p:spPr>
          <a:xfrm>
            <a:off x="4251960" y="6473952"/>
            <a:ext cx="3657600" cy="274320"/>
          </a:xfrm>
          <a:prstGeom prst="rect">
            <a:avLst/>
          </a:prstGeom>
          <a:noFill/>
          <a:ln/>
        </p:spPr>
        <p:txBody>
          <a:bodyPr wrap="square" lIns="0" tIns="0" rIns="0" bIns="0" rtlCol="0" anchor="ctr"/>
          <a:lstStyle/>
          <a:p>
            <a:pPr marL="0" indent="0" algn="ctr">
              <a:buNone/>
            </a:pPr>
            <a:r>
              <a:rPr lang="en-US" sz="900" dirty="0">
                <a:solidFill>
                  <a:srgbClr val="5B6B86"/>
                </a:solidFill>
                <a:latin typeface="Calibri" pitchFamily="34" charset="0"/>
                <a:ea typeface="Calibri" pitchFamily="34" charset="-122"/>
                <a:cs typeface="Calibri" pitchFamily="34" charset="-120"/>
              </a:rPr>
              <a:t>Confidential — for discussion</a:t>
            </a:r>
            <a:endParaRPr lang="en-US" sz="900" dirty="0"/>
          </a:p>
        </p:txBody>
      </p:sp>
      <p:sp>
        <p:nvSpPr>
          <p:cNvPr id="6" name="Text 4"/>
          <p:cNvSpPr/>
          <p:nvPr/>
        </p:nvSpPr>
        <p:spPr>
          <a:xfrm>
            <a:off x="10515600" y="6473952"/>
            <a:ext cx="1078992" cy="274320"/>
          </a:xfrm>
          <a:prstGeom prst="rect">
            <a:avLst/>
          </a:prstGeom>
          <a:noFill/>
          <a:ln/>
        </p:spPr>
        <p:txBody>
          <a:bodyPr wrap="square" lIns="0" tIns="0" rIns="0" bIns="0" rtlCol="0" anchor="ctr"/>
          <a:lstStyle/>
          <a:p>
            <a:pPr marL="0" indent="0" algn="r">
              <a:buNone/>
            </a:pPr>
            <a:r>
              <a:rPr lang="en-US" sz="900" b="1" dirty="0">
                <a:solidFill>
                  <a:srgbClr val="5B6B86"/>
                </a:solidFill>
                <a:latin typeface="Calibri" pitchFamily="34" charset="0"/>
                <a:ea typeface="Calibri" pitchFamily="34" charset="-122"/>
                <a:cs typeface="Calibri" pitchFamily="34" charset="-120"/>
              </a:rPr>
              <a:t>05 / 24</a:t>
            </a:r>
            <a:endParaRPr lang="en-US" sz="900" dirty="0"/>
          </a:p>
        </p:txBody>
      </p:sp>
      <p:sp>
        <p:nvSpPr>
          <p:cNvPr id="7" name="Text 5"/>
          <p:cNvSpPr/>
          <p:nvPr/>
        </p:nvSpPr>
        <p:spPr>
          <a:xfrm>
            <a:off x="566928" y="566928"/>
            <a:ext cx="11027664" cy="566928"/>
          </a:xfrm>
          <a:prstGeom prst="rect">
            <a:avLst/>
          </a:prstGeom>
          <a:noFill/>
          <a:ln/>
        </p:spPr>
        <p:txBody>
          <a:bodyPr wrap="square" lIns="0" tIns="0" rIns="0" bIns="0" rtlCol="0" anchor="ctr"/>
          <a:lstStyle/>
          <a:p>
            <a:pPr marL="0" indent="0" algn="l">
              <a:buNone/>
            </a:pPr>
            <a:r>
              <a:rPr lang="en-US" sz="3000" b="1" dirty="0">
                <a:solidFill>
                  <a:srgbClr val="0B1324"/>
                </a:solidFill>
                <a:latin typeface="Trebuchet MS" pitchFamily="34" charset="0"/>
                <a:ea typeface="Trebuchet MS" pitchFamily="34" charset="-122"/>
                <a:cs typeface="Trebuchet MS" pitchFamily="34" charset="-120"/>
              </a:rPr>
              <a:t>A modular operating system, multi-tenant from day one</a:t>
            </a:r>
            <a:endParaRPr lang="en-US" sz="3000" dirty="0"/>
          </a:p>
        </p:txBody>
      </p:sp>
      <p:sp>
        <p:nvSpPr>
          <p:cNvPr id="8" name="Text 6"/>
          <p:cNvSpPr/>
          <p:nvPr/>
        </p:nvSpPr>
        <p:spPr>
          <a:xfrm>
            <a:off x="566928" y="1133856"/>
            <a:ext cx="11027664" cy="365760"/>
          </a:xfrm>
          <a:prstGeom prst="rect">
            <a:avLst/>
          </a:prstGeom>
          <a:noFill/>
          <a:ln/>
        </p:spPr>
        <p:txBody>
          <a:bodyPr wrap="square" lIns="0" tIns="0" rIns="0" bIns="0" rtlCol="0" anchor="ctr"/>
          <a:lstStyle/>
          <a:p>
            <a:pPr marL="0" indent="0" algn="l">
              <a:buNone/>
            </a:pPr>
            <a:r>
              <a:rPr lang="en-US" sz="1400" dirty="0">
                <a:solidFill>
                  <a:srgbClr val="5B6B86"/>
                </a:solidFill>
                <a:latin typeface="Calibri" pitchFamily="34" charset="0"/>
                <a:ea typeface="Calibri" pitchFamily="34" charset="-122"/>
                <a:cs typeface="Calibri" pitchFamily="34" charset="-120"/>
              </a:rPr>
              <a:t>Independent modules over a shared secure core — ship value fast, scale per tenant.</a:t>
            </a:r>
            <a:endParaRPr lang="en-US" sz="1400" dirty="0"/>
          </a:p>
        </p:txBody>
      </p:sp>
      <p:sp>
        <p:nvSpPr>
          <p:cNvPr id="9" name="Shape 7"/>
          <p:cNvSpPr/>
          <p:nvPr/>
        </p:nvSpPr>
        <p:spPr>
          <a:xfrm>
            <a:off x="566928" y="1691640"/>
            <a:ext cx="11027664" cy="566928"/>
          </a:xfrm>
          <a:prstGeom prst="roundRect">
            <a:avLst>
              <a:gd name="adj" fmla="val 12903"/>
            </a:avLst>
          </a:prstGeom>
          <a:solidFill>
            <a:srgbClr val="0A1230"/>
          </a:solidFill>
          <a:ln/>
          <a:effectLst>
            <a:outerShdw blurRad="88900" dist="25400" dir="5400000" algn="bl" rotWithShape="0">
              <a:srgbClr val="0A1230">
                <a:alpha val="10000"/>
              </a:srgbClr>
            </a:outerShdw>
          </a:effectLst>
        </p:spPr>
        <p:txBody>
          <a:bodyPr/>
          <a:lstStyle/>
          <a:p>
            <a:endParaRPr lang="en-US"/>
          </a:p>
        </p:txBody>
      </p:sp>
      <p:sp>
        <p:nvSpPr>
          <p:cNvPr id="10" name="Text 8"/>
          <p:cNvSpPr/>
          <p:nvPr/>
        </p:nvSpPr>
        <p:spPr>
          <a:xfrm>
            <a:off x="566928" y="1691640"/>
            <a:ext cx="11027664" cy="566928"/>
          </a:xfrm>
          <a:prstGeom prst="rect">
            <a:avLst/>
          </a:prstGeom>
          <a:noFill/>
          <a:ln/>
        </p:spPr>
        <p:txBody>
          <a:bodyPr wrap="square" lIns="0" tIns="0" rIns="0" bIns="0" rtlCol="0" anchor="ctr"/>
          <a:lstStyle/>
          <a:p>
            <a:pPr marL="0" indent="0" algn="ctr">
              <a:buNone/>
            </a:pPr>
            <a:r>
              <a:rPr lang="en-US" sz="1250" b="1" dirty="0">
                <a:solidFill>
                  <a:srgbClr val="FFFFFF"/>
                </a:solidFill>
                <a:latin typeface="Trebuchet MS" pitchFamily="34" charset="0"/>
                <a:ea typeface="Trebuchet MS" pitchFamily="34" charset="-122"/>
                <a:cs typeface="Trebuchet MS" pitchFamily="34" charset="-120"/>
              </a:rPr>
              <a:t>EXPERIENCE  ·  Public website   ·   Sign-up &amp; onboarding   ·   Role-based app   ·   Super-admin console</a:t>
            </a:r>
            <a:endParaRPr lang="en-US" sz="1250" dirty="0"/>
          </a:p>
        </p:txBody>
      </p:sp>
      <p:sp>
        <p:nvSpPr>
          <p:cNvPr id="11" name="Shape 9"/>
          <p:cNvSpPr/>
          <p:nvPr/>
        </p:nvSpPr>
        <p:spPr>
          <a:xfrm>
            <a:off x="566928" y="2468880"/>
            <a:ext cx="2578608" cy="786384"/>
          </a:xfrm>
          <a:prstGeom prst="roundRect">
            <a:avLst>
              <a:gd name="adj" fmla="val 10465"/>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12" name="Shape 10"/>
          <p:cNvSpPr/>
          <p:nvPr/>
        </p:nvSpPr>
        <p:spPr>
          <a:xfrm>
            <a:off x="749808" y="2633472"/>
            <a:ext cx="457200" cy="457200"/>
          </a:xfrm>
          <a:prstGeom prst="ellipse">
            <a:avLst/>
          </a:prstGeom>
          <a:solidFill>
            <a:srgbClr val="EAEFFA"/>
          </a:solidFill>
          <a:ln/>
        </p:spPr>
        <p:txBody>
          <a:bodyPr/>
          <a:lstStyle/>
          <a:p>
            <a:endParaRPr lang="en-US"/>
          </a:p>
        </p:txBody>
      </p:sp>
      <p:pic>
        <p:nvPicPr>
          <p:cNvPr id="13" name="Image 0" descr="preencoded.png"/>
          <p:cNvPicPr>
            <a:picLocks noChangeAspect="1"/>
          </p:cNvPicPr>
          <p:nvPr/>
        </p:nvPicPr>
        <p:blipFill>
          <a:blip r:embed="rId3"/>
          <a:stretch>
            <a:fillRect/>
          </a:stretch>
        </p:blipFill>
        <p:spPr>
          <a:xfrm>
            <a:off x="864108" y="2747772"/>
            <a:ext cx="228600" cy="228600"/>
          </a:xfrm>
          <a:prstGeom prst="rect">
            <a:avLst/>
          </a:prstGeom>
        </p:spPr>
      </p:pic>
      <p:sp>
        <p:nvSpPr>
          <p:cNvPr id="14" name="Text 11"/>
          <p:cNvSpPr/>
          <p:nvPr/>
        </p:nvSpPr>
        <p:spPr>
          <a:xfrm>
            <a:off x="1298448" y="2468880"/>
            <a:ext cx="1737360" cy="786384"/>
          </a:xfrm>
          <a:prstGeom prst="rect">
            <a:avLst/>
          </a:prstGeom>
          <a:noFill/>
          <a:ln/>
        </p:spPr>
        <p:txBody>
          <a:bodyPr wrap="square" lIns="0" tIns="0" rIns="0" bIns="0" rtlCol="0" anchor="ctr"/>
          <a:lstStyle/>
          <a:p>
            <a:pPr marL="0" indent="0">
              <a:buNone/>
            </a:pPr>
            <a:r>
              <a:rPr lang="en-US" sz="1200" b="1" dirty="0">
                <a:solidFill>
                  <a:srgbClr val="0B1324"/>
                </a:solidFill>
                <a:latin typeface="Trebuchet MS" pitchFamily="34" charset="0"/>
                <a:ea typeface="Trebuchet MS" pitchFamily="34" charset="-122"/>
                <a:cs typeface="Trebuchet MS" pitchFamily="34" charset="-120"/>
              </a:rPr>
              <a:t>POS / Cashier</a:t>
            </a:r>
            <a:endParaRPr lang="en-US" sz="1200" dirty="0"/>
          </a:p>
        </p:txBody>
      </p:sp>
      <p:sp>
        <p:nvSpPr>
          <p:cNvPr id="15" name="Shape 12"/>
          <p:cNvSpPr/>
          <p:nvPr/>
        </p:nvSpPr>
        <p:spPr>
          <a:xfrm>
            <a:off x="3383280" y="2468880"/>
            <a:ext cx="2578608" cy="786384"/>
          </a:xfrm>
          <a:prstGeom prst="roundRect">
            <a:avLst>
              <a:gd name="adj" fmla="val 10465"/>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16" name="Shape 13"/>
          <p:cNvSpPr/>
          <p:nvPr/>
        </p:nvSpPr>
        <p:spPr>
          <a:xfrm>
            <a:off x="3566160" y="2633472"/>
            <a:ext cx="457200" cy="457200"/>
          </a:xfrm>
          <a:prstGeom prst="ellipse">
            <a:avLst/>
          </a:prstGeom>
          <a:solidFill>
            <a:srgbClr val="EAEFFA"/>
          </a:solidFill>
          <a:ln/>
        </p:spPr>
        <p:txBody>
          <a:bodyPr/>
          <a:lstStyle/>
          <a:p>
            <a:endParaRPr lang="en-US"/>
          </a:p>
        </p:txBody>
      </p:sp>
      <p:pic>
        <p:nvPicPr>
          <p:cNvPr id="17" name="Image 1" descr="preencoded.png"/>
          <p:cNvPicPr>
            <a:picLocks noChangeAspect="1"/>
          </p:cNvPicPr>
          <p:nvPr/>
        </p:nvPicPr>
        <p:blipFill>
          <a:blip r:embed="rId4"/>
          <a:stretch>
            <a:fillRect/>
          </a:stretch>
        </p:blipFill>
        <p:spPr>
          <a:xfrm>
            <a:off x="3680460" y="2747772"/>
            <a:ext cx="228600" cy="228600"/>
          </a:xfrm>
          <a:prstGeom prst="rect">
            <a:avLst/>
          </a:prstGeom>
        </p:spPr>
      </p:pic>
      <p:sp>
        <p:nvSpPr>
          <p:cNvPr id="18" name="Text 14"/>
          <p:cNvSpPr/>
          <p:nvPr/>
        </p:nvSpPr>
        <p:spPr>
          <a:xfrm>
            <a:off x="4114800" y="2468880"/>
            <a:ext cx="1737360" cy="786384"/>
          </a:xfrm>
          <a:prstGeom prst="rect">
            <a:avLst/>
          </a:prstGeom>
          <a:noFill/>
          <a:ln/>
        </p:spPr>
        <p:txBody>
          <a:bodyPr wrap="square" lIns="0" tIns="0" rIns="0" bIns="0" rtlCol="0" anchor="ctr"/>
          <a:lstStyle/>
          <a:p>
            <a:pPr marL="0" indent="0">
              <a:buNone/>
            </a:pPr>
            <a:r>
              <a:rPr lang="en-US" sz="1200" b="1" dirty="0">
                <a:solidFill>
                  <a:srgbClr val="0B1324"/>
                </a:solidFill>
                <a:latin typeface="Trebuchet MS" pitchFamily="34" charset="0"/>
                <a:ea typeface="Trebuchet MS" pitchFamily="34" charset="-122"/>
                <a:cs typeface="Trebuchet MS" pitchFamily="34" charset="-120"/>
              </a:rPr>
              <a:t>Sales &amp; Orders</a:t>
            </a:r>
            <a:endParaRPr lang="en-US" sz="1200" dirty="0"/>
          </a:p>
        </p:txBody>
      </p:sp>
      <p:sp>
        <p:nvSpPr>
          <p:cNvPr id="19" name="Shape 15"/>
          <p:cNvSpPr/>
          <p:nvPr/>
        </p:nvSpPr>
        <p:spPr>
          <a:xfrm>
            <a:off x="6199632" y="2468880"/>
            <a:ext cx="2578608" cy="786384"/>
          </a:xfrm>
          <a:prstGeom prst="roundRect">
            <a:avLst>
              <a:gd name="adj" fmla="val 10465"/>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20" name="Shape 16"/>
          <p:cNvSpPr/>
          <p:nvPr/>
        </p:nvSpPr>
        <p:spPr>
          <a:xfrm>
            <a:off x="6382512" y="2633472"/>
            <a:ext cx="457200" cy="457200"/>
          </a:xfrm>
          <a:prstGeom prst="ellipse">
            <a:avLst/>
          </a:prstGeom>
          <a:solidFill>
            <a:srgbClr val="EAEFFA"/>
          </a:solidFill>
          <a:ln/>
        </p:spPr>
        <p:txBody>
          <a:bodyPr/>
          <a:lstStyle/>
          <a:p>
            <a:endParaRPr lang="en-US"/>
          </a:p>
        </p:txBody>
      </p:sp>
      <p:pic>
        <p:nvPicPr>
          <p:cNvPr id="21" name="Image 2" descr="preencoded.png"/>
          <p:cNvPicPr>
            <a:picLocks noChangeAspect="1"/>
          </p:cNvPicPr>
          <p:nvPr/>
        </p:nvPicPr>
        <p:blipFill>
          <a:blip r:embed="rId5"/>
          <a:stretch>
            <a:fillRect/>
          </a:stretch>
        </p:blipFill>
        <p:spPr>
          <a:xfrm>
            <a:off x="6496812" y="2747772"/>
            <a:ext cx="228600" cy="228600"/>
          </a:xfrm>
          <a:prstGeom prst="rect">
            <a:avLst/>
          </a:prstGeom>
        </p:spPr>
      </p:pic>
      <p:sp>
        <p:nvSpPr>
          <p:cNvPr id="22" name="Text 17"/>
          <p:cNvSpPr/>
          <p:nvPr/>
        </p:nvSpPr>
        <p:spPr>
          <a:xfrm>
            <a:off x="6931152" y="2468880"/>
            <a:ext cx="1737360" cy="786384"/>
          </a:xfrm>
          <a:prstGeom prst="rect">
            <a:avLst/>
          </a:prstGeom>
          <a:noFill/>
          <a:ln/>
        </p:spPr>
        <p:txBody>
          <a:bodyPr wrap="square" lIns="0" tIns="0" rIns="0" bIns="0" rtlCol="0" anchor="ctr"/>
          <a:lstStyle/>
          <a:p>
            <a:pPr marL="0" indent="0">
              <a:buNone/>
            </a:pPr>
            <a:r>
              <a:rPr lang="en-US" sz="1200" b="1" dirty="0">
                <a:solidFill>
                  <a:srgbClr val="0B1324"/>
                </a:solidFill>
                <a:latin typeface="Trebuchet MS" pitchFamily="34" charset="0"/>
                <a:ea typeface="Trebuchet MS" pitchFamily="34" charset="-122"/>
                <a:cs typeface="Trebuchet MS" pitchFamily="34" charset="-120"/>
              </a:rPr>
              <a:t>Inventory</a:t>
            </a:r>
            <a:endParaRPr lang="en-US" sz="1200" dirty="0"/>
          </a:p>
        </p:txBody>
      </p:sp>
      <p:sp>
        <p:nvSpPr>
          <p:cNvPr id="23" name="Shape 18"/>
          <p:cNvSpPr/>
          <p:nvPr/>
        </p:nvSpPr>
        <p:spPr>
          <a:xfrm>
            <a:off x="9015984" y="2468880"/>
            <a:ext cx="2578608" cy="786384"/>
          </a:xfrm>
          <a:prstGeom prst="roundRect">
            <a:avLst>
              <a:gd name="adj" fmla="val 10465"/>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24" name="Shape 19"/>
          <p:cNvSpPr/>
          <p:nvPr/>
        </p:nvSpPr>
        <p:spPr>
          <a:xfrm>
            <a:off x="9198864" y="2633472"/>
            <a:ext cx="457200" cy="457200"/>
          </a:xfrm>
          <a:prstGeom prst="ellipse">
            <a:avLst/>
          </a:prstGeom>
          <a:solidFill>
            <a:srgbClr val="EAEFFA"/>
          </a:solidFill>
          <a:ln/>
        </p:spPr>
        <p:txBody>
          <a:bodyPr/>
          <a:lstStyle/>
          <a:p>
            <a:endParaRPr lang="en-US"/>
          </a:p>
        </p:txBody>
      </p:sp>
      <p:pic>
        <p:nvPicPr>
          <p:cNvPr id="25" name="Image 3" descr="preencoded.png"/>
          <p:cNvPicPr>
            <a:picLocks noChangeAspect="1"/>
          </p:cNvPicPr>
          <p:nvPr/>
        </p:nvPicPr>
        <p:blipFill>
          <a:blip r:embed="rId6"/>
          <a:stretch>
            <a:fillRect/>
          </a:stretch>
        </p:blipFill>
        <p:spPr>
          <a:xfrm>
            <a:off x="9313164" y="2747772"/>
            <a:ext cx="228600" cy="228600"/>
          </a:xfrm>
          <a:prstGeom prst="rect">
            <a:avLst/>
          </a:prstGeom>
        </p:spPr>
      </p:pic>
      <p:sp>
        <p:nvSpPr>
          <p:cNvPr id="26" name="Text 20"/>
          <p:cNvSpPr/>
          <p:nvPr/>
        </p:nvSpPr>
        <p:spPr>
          <a:xfrm>
            <a:off x="9747504" y="2468880"/>
            <a:ext cx="1737360" cy="786384"/>
          </a:xfrm>
          <a:prstGeom prst="rect">
            <a:avLst/>
          </a:prstGeom>
          <a:noFill/>
          <a:ln/>
        </p:spPr>
        <p:txBody>
          <a:bodyPr wrap="square" lIns="0" tIns="0" rIns="0" bIns="0" rtlCol="0" anchor="ctr"/>
          <a:lstStyle/>
          <a:p>
            <a:pPr marL="0" indent="0">
              <a:buNone/>
            </a:pPr>
            <a:r>
              <a:rPr lang="en-US" sz="1200" b="1" dirty="0">
                <a:solidFill>
                  <a:srgbClr val="0B1324"/>
                </a:solidFill>
                <a:latin typeface="Trebuchet MS" pitchFamily="34" charset="0"/>
                <a:ea typeface="Trebuchet MS" pitchFamily="34" charset="-122"/>
                <a:cs typeface="Trebuchet MS" pitchFamily="34" charset="-120"/>
              </a:rPr>
              <a:t>Products &amp; Categories</a:t>
            </a:r>
            <a:endParaRPr lang="en-US" sz="1200" dirty="0"/>
          </a:p>
        </p:txBody>
      </p:sp>
      <p:sp>
        <p:nvSpPr>
          <p:cNvPr id="27" name="Shape 21"/>
          <p:cNvSpPr/>
          <p:nvPr/>
        </p:nvSpPr>
        <p:spPr>
          <a:xfrm>
            <a:off x="566928" y="3438144"/>
            <a:ext cx="2578608" cy="786384"/>
          </a:xfrm>
          <a:prstGeom prst="roundRect">
            <a:avLst>
              <a:gd name="adj" fmla="val 10465"/>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28" name="Shape 22"/>
          <p:cNvSpPr/>
          <p:nvPr/>
        </p:nvSpPr>
        <p:spPr>
          <a:xfrm>
            <a:off x="749808" y="3602736"/>
            <a:ext cx="457200" cy="457200"/>
          </a:xfrm>
          <a:prstGeom prst="ellipse">
            <a:avLst/>
          </a:prstGeom>
          <a:solidFill>
            <a:srgbClr val="EAEFFA"/>
          </a:solidFill>
          <a:ln/>
        </p:spPr>
        <p:txBody>
          <a:bodyPr/>
          <a:lstStyle/>
          <a:p>
            <a:endParaRPr lang="en-US"/>
          </a:p>
        </p:txBody>
      </p:sp>
      <p:pic>
        <p:nvPicPr>
          <p:cNvPr id="29" name="Image 4" descr="preencoded.png"/>
          <p:cNvPicPr>
            <a:picLocks noChangeAspect="1"/>
          </p:cNvPicPr>
          <p:nvPr/>
        </p:nvPicPr>
        <p:blipFill>
          <a:blip r:embed="rId7"/>
          <a:stretch>
            <a:fillRect/>
          </a:stretch>
        </p:blipFill>
        <p:spPr>
          <a:xfrm>
            <a:off x="864108" y="3717036"/>
            <a:ext cx="228600" cy="228600"/>
          </a:xfrm>
          <a:prstGeom prst="rect">
            <a:avLst/>
          </a:prstGeom>
        </p:spPr>
      </p:pic>
      <p:sp>
        <p:nvSpPr>
          <p:cNvPr id="30" name="Text 23"/>
          <p:cNvSpPr/>
          <p:nvPr/>
        </p:nvSpPr>
        <p:spPr>
          <a:xfrm>
            <a:off x="1298448" y="3438144"/>
            <a:ext cx="1737360" cy="786384"/>
          </a:xfrm>
          <a:prstGeom prst="rect">
            <a:avLst/>
          </a:prstGeom>
          <a:noFill/>
          <a:ln/>
        </p:spPr>
        <p:txBody>
          <a:bodyPr wrap="square" lIns="0" tIns="0" rIns="0" bIns="0" rtlCol="0" anchor="ctr"/>
          <a:lstStyle/>
          <a:p>
            <a:pPr marL="0" indent="0">
              <a:buNone/>
            </a:pPr>
            <a:r>
              <a:rPr lang="en-US" sz="1200" b="1" dirty="0">
                <a:solidFill>
                  <a:srgbClr val="0B1324"/>
                </a:solidFill>
                <a:latin typeface="Trebuchet MS" pitchFamily="34" charset="0"/>
                <a:ea typeface="Trebuchet MS" pitchFamily="34" charset="-122"/>
                <a:cs typeface="Trebuchet MS" pitchFamily="34" charset="-120"/>
              </a:rPr>
              <a:t>Branches / Locations</a:t>
            </a:r>
            <a:endParaRPr lang="en-US" sz="1200" dirty="0"/>
          </a:p>
        </p:txBody>
      </p:sp>
      <p:sp>
        <p:nvSpPr>
          <p:cNvPr id="31" name="Shape 24"/>
          <p:cNvSpPr/>
          <p:nvPr/>
        </p:nvSpPr>
        <p:spPr>
          <a:xfrm>
            <a:off x="3383280" y="3438144"/>
            <a:ext cx="2578608" cy="786384"/>
          </a:xfrm>
          <a:prstGeom prst="roundRect">
            <a:avLst>
              <a:gd name="adj" fmla="val 10465"/>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32" name="Shape 25"/>
          <p:cNvSpPr/>
          <p:nvPr/>
        </p:nvSpPr>
        <p:spPr>
          <a:xfrm>
            <a:off x="3566160" y="3602736"/>
            <a:ext cx="457200" cy="457200"/>
          </a:xfrm>
          <a:prstGeom prst="ellipse">
            <a:avLst/>
          </a:prstGeom>
          <a:solidFill>
            <a:srgbClr val="EAEFFA"/>
          </a:solidFill>
          <a:ln/>
        </p:spPr>
        <p:txBody>
          <a:bodyPr/>
          <a:lstStyle/>
          <a:p>
            <a:endParaRPr lang="en-US"/>
          </a:p>
        </p:txBody>
      </p:sp>
      <p:pic>
        <p:nvPicPr>
          <p:cNvPr id="33" name="Image 5" descr="preencoded.png"/>
          <p:cNvPicPr>
            <a:picLocks noChangeAspect="1"/>
          </p:cNvPicPr>
          <p:nvPr/>
        </p:nvPicPr>
        <p:blipFill>
          <a:blip r:embed="rId8"/>
          <a:stretch>
            <a:fillRect/>
          </a:stretch>
        </p:blipFill>
        <p:spPr>
          <a:xfrm>
            <a:off x="3680460" y="3717036"/>
            <a:ext cx="228600" cy="228600"/>
          </a:xfrm>
          <a:prstGeom prst="rect">
            <a:avLst/>
          </a:prstGeom>
        </p:spPr>
      </p:pic>
      <p:sp>
        <p:nvSpPr>
          <p:cNvPr id="34" name="Text 26"/>
          <p:cNvSpPr/>
          <p:nvPr/>
        </p:nvSpPr>
        <p:spPr>
          <a:xfrm>
            <a:off x="4114800" y="3438144"/>
            <a:ext cx="1737360" cy="786384"/>
          </a:xfrm>
          <a:prstGeom prst="rect">
            <a:avLst/>
          </a:prstGeom>
          <a:noFill/>
          <a:ln/>
        </p:spPr>
        <p:txBody>
          <a:bodyPr wrap="square" lIns="0" tIns="0" rIns="0" bIns="0" rtlCol="0" anchor="ctr"/>
          <a:lstStyle/>
          <a:p>
            <a:pPr marL="0" indent="0">
              <a:buNone/>
            </a:pPr>
            <a:r>
              <a:rPr lang="en-US" sz="1200" b="1" dirty="0">
                <a:solidFill>
                  <a:srgbClr val="0B1324"/>
                </a:solidFill>
                <a:latin typeface="Trebuchet MS" pitchFamily="34" charset="0"/>
                <a:ea typeface="Trebuchet MS" pitchFamily="34" charset="-122"/>
                <a:cs typeface="Trebuchet MS" pitchFamily="34" charset="-120"/>
              </a:rPr>
              <a:t>CRM &amp; Loyalty</a:t>
            </a:r>
            <a:endParaRPr lang="en-US" sz="1200" dirty="0"/>
          </a:p>
        </p:txBody>
      </p:sp>
      <p:sp>
        <p:nvSpPr>
          <p:cNvPr id="35" name="Shape 27"/>
          <p:cNvSpPr/>
          <p:nvPr/>
        </p:nvSpPr>
        <p:spPr>
          <a:xfrm>
            <a:off x="6199632" y="3438144"/>
            <a:ext cx="2578608" cy="786384"/>
          </a:xfrm>
          <a:prstGeom prst="roundRect">
            <a:avLst>
              <a:gd name="adj" fmla="val 10465"/>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36" name="Shape 28"/>
          <p:cNvSpPr/>
          <p:nvPr/>
        </p:nvSpPr>
        <p:spPr>
          <a:xfrm>
            <a:off x="6382512" y="3602736"/>
            <a:ext cx="457200" cy="457200"/>
          </a:xfrm>
          <a:prstGeom prst="ellipse">
            <a:avLst/>
          </a:prstGeom>
          <a:solidFill>
            <a:srgbClr val="EAEFFA"/>
          </a:solidFill>
          <a:ln/>
        </p:spPr>
        <p:txBody>
          <a:bodyPr/>
          <a:lstStyle/>
          <a:p>
            <a:endParaRPr lang="en-US"/>
          </a:p>
        </p:txBody>
      </p:sp>
      <p:pic>
        <p:nvPicPr>
          <p:cNvPr id="37" name="Image 6" descr="preencoded.png"/>
          <p:cNvPicPr>
            <a:picLocks noChangeAspect="1"/>
          </p:cNvPicPr>
          <p:nvPr/>
        </p:nvPicPr>
        <p:blipFill>
          <a:blip r:embed="rId9"/>
          <a:stretch>
            <a:fillRect/>
          </a:stretch>
        </p:blipFill>
        <p:spPr>
          <a:xfrm>
            <a:off x="6496812" y="3717036"/>
            <a:ext cx="228600" cy="228600"/>
          </a:xfrm>
          <a:prstGeom prst="rect">
            <a:avLst/>
          </a:prstGeom>
        </p:spPr>
      </p:pic>
      <p:sp>
        <p:nvSpPr>
          <p:cNvPr id="38" name="Text 29"/>
          <p:cNvSpPr/>
          <p:nvPr/>
        </p:nvSpPr>
        <p:spPr>
          <a:xfrm>
            <a:off x="6931152" y="3438144"/>
            <a:ext cx="1737360" cy="786384"/>
          </a:xfrm>
          <a:prstGeom prst="rect">
            <a:avLst/>
          </a:prstGeom>
          <a:noFill/>
          <a:ln/>
        </p:spPr>
        <p:txBody>
          <a:bodyPr wrap="square" lIns="0" tIns="0" rIns="0" bIns="0" rtlCol="0" anchor="ctr"/>
          <a:lstStyle/>
          <a:p>
            <a:pPr marL="0" indent="0">
              <a:buNone/>
            </a:pPr>
            <a:r>
              <a:rPr lang="en-US" sz="1200" b="1" dirty="0">
                <a:solidFill>
                  <a:srgbClr val="0B1324"/>
                </a:solidFill>
                <a:latin typeface="Trebuchet MS" pitchFamily="34" charset="0"/>
                <a:ea typeface="Trebuchet MS" pitchFamily="34" charset="-122"/>
                <a:cs typeface="Trebuchet MS" pitchFamily="34" charset="-120"/>
              </a:rPr>
              <a:t>Accounting</a:t>
            </a:r>
            <a:endParaRPr lang="en-US" sz="1200" dirty="0"/>
          </a:p>
        </p:txBody>
      </p:sp>
      <p:sp>
        <p:nvSpPr>
          <p:cNvPr id="39" name="Shape 30"/>
          <p:cNvSpPr/>
          <p:nvPr/>
        </p:nvSpPr>
        <p:spPr>
          <a:xfrm>
            <a:off x="9015984" y="3438144"/>
            <a:ext cx="2578608" cy="786384"/>
          </a:xfrm>
          <a:prstGeom prst="roundRect">
            <a:avLst>
              <a:gd name="adj" fmla="val 10465"/>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40" name="Shape 31"/>
          <p:cNvSpPr/>
          <p:nvPr/>
        </p:nvSpPr>
        <p:spPr>
          <a:xfrm>
            <a:off x="9198864" y="3602736"/>
            <a:ext cx="457200" cy="457200"/>
          </a:xfrm>
          <a:prstGeom prst="ellipse">
            <a:avLst/>
          </a:prstGeom>
          <a:solidFill>
            <a:srgbClr val="EAEFFA"/>
          </a:solidFill>
          <a:ln/>
        </p:spPr>
        <p:txBody>
          <a:bodyPr/>
          <a:lstStyle/>
          <a:p>
            <a:endParaRPr lang="en-US"/>
          </a:p>
        </p:txBody>
      </p:sp>
      <p:pic>
        <p:nvPicPr>
          <p:cNvPr id="41" name="Image 7" descr="preencoded.png"/>
          <p:cNvPicPr>
            <a:picLocks noChangeAspect="1"/>
          </p:cNvPicPr>
          <p:nvPr/>
        </p:nvPicPr>
        <p:blipFill>
          <a:blip r:embed="rId10"/>
          <a:stretch>
            <a:fillRect/>
          </a:stretch>
        </p:blipFill>
        <p:spPr>
          <a:xfrm>
            <a:off x="9313164" y="3717036"/>
            <a:ext cx="228600" cy="228600"/>
          </a:xfrm>
          <a:prstGeom prst="rect">
            <a:avLst/>
          </a:prstGeom>
        </p:spPr>
      </p:pic>
      <p:sp>
        <p:nvSpPr>
          <p:cNvPr id="42" name="Text 32"/>
          <p:cNvSpPr/>
          <p:nvPr/>
        </p:nvSpPr>
        <p:spPr>
          <a:xfrm>
            <a:off x="9747504" y="3438144"/>
            <a:ext cx="1737360" cy="786384"/>
          </a:xfrm>
          <a:prstGeom prst="rect">
            <a:avLst/>
          </a:prstGeom>
          <a:noFill/>
          <a:ln/>
        </p:spPr>
        <p:txBody>
          <a:bodyPr wrap="square" lIns="0" tIns="0" rIns="0" bIns="0" rtlCol="0" anchor="ctr"/>
          <a:lstStyle/>
          <a:p>
            <a:pPr marL="0" indent="0">
              <a:buNone/>
            </a:pPr>
            <a:r>
              <a:rPr lang="en-US" sz="1200" b="1" dirty="0">
                <a:solidFill>
                  <a:srgbClr val="0B1324"/>
                </a:solidFill>
                <a:latin typeface="Trebuchet MS" pitchFamily="34" charset="0"/>
                <a:ea typeface="Trebuchet MS" pitchFamily="34" charset="-122"/>
                <a:cs typeface="Trebuchet MS" pitchFamily="34" charset="-120"/>
              </a:rPr>
              <a:t>Payroll</a:t>
            </a:r>
            <a:endParaRPr lang="en-US" sz="1200" dirty="0"/>
          </a:p>
        </p:txBody>
      </p:sp>
      <p:sp>
        <p:nvSpPr>
          <p:cNvPr id="43" name="Shape 33"/>
          <p:cNvSpPr/>
          <p:nvPr/>
        </p:nvSpPr>
        <p:spPr>
          <a:xfrm>
            <a:off x="566928" y="4407408"/>
            <a:ext cx="2578608" cy="786384"/>
          </a:xfrm>
          <a:prstGeom prst="roundRect">
            <a:avLst>
              <a:gd name="adj" fmla="val 10465"/>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44" name="Shape 34"/>
          <p:cNvSpPr/>
          <p:nvPr/>
        </p:nvSpPr>
        <p:spPr>
          <a:xfrm>
            <a:off x="749808" y="4572000"/>
            <a:ext cx="457200" cy="457200"/>
          </a:xfrm>
          <a:prstGeom prst="ellipse">
            <a:avLst/>
          </a:prstGeom>
          <a:solidFill>
            <a:srgbClr val="EAEFFA"/>
          </a:solidFill>
          <a:ln/>
        </p:spPr>
        <p:txBody>
          <a:bodyPr/>
          <a:lstStyle/>
          <a:p>
            <a:endParaRPr lang="en-US"/>
          </a:p>
        </p:txBody>
      </p:sp>
      <p:pic>
        <p:nvPicPr>
          <p:cNvPr id="45" name="Image 8" descr="preencoded.png"/>
          <p:cNvPicPr>
            <a:picLocks noChangeAspect="1"/>
          </p:cNvPicPr>
          <p:nvPr/>
        </p:nvPicPr>
        <p:blipFill>
          <a:blip r:embed="rId11"/>
          <a:stretch>
            <a:fillRect/>
          </a:stretch>
        </p:blipFill>
        <p:spPr>
          <a:xfrm>
            <a:off x="864108" y="4686300"/>
            <a:ext cx="228600" cy="228600"/>
          </a:xfrm>
          <a:prstGeom prst="rect">
            <a:avLst/>
          </a:prstGeom>
        </p:spPr>
      </p:pic>
      <p:sp>
        <p:nvSpPr>
          <p:cNvPr id="46" name="Text 35"/>
          <p:cNvSpPr/>
          <p:nvPr/>
        </p:nvSpPr>
        <p:spPr>
          <a:xfrm>
            <a:off x="1298448" y="4407408"/>
            <a:ext cx="1737360" cy="786384"/>
          </a:xfrm>
          <a:prstGeom prst="rect">
            <a:avLst/>
          </a:prstGeom>
          <a:noFill/>
          <a:ln/>
        </p:spPr>
        <p:txBody>
          <a:bodyPr wrap="square" lIns="0" tIns="0" rIns="0" bIns="0" rtlCol="0" anchor="ctr"/>
          <a:lstStyle/>
          <a:p>
            <a:pPr marL="0" indent="0">
              <a:buNone/>
            </a:pPr>
            <a:r>
              <a:rPr lang="en-US" sz="1200" b="1" dirty="0">
                <a:solidFill>
                  <a:srgbClr val="0B1324"/>
                </a:solidFill>
                <a:latin typeface="Trebuchet MS" pitchFamily="34" charset="0"/>
                <a:ea typeface="Trebuchet MS" pitchFamily="34" charset="-122"/>
                <a:cs typeface="Trebuchet MS" pitchFamily="34" charset="-120"/>
              </a:rPr>
              <a:t>Payments</a:t>
            </a:r>
            <a:endParaRPr lang="en-US" sz="1200" dirty="0"/>
          </a:p>
        </p:txBody>
      </p:sp>
      <p:sp>
        <p:nvSpPr>
          <p:cNvPr id="47" name="Shape 36"/>
          <p:cNvSpPr/>
          <p:nvPr/>
        </p:nvSpPr>
        <p:spPr>
          <a:xfrm>
            <a:off x="3383280" y="4407408"/>
            <a:ext cx="2578608" cy="786384"/>
          </a:xfrm>
          <a:prstGeom prst="roundRect">
            <a:avLst>
              <a:gd name="adj" fmla="val 10465"/>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48" name="Shape 37"/>
          <p:cNvSpPr/>
          <p:nvPr/>
        </p:nvSpPr>
        <p:spPr>
          <a:xfrm>
            <a:off x="3566160" y="4572000"/>
            <a:ext cx="457200" cy="457200"/>
          </a:xfrm>
          <a:prstGeom prst="ellipse">
            <a:avLst/>
          </a:prstGeom>
          <a:solidFill>
            <a:srgbClr val="EAEFFA"/>
          </a:solidFill>
          <a:ln/>
        </p:spPr>
        <p:txBody>
          <a:bodyPr/>
          <a:lstStyle/>
          <a:p>
            <a:endParaRPr lang="en-US"/>
          </a:p>
        </p:txBody>
      </p:sp>
      <p:pic>
        <p:nvPicPr>
          <p:cNvPr id="49" name="Image 9" descr="preencoded.png"/>
          <p:cNvPicPr>
            <a:picLocks noChangeAspect="1"/>
          </p:cNvPicPr>
          <p:nvPr/>
        </p:nvPicPr>
        <p:blipFill>
          <a:blip r:embed="rId12"/>
          <a:stretch>
            <a:fillRect/>
          </a:stretch>
        </p:blipFill>
        <p:spPr>
          <a:xfrm>
            <a:off x="3680460" y="4686300"/>
            <a:ext cx="228600" cy="228600"/>
          </a:xfrm>
          <a:prstGeom prst="rect">
            <a:avLst/>
          </a:prstGeom>
        </p:spPr>
      </p:pic>
      <p:sp>
        <p:nvSpPr>
          <p:cNvPr id="50" name="Text 38"/>
          <p:cNvSpPr/>
          <p:nvPr/>
        </p:nvSpPr>
        <p:spPr>
          <a:xfrm>
            <a:off x="4114800" y="4407408"/>
            <a:ext cx="1737360" cy="786384"/>
          </a:xfrm>
          <a:prstGeom prst="rect">
            <a:avLst/>
          </a:prstGeom>
          <a:noFill/>
          <a:ln/>
        </p:spPr>
        <p:txBody>
          <a:bodyPr wrap="square" lIns="0" tIns="0" rIns="0" bIns="0" rtlCol="0" anchor="ctr"/>
          <a:lstStyle/>
          <a:p>
            <a:pPr marL="0" indent="0">
              <a:buNone/>
            </a:pPr>
            <a:r>
              <a:rPr lang="en-US" sz="1200" b="1" dirty="0">
                <a:solidFill>
                  <a:srgbClr val="0B1324"/>
                </a:solidFill>
                <a:latin typeface="Trebuchet MS" pitchFamily="34" charset="0"/>
                <a:ea typeface="Trebuchet MS" pitchFamily="34" charset="-122"/>
                <a:cs typeface="Trebuchet MS" pitchFamily="34" charset="-120"/>
              </a:rPr>
              <a:t>Reports Hub</a:t>
            </a:r>
            <a:endParaRPr lang="en-US" sz="1200" dirty="0"/>
          </a:p>
        </p:txBody>
      </p:sp>
      <p:sp>
        <p:nvSpPr>
          <p:cNvPr id="51" name="Shape 39"/>
          <p:cNvSpPr/>
          <p:nvPr/>
        </p:nvSpPr>
        <p:spPr>
          <a:xfrm>
            <a:off x="6199632" y="4407408"/>
            <a:ext cx="2578608" cy="786384"/>
          </a:xfrm>
          <a:prstGeom prst="roundRect">
            <a:avLst>
              <a:gd name="adj" fmla="val 10465"/>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52" name="Shape 40"/>
          <p:cNvSpPr/>
          <p:nvPr/>
        </p:nvSpPr>
        <p:spPr>
          <a:xfrm>
            <a:off x="6382512" y="4572000"/>
            <a:ext cx="457200" cy="457200"/>
          </a:xfrm>
          <a:prstGeom prst="ellipse">
            <a:avLst/>
          </a:prstGeom>
          <a:solidFill>
            <a:srgbClr val="EAEFFA"/>
          </a:solidFill>
          <a:ln/>
        </p:spPr>
        <p:txBody>
          <a:bodyPr/>
          <a:lstStyle/>
          <a:p>
            <a:endParaRPr lang="en-US"/>
          </a:p>
        </p:txBody>
      </p:sp>
      <p:pic>
        <p:nvPicPr>
          <p:cNvPr id="53" name="Image 10" descr="preencoded.png"/>
          <p:cNvPicPr>
            <a:picLocks noChangeAspect="1"/>
          </p:cNvPicPr>
          <p:nvPr/>
        </p:nvPicPr>
        <p:blipFill>
          <a:blip r:embed="rId13"/>
          <a:stretch>
            <a:fillRect/>
          </a:stretch>
        </p:blipFill>
        <p:spPr>
          <a:xfrm>
            <a:off x="6496812" y="4686300"/>
            <a:ext cx="228600" cy="228600"/>
          </a:xfrm>
          <a:prstGeom prst="rect">
            <a:avLst/>
          </a:prstGeom>
        </p:spPr>
      </p:pic>
      <p:sp>
        <p:nvSpPr>
          <p:cNvPr id="54" name="Text 41"/>
          <p:cNvSpPr/>
          <p:nvPr/>
        </p:nvSpPr>
        <p:spPr>
          <a:xfrm>
            <a:off x="6931152" y="4407408"/>
            <a:ext cx="1737360" cy="786384"/>
          </a:xfrm>
          <a:prstGeom prst="rect">
            <a:avLst/>
          </a:prstGeom>
          <a:noFill/>
          <a:ln/>
        </p:spPr>
        <p:txBody>
          <a:bodyPr wrap="square" lIns="0" tIns="0" rIns="0" bIns="0" rtlCol="0" anchor="ctr"/>
          <a:lstStyle/>
          <a:p>
            <a:pPr marL="0" indent="0">
              <a:buNone/>
            </a:pPr>
            <a:r>
              <a:rPr lang="en-US" sz="1200" b="1" dirty="0">
                <a:solidFill>
                  <a:srgbClr val="0B1324"/>
                </a:solidFill>
                <a:latin typeface="Trebuchet MS" pitchFamily="34" charset="0"/>
                <a:ea typeface="Trebuchet MS" pitchFamily="34" charset="-122"/>
                <a:cs typeface="Trebuchet MS" pitchFamily="34" charset="-120"/>
              </a:rPr>
              <a:t>Billing &amp; Plans</a:t>
            </a:r>
            <a:endParaRPr lang="en-US" sz="1200" dirty="0"/>
          </a:p>
        </p:txBody>
      </p:sp>
      <p:sp>
        <p:nvSpPr>
          <p:cNvPr id="55" name="Shape 42"/>
          <p:cNvSpPr/>
          <p:nvPr/>
        </p:nvSpPr>
        <p:spPr>
          <a:xfrm>
            <a:off x="9015984" y="4407408"/>
            <a:ext cx="2578608" cy="786384"/>
          </a:xfrm>
          <a:prstGeom prst="roundRect">
            <a:avLst>
              <a:gd name="adj" fmla="val 10465"/>
            </a:avLst>
          </a:prstGeom>
          <a:solidFill>
            <a:srgbClr val="F7F3FF"/>
          </a:solidFill>
          <a:ln w="12700">
            <a:solidFill>
              <a:srgbClr val="D9CBFB"/>
            </a:solidFill>
            <a:prstDash val="solid"/>
          </a:ln>
          <a:effectLst>
            <a:outerShdw blurRad="88900" dist="25400" dir="5400000" algn="bl" rotWithShape="0">
              <a:srgbClr val="0A1230">
                <a:alpha val="10000"/>
              </a:srgbClr>
            </a:outerShdw>
          </a:effectLst>
        </p:spPr>
        <p:txBody>
          <a:bodyPr/>
          <a:lstStyle/>
          <a:p>
            <a:endParaRPr lang="en-US"/>
          </a:p>
        </p:txBody>
      </p:sp>
      <p:sp>
        <p:nvSpPr>
          <p:cNvPr id="56" name="Shape 43"/>
          <p:cNvSpPr/>
          <p:nvPr/>
        </p:nvSpPr>
        <p:spPr>
          <a:xfrm>
            <a:off x="9198864" y="4572000"/>
            <a:ext cx="457200" cy="457200"/>
          </a:xfrm>
          <a:prstGeom prst="ellipse">
            <a:avLst/>
          </a:prstGeom>
          <a:solidFill>
            <a:srgbClr val="A371F7"/>
          </a:solidFill>
          <a:ln/>
        </p:spPr>
        <p:txBody>
          <a:bodyPr/>
          <a:lstStyle/>
          <a:p>
            <a:endParaRPr lang="en-US"/>
          </a:p>
        </p:txBody>
      </p:sp>
      <p:pic>
        <p:nvPicPr>
          <p:cNvPr id="57" name="Image 11" descr="preencoded.png"/>
          <p:cNvPicPr>
            <a:picLocks noChangeAspect="1"/>
          </p:cNvPicPr>
          <p:nvPr/>
        </p:nvPicPr>
        <p:blipFill>
          <a:blip r:embed="rId14"/>
          <a:stretch>
            <a:fillRect/>
          </a:stretch>
        </p:blipFill>
        <p:spPr>
          <a:xfrm>
            <a:off x="9313164" y="4686300"/>
            <a:ext cx="228600" cy="228600"/>
          </a:xfrm>
          <a:prstGeom prst="rect">
            <a:avLst/>
          </a:prstGeom>
        </p:spPr>
      </p:pic>
      <p:sp>
        <p:nvSpPr>
          <p:cNvPr id="58" name="Text 44"/>
          <p:cNvSpPr/>
          <p:nvPr/>
        </p:nvSpPr>
        <p:spPr>
          <a:xfrm>
            <a:off x="9747504" y="4407408"/>
            <a:ext cx="1737360" cy="786384"/>
          </a:xfrm>
          <a:prstGeom prst="rect">
            <a:avLst/>
          </a:prstGeom>
          <a:noFill/>
          <a:ln/>
        </p:spPr>
        <p:txBody>
          <a:bodyPr wrap="square" lIns="0" tIns="0" rIns="0" bIns="0" rtlCol="0" anchor="ctr"/>
          <a:lstStyle/>
          <a:p>
            <a:pPr marL="0" indent="0">
              <a:buNone/>
            </a:pPr>
            <a:r>
              <a:rPr lang="en-US" sz="1200" b="1" dirty="0">
                <a:solidFill>
                  <a:srgbClr val="0B1324"/>
                </a:solidFill>
                <a:latin typeface="Trebuchet MS" pitchFamily="34" charset="0"/>
                <a:ea typeface="Trebuchet MS" pitchFamily="34" charset="-122"/>
                <a:cs typeface="Trebuchet MS" pitchFamily="34" charset="-120"/>
              </a:rPr>
              <a:t>BranchIQ AI</a:t>
            </a:r>
            <a:endParaRPr lang="en-US" sz="1200" dirty="0"/>
          </a:p>
        </p:txBody>
      </p:sp>
      <p:sp>
        <p:nvSpPr>
          <p:cNvPr id="59" name="Shape 45"/>
          <p:cNvSpPr/>
          <p:nvPr/>
        </p:nvSpPr>
        <p:spPr>
          <a:xfrm>
            <a:off x="10405872" y="4809744"/>
            <a:ext cx="1078992" cy="274320"/>
          </a:xfrm>
          <a:prstGeom prst="roundRect">
            <a:avLst>
              <a:gd name="adj" fmla="val 50000"/>
            </a:avLst>
          </a:prstGeom>
          <a:solidFill>
            <a:srgbClr val="241946"/>
          </a:solidFill>
          <a:ln/>
        </p:spPr>
        <p:txBody>
          <a:bodyPr/>
          <a:lstStyle/>
          <a:p>
            <a:endParaRPr lang="en-US"/>
          </a:p>
        </p:txBody>
      </p:sp>
      <p:sp>
        <p:nvSpPr>
          <p:cNvPr id="60" name="Text 46"/>
          <p:cNvSpPr/>
          <p:nvPr/>
        </p:nvSpPr>
        <p:spPr>
          <a:xfrm>
            <a:off x="10405872" y="4809744"/>
            <a:ext cx="1078992" cy="274320"/>
          </a:xfrm>
          <a:prstGeom prst="rect">
            <a:avLst/>
          </a:prstGeom>
          <a:noFill/>
          <a:ln/>
        </p:spPr>
        <p:txBody>
          <a:bodyPr wrap="square" lIns="0" tIns="0" rIns="0" bIns="0" rtlCol="0" anchor="ctr"/>
          <a:lstStyle/>
          <a:p>
            <a:pPr marL="0" indent="0" algn="ctr">
              <a:buNone/>
            </a:pPr>
            <a:r>
              <a:rPr lang="en-US" sz="850" b="1" kern="0" spc="100" dirty="0">
                <a:solidFill>
                  <a:srgbClr val="A371F7"/>
                </a:solidFill>
                <a:latin typeface="Trebuchet MS" pitchFamily="34" charset="0"/>
                <a:ea typeface="Trebuchet MS" pitchFamily="34" charset="-122"/>
                <a:cs typeface="Trebuchet MS" pitchFamily="34" charset="-120"/>
              </a:rPr>
              <a:t>VISION</a:t>
            </a:r>
            <a:endParaRPr lang="en-US" sz="850" dirty="0"/>
          </a:p>
        </p:txBody>
      </p:sp>
      <p:sp>
        <p:nvSpPr>
          <p:cNvPr id="61" name="Shape 47"/>
          <p:cNvSpPr/>
          <p:nvPr/>
        </p:nvSpPr>
        <p:spPr>
          <a:xfrm>
            <a:off x="566928" y="5806440"/>
            <a:ext cx="11027664" cy="457200"/>
          </a:xfrm>
          <a:prstGeom prst="roundRect">
            <a:avLst>
              <a:gd name="adj" fmla="val 16000"/>
            </a:avLst>
          </a:prstGeom>
          <a:solidFill>
            <a:srgbClr val="EAEFFA"/>
          </a:solidFill>
          <a:ln w="12700">
            <a:solidFill>
              <a:srgbClr val="E1E8F5"/>
            </a:solidFill>
            <a:prstDash val="solid"/>
          </a:ln>
        </p:spPr>
        <p:txBody>
          <a:bodyPr/>
          <a:lstStyle/>
          <a:p>
            <a:endParaRPr lang="en-US"/>
          </a:p>
        </p:txBody>
      </p:sp>
      <p:sp>
        <p:nvSpPr>
          <p:cNvPr id="62" name="Text 48"/>
          <p:cNvSpPr/>
          <p:nvPr/>
        </p:nvSpPr>
        <p:spPr>
          <a:xfrm>
            <a:off x="566928" y="5806440"/>
            <a:ext cx="11027664" cy="457200"/>
          </a:xfrm>
          <a:prstGeom prst="rect">
            <a:avLst/>
          </a:prstGeom>
          <a:noFill/>
          <a:ln/>
        </p:spPr>
        <p:txBody>
          <a:bodyPr wrap="square" lIns="0" tIns="0" rIns="0" bIns="0" rtlCol="0" anchor="ctr"/>
          <a:lstStyle/>
          <a:p>
            <a:pPr marL="0" indent="0" algn="ctr">
              <a:buNone/>
            </a:pPr>
            <a:r>
              <a:rPr lang="en-US" sz="1050" b="1" dirty="0">
                <a:solidFill>
                  <a:srgbClr val="5B6B86"/>
                </a:solidFill>
                <a:latin typeface="Calibri" pitchFamily="34" charset="0"/>
                <a:ea typeface="Calibri" pitchFamily="34" charset="-122"/>
                <a:cs typeface="Calibri" pitchFamily="34" charset="-120"/>
              </a:rPr>
              <a:t>SECURE CORE  ·  Multi-tenant isolation · RBAC &amp; permissions · Audit logs · NestJS · PostgreSQL + Prisma · Redis · Docker</a:t>
            </a:r>
            <a:endParaRPr lang="en-US" sz="10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4F6FC"/>
        </a:solidFill>
        <a:effectLst/>
      </p:bgPr>
    </p:bg>
    <p:spTree>
      <p:nvGrpSpPr>
        <p:cNvPr id="1" name=""/>
        <p:cNvGrpSpPr/>
        <p:nvPr/>
      </p:nvGrpSpPr>
      <p:grpSpPr>
        <a:xfrm>
          <a:off x="0" y="0"/>
          <a:ext cx="0" cy="0"/>
          <a:chOff x="0" y="0"/>
          <a:chExt cx="0" cy="0"/>
        </a:xfrm>
      </p:grpSpPr>
      <p:sp>
        <p:nvSpPr>
          <p:cNvPr id="2" name="Shape 0"/>
          <p:cNvSpPr/>
          <p:nvPr/>
        </p:nvSpPr>
        <p:spPr>
          <a:xfrm>
            <a:off x="0" y="0"/>
            <a:ext cx="164592" cy="6858000"/>
          </a:xfrm>
          <a:prstGeom prst="rect">
            <a:avLst/>
          </a:prstGeom>
          <a:solidFill>
            <a:srgbClr val="2F6BFF"/>
          </a:solidFill>
          <a:ln/>
        </p:spPr>
        <p:txBody>
          <a:bodyPr/>
          <a:lstStyle/>
          <a:p>
            <a:endParaRPr lang="en-US"/>
          </a:p>
        </p:txBody>
      </p:sp>
      <p:sp>
        <p:nvSpPr>
          <p:cNvPr id="3" name="Text 1"/>
          <p:cNvSpPr/>
          <p:nvPr/>
        </p:nvSpPr>
        <p:spPr>
          <a:xfrm>
            <a:off x="566928" y="274320"/>
            <a:ext cx="8229600" cy="274320"/>
          </a:xfrm>
          <a:prstGeom prst="rect">
            <a:avLst/>
          </a:prstGeom>
          <a:noFill/>
          <a:ln/>
        </p:spPr>
        <p:txBody>
          <a:bodyPr wrap="square" lIns="0" tIns="0" rIns="0" bIns="0" rtlCol="0" anchor="ctr"/>
          <a:lstStyle/>
          <a:p>
            <a:pPr marL="0" indent="0" algn="l">
              <a:buNone/>
            </a:pPr>
            <a:r>
              <a:rPr lang="en-US" sz="1100" b="1" kern="0" spc="200" dirty="0">
                <a:solidFill>
                  <a:srgbClr val="2F6BFF"/>
                </a:solidFill>
                <a:latin typeface="Trebuchet MS" pitchFamily="34" charset="0"/>
                <a:ea typeface="Trebuchet MS" pitchFamily="34" charset="-122"/>
                <a:cs typeface="Trebuchet MS" pitchFamily="34" charset="-120"/>
              </a:rPr>
              <a:t>WHERE WE ARE TODAY</a:t>
            </a:r>
            <a:endParaRPr lang="en-US" sz="1100" dirty="0"/>
          </a:p>
        </p:txBody>
      </p:sp>
      <p:sp>
        <p:nvSpPr>
          <p:cNvPr id="4" name="Text 2"/>
          <p:cNvSpPr/>
          <p:nvPr/>
        </p:nvSpPr>
        <p:spPr>
          <a:xfrm>
            <a:off x="566928" y="6473952"/>
            <a:ext cx="3657600" cy="274320"/>
          </a:xfrm>
          <a:prstGeom prst="rect">
            <a:avLst/>
          </a:prstGeom>
          <a:noFill/>
          <a:ln/>
        </p:spPr>
        <p:txBody>
          <a:bodyPr wrap="square" lIns="0" tIns="0" rIns="0" bIns="0" rtlCol="0" anchor="ctr"/>
          <a:lstStyle/>
          <a:p>
            <a:pPr marL="0" indent="0">
              <a:buNone/>
            </a:pPr>
            <a:r>
              <a:rPr lang="en-US" sz="900" dirty="0">
                <a:solidFill>
                  <a:srgbClr val="5B6B86"/>
                </a:solidFill>
                <a:latin typeface="Calibri" pitchFamily="34" charset="0"/>
                <a:ea typeface="Calibri" pitchFamily="34" charset="-122"/>
                <a:cs typeface="Calibri" pitchFamily="34" charset="-120"/>
              </a:rPr>
              <a:t>BranchIQ POS SaaS</a:t>
            </a:r>
            <a:endParaRPr lang="en-US" sz="900" dirty="0"/>
          </a:p>
        </p:txBody>
      </p:sp>
      <p:sp>
        <p:nvSpPr>
          <p:cNvPr id="5" name="Text 3"/>
          <p:cNvSpPr/>
          <p:nvPr/>
        </p:nvSpPr>
        <p:spPr>
          <a:xfrm>
            <a:off x="4251960" y="6473952"/>
            <a:ext cx="3657600" cy="274320"/>
          </a:xfrm>
          <a:prstGeom prst="rect">
            <a:avLst/>
          </a:prstGeom>
          <a:noFill/>
          <a:ln/>
        </p:spPr>
        <p:txBody>
          <a:bodyPr wrap="square" lIns="0" tIns="0" rIns="0" bIns="0" rtlCol="0" anchor="ctr"/>
          <a:lstStyle/>
          <a:p>
            <a:pPr marL="0" indent="0" algn="ctr">
              <a:buNone/>
            </a:pPr>
            <a:r>
              <a:rPr lang="en-US" sz="900" dirty="0">
                <a:solidFill>
                  <a:srgbClr val="5B6B86"/>
                </a:solidFill>
                <a:latin typeface="Calibri" pitchFamily="34" charset="0"/>
                <a:ea typeface="Calibri" pitchFamily="34" charset="-122"/>
                <a:cs typeface="Calibri" pitchFamily="34" charset="-120"/>
              </a:rPr>
              <a:t>Confidential — for discussion</a:t>
            </a:r>
            <a:endParaRPr lang="en-US" sz="900" dirty="0"/>
          </a:p>
        </p:txBody>
      </p:sp>
      <p:sp>
        <p:nvSpPr>
          <p:cNvPr id="6" name="Text 4"/>
          <p:cNvSpPr/>
          <p:nvPr/>
        </p:nvSpPr>
        <p:spPr>
          <a:xfrm>
            <a:off x="10515600" y="6473952"/>
            <a:ext cx="1078992" cy="274320"/>
          </a:xfrm>
          <a:prstGeom prst="rect">
            <a:avLst/>
          </a:prstGeom>
          <a:noFill/>
          <a:ln/>
        </p:spPr>
        <p:txBody>
          <a:bodyPr wrap="square" lIns="0" tIns="0" rIns="0" bIns="0" rtlCol="0" anchor="ctr"/>
          <a:lstStyle/>
          <a:p>
            <a:pPr marL="0" indent="0" algn="r">
              <a:buNone/>
            </a:pPr>
            <a:r>
              <a:rPr lang="en-US" sz="900" b="1" dirty="0">
                <a:solidFill>
                  <a:srgbClr val="5B6B86"/>
                </a:solidFill>
                <a:latin typeface="Calibri" pitchFamily="34" charset="0"/>
                <a:ea typeface="Calibri" pitchFamily="34" charset="-122"/>
                <a:cs typeface="Calibri" pitchFamily="34" charset="-120"/>
              </a:rPr>
              <a:t>06 / 24</a:t>
            </a:r>
            <a:endParaRPr lang="en-US" sz="900" dirty="0"/>
          </a:p>
        </p:txBody>
      </p:sp>
      <p:sp>
        <p:nvSpPr>
          <p:cNvPr id="7" name="Text 5"/>
          <p:cNvSpPr/>
          <p:nvPr/>
        </p:nvSpPr>
        <p:spPr>
          <a:xfrm>
            <a:off x="566928" y="566928"/>
            <a:ext cx="11027664" cy="566928"/>
          </a:xfrm>
          <a:prstGeom prst="rect">
            <a:avLst/>
          </a:prstGeom>
          <a:noFill/>
          <a:ln/>
        </p:spPr>
        <p:txBody>
          <a:bodyPr wrap="square" lIns="0" tIns="0" rIns="0" bIns="0" rtlCol="0" anchor="ctr"/>
          <a:lstStyle/>
          <a:p>
            <a:pPr marL="0" indent="0" algn="l">
              <a:buNone/>
            </a:pPr>
            <a:r>
              <a:rPr lang="en-US" sz="3000" b="1" dirty="0">
                <a:solidFill>
                  <a:srgbClr val="0B1324"/>
                </a:solidFill>
                <a:latin typeface="Trebuchet MS" pitchFamily="34" charset="0"/>
                <a:ea typeface="Trebuchet MS" pitchFamily="34" charset="-122"/>
                <a:cs typeface="Trebuchet MS" pitchFamily="34" charset="-120"/>
              </a:rPr>
              <a:t>A real product — at controlled production-launch stage</a:t>
            </a:r>
            <a:endParaRPr lang="en-US" sz="3000" dirty="0"/>
          </a:p>
        </p:txBody>
      </p:sp>
      <p:sp>
        <p:nvSpPr>
          <p:cNvPr id="8" name="Text 6"/>
          <p:cNvSpPr/>
          <p:nvPr/>
        </p:nvSpPr>
        <p:spPr>
          <a:xfrm>
            <a:off x="566928" y="1133856"/>
            <a:ext cx="11027664" cy="365760"/>
          </a:xfrm>
          <a:prstGeom prst="rect">
            <a:avLst/>
          </a:prstGeom>
          <a:noFill/>
          <a:ln/>
        </p:spPr>
        <p:txBody>
          <a:bodyPr wrap="square" lIns="0" tIns="0" rIns="0" bIns="0" rtlCol="0" anchor="ctr"/>
          <a:lstStyle/>
          <a:p>
            <a:pPr marL="0" indent="0" algn="l">
              <a:buNone/>
            </a:pPr>
            <a:r>
              <a:rPr lang="en-US" sz="1400" dirty="0">
                <a:solidFill>
                  <a:srgbClr val="5B6B86"/>
                </a:solidFill>
                <a:latin typeface="Calibri" pitchFamily="34" charset="0"/>
                <a:ea typeface="Calibri" pitchFamily="34" charset="-122"/>
                <a:cs typeface="Calibri" pitchFamily="34" charset="-120"/>
              </a:rPr>
              <a:t>Not a prototype. A working multi-tenant SaaS, hardened and ready for pilot tenants.</a:t>
            </a:r>
            <a:endParaRPr lang="en-US" sz="1400" dirty="0"/>
          </a:p>
        </p:txBody>
      </p:sp>
      <p:sp>
        <p:nvSpPr>
          <p:cNvPr id="9" name="Shape 7"/>
          <p:cNvSpPr/>
          <p:nvPr/>
        </p:nvSpPr>
        <p:spPr>
          <a:xfrm>
            <a:off x="566928" y="1737360"/>
            <a:ext cx="6583680" cy="4114800"/>
          </a:xfrm>
          <a:prstGeom prst="roundRect">
            <a:avLst>
              <a:gd name="adj" fmla="val 2000"/>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10" name="Shape 8"/>
          <p:cNvSpPr/>
          <p:nvPr/>
        </p:nvSpPr>
        <p:spPr>
          <a:xfrm>
            <a:off x="566928" y="1737360"/>
            <a:ext cx="109728" cy="4114800"/>
          </a:xfrm>
          <a:prstGeom prst="rect">
            <a:avLst/>
          </a:prstGeom>
          <a:solidFill>
            <a:srgbClr val="27C68A"/>
          </a:solidFill>
          <a:ln/>
        </p:spPr>
        <p:txBody>
          <a:bodyPr/>
          <a:lstStyle/>
          <a:p>
            <a:endParaRPr lang="en-US"/>
          </a:p>
        </p:txBody>
      </p:sp>
      <p:sp>
        <p:nvSpPr>
          <p:cNvPr id="11" name="Shape 9"/>
          <p:cNvSpPr/>
          <p:nvPr/>
        </p:nvSpPr>
        <p:spPr>
          <a:xfrm>
            <a:off x="859536" y="1938528"/>
            <a:ext cx="1078992" cy="274320"/>
          </a:xfrm>
          <a:prstGeom prst="roundRect">
            <a:avLst>
              <a:gd name="adj" fmla="val 50000"/>
            </a:avLst>
          </a:prstGeom>
          <a:solidFill>
            <a:srgbClr val="0E2E22"/>
          </a:solidFill>
          <a:ln/>
        </p:spPr>
        <p:txBody>
          <a:bodyPr/>
          <a:lstStyle/>
          <a:p>
            <a:endParaRPr lang="en-US"/>
          </a:p>
        </p:txBody>
      </p:sp>
      <p:sp>
        <p:nvSpPr>
          <p:cNvPr id="12" name="Text 10"/>
          <p:cNvSpPr/>
          <p:nvPr/>
        </p:nvSpPr>
        <p:spPr>
          <a:xfrm>
            <a:off x="859536" y="1938528"/>
            <a:ext cx="1078992" cy="274320"/>
          </a:xfrm>
          <a:prstGeom prst="rect">
            <a:avLst/>
          </a:prstGeom>
          <a:noFill/>
          <a:ln/>
        </p:spPr>
        <p:txBody>
          <a:bodyPr wrap="square" lIns="0" tIns="0" rIns="0" bIns="0" rtlCol="0" anchor="ctr"/>
          <a:lstStyle/>
          <a:p>
            <a:pPr marL="0" indent="0" algn="ctr">
              <a:buNone/>
            </a:pPr>
            <a:r>
              <a:rPr lang="en-US" sz="850" b="1" kern="0" spc="100" dirty="0">
                <a:solidFill>
                  <a:srgbClr val="27C68A"/>
                </a:solidFill>
                <a:latin typeface="Trebuchet MS" pitchFamily="34" charset="0"/>
                <a:ea typeface="Trebuchet MS" pitchFamily="34" charset="-122"/>
                <a:cs typeface="Trebuchet MS" pitchFamily="34" charset="-120"/>
              </a:rPr>
              <a:t>BUILT</a:t>
            </a:r>
            <a:endParaRPr lang="en-US" sz="850" dirty="0"/>
          </a:p>
        </p:txBody>
      </p:sp>
      <p:sp>
        <p:nvSpPr>
          <p:cNvPr id="13" name="Text 11"/>
          <p:cNvSpPr/>
          <p:nvPr/>
        </p:nvSpPr>
        <p:spPr>
          <a:xfrm>
            <a:off x="2029968" y="1920240"/>
            <a:ext cx="4572000" cy="310896"/>
          </a:xfrm>
          <a:prstGeom prst="rect">
            <a:avLst/>
          </a:prstGeom>
          <a:noFill/>
          <a:ln/>
        </p:spPr>
        <p:txBody>
          <a:bodyPr wrap="square" lIns="0" tIns="0" rIns="0" bIns="0" rtlCol="0" anchor="ctr"/>
          <a:lstStyle/>
          <a:p>
            <a:pPr marL="0" indent="0">
              <a:buNone/>
            </a:pPr>
            <a:r>
              <a:rPr lang="en-US" sz="1300" b="1" dirty="0">
                <a:solidFill>
                  <a:srgbClr val="0B1324"/>
                </a:solidFill>
                <a:latin typeface="Trebuchet MS" pitchFamily="34" charset="0"/>
                <a:ea typeface="Trebuchet MS" pitchFamily="34" charset="-122"/>
                <a:cs typeface="Trebuchet MS" pitchFamily="34" charset="-120"/>
              </a:rPr>
              <a:t>Live in the product</a:t>
            </a:r>
            <a:endParaRPr lang="en-US" sz="1300" dirty="0"/>
          </a:p>
        </p:txBody>
      </p:sp>
      <p:pic>
        <p:nvPicPr>
          <p:cNvPr id="14" name="Image 0" descr="preencoded.png"/>
          <p:cNvPicPr>
            <a:picLocks noChangeAspect="1"/>
          </p:cNvPicPr>
          <p:nvPr/>
        </p:nvPicPr>
        <p:blipFill>
          <a:blip r:embed="rId3"/>
          <a:stretch>
            <a:fillRect/>
          </a:stretch>
        </p:blipFill>
        <p:spPr>
          <a:xfrm>
            <a:off x="877824" y="2423160"/>
            <a:ext cx="182880" cy="182880"/>
          </a:xfrm>
          <a:prstGeom prst="rect">
            <a:avLst/>
          </a:prstGeom>
        </p:spPr>
      </p:pic>
      <p:sp>
        <p:nvSpPr>
          <p:cNvPr id="15" name="Text 12"/>
          <p:cNvSpPr/>
          <p:nvPr/>
        </p:nvSpPr>
        <p:spPr>
          <a:xfrm>
            <a:off x="1133856" y="2395728"/>
            <a:ext cx="2743200" cy="274320"/>
          </a:xfrm>
          <a:prstGeom prst="rect">
            <a:avLst/>
          </a:prstGeom>
          <a:noFill/>
          <a:ln/>
        </p:spPr>
        <p:txBody>
          <a:bodyPr wrap="square" lIns="0" tIns="0" rIns="0" bIns="0" rtlCol="0" anchor="ctr"/>
          <a:lstStyle/>
          <a:p>
            <a:pPr marL="0" indent="0">
              <a:buNone/>
            </a:pPr>
            <a:r>
              <a:rPr lang="en-US" sz="1100" dirty="0">
                <a:solidFill>
                  <a:srgbClr val="0B1324"/>
                </a:solidFill>
                <a:latin typeface="Calibri" pitchFamily="34" charset="0"/>
                <a:ea typeface="Calibri" pitchFamily="34" charset="-122"/>
                <a:cs typeface="Calibri" pitchFamily="34" charset="-120"/>
              </a:rPr>
              <a:t>Multi-tenant SaaS architecture</a:t>
            </a:r>
            <a:endParaRPr lang="en-US" sz="1100" dirty="0"/>
          </a:p>
        </p:txBody>
      </p:sp>
      <p:pic>
        <p:nvPicPr>
          <p:cNvPr id="16" name="Image 1" descr="preencoded.png"/>
          <p:cNvPicPr>
            <a:picLocks noChangeAspect="1"/>
          </p:cNvPicPr>
          <p:nvPr/>
        </p:nvPicPr>
        <p:blipFill>
          <a:blip r:embed="rId3"/>
          <a:stretch>
            <a:fillRect/>
          </a:stretch>
        </p:blipFill>
        <p:spPr>
          <a:xfrm>
            <a:off x="3968496" y="2423160"/>
            <a:ext cx="182880" cy="182880"/>
          </a:xfrm>
          <a:prstGeom prst="rect">
            <a:avLst/>
          </a:prstGeom>
        </p:spPr>
      </p:pic>
      <p:sp>
        <p:nvSpPr>
          <p:cNvPr id="17" name="Text 13"/>
          <p:cNvSpPr/>
          <p:nvPr/>
        </p:nvSpPr>
        <p:spPr>
          <a:xfrm>
            <a:off x="4224528" y="2395728"/>
            <a:ext cx="2743200" cy="274320"/>
          </a:xfrm>
          <a:prstGeom prst="rect">
            <a:avLst/>
          </a:prstGeom>
          <a:noFill/>
          <a:ln/>
        </p:spPr>
        <p:txBody>
          <a:bodyPr wrap="square" lIns="0" tIns="0" rIns="0" bIns="0" rtlCol="0" anchor="ctr"/>
          <a:lstStyle/>
          <a:p>
            <a:pPr marL="0" indent="0">
              <a:buNone/>
            </a:pPr>
            <a:r>
              <a:rPr lang="en-US" sz="1100" dirty="0">
                <a:solidFill>
                  <a:srgbClr val="0B1324"/>
                </a:solidFill>
                <a:latin typeface="Calibri" pitchFamily="34" charset="0"/>
                <a:ea typeface="Calibri" pitchFamily="34" charset="-122"/>
                <a:cs typeface="Calibri" pitchFamily="34" charset="-120"/>
              </a:rPr>
              <a:t>Sales &amp; order management</a:t>
            </a:r>
            <a:endParaRPr lang="en-US" sz="1100" dirty="0"/>
          </a:p>
        </p:txBody>
      </p:sp>
      <p:pic>
        <p:nvPicPr>
          <p:cNvPr id="18" name="Image 2" descr="preencoded.png"/>
          <p:cNvPicPr>
            <a:picLocks noChangeAspect="1"/>
          </p:cNvPicPr>
          <p:nvPr/>
        </p:nvPicPr>
        <p:blipFill>
          <a:blip r:embed="rId3"/>
          <a:stretch>
            <a:fillRect/>
          </a:stretch>
        </p:blipFill>
        <p:spPr>
          <a:xfrm>
            <a:off x="877824" y="2971800"/>
            <a:ext cx="182880" cy="182880"/>
          </a:xfrm>
          <a:prstGeom prst="rect">
            <a:avLst/>
          </a:prstGeom>
        </p:spPr>
      </p:pic>
      <p:sp>
        <p:nvSpPr>
          <p:cNvPr id="19" name="Text 14"/>
          <p:cNvSpPr/>
          <p:nvPr/>
        </p:nvSpPr>
        <p:spPr>
          <a:xfrm>
            <a:off x="1133856" y="2944368"/>
            <a:ext cx="2743200" cy="274320"/>
          </a:xfrm>
          <a:prstGeom prst="rect">
            <a:avLst/>
          </a:prstGeom>
          <a:noFill/>
          <a:ln/>
        </p:spPr>
        <p:txBody>
          <a:bodyPr wrap="square" lIns="0" tIns="0" rIns="0" bIns="0" rtlCol="0" anchor="ctr"/>
          <a:lstStyle/>
          <a:p>
            <a:pPr marL="0" indent="0">
              <a:buNone/>
            </a:pPr>
            <a:r>
              <a:rPr lang="en-US" sz="1100" dirty="0">
                <a:solidFill>
                  <a:srgbClr val="0B1324"/>
                </a:solidFill>
                <a:latin typeface="Calibri" pitchFamily="34" charset="0"/>
                <a:ea typeface="Calibri" pitchFamily="34" charset="-122"/>
                <a:cs typeface="Calibri" pitchFamily="34" charset="-120"/>
              </a:rPr>
              <a:t>Public marketing website</a:t>
            </a:r>
            <a:endParaRPr lang="en-US" sz="1100" dirty="0"/>
          </a:p>
        </p:txBody>
      </p:sp>
      <p:pic>
        <p:nvPicPr>
          <p:cNvPr id="20" name="Image 3" descr="preencoded.png"/>
          <p:cNvPicPr>
            <a:picLocks noChangeAspect="1"/>
          </p:cNvPicPr>
          <p:nvPr/>
        </p:nvPicPr>
        <p:blipFill>
          <a:blip r:embed="rId3"/>
          <a:stretch>
            <a:fillRect/>
          </a:stretch>
        </p:blipFill>
        <p:spPr>
          <a:xfrm>
            <a:off x="3968496" y="2971800"/>
            <a:ext cx="182880" cy="182880"/>
          </a:xfrm>
          <a:prstGeom prst="rect">
            <a:avLst/>
          </a:prstGeom>
        </p:spPr>
      </p:pic>
      <p:sp>
        <p:nvSpPr>
          <p:cNvPr id="21" name="Text 15"/>
          <p:cNvSpPr/>
          <p:nvPr/>
        </p:nvSpPr>
        <p:spPr>
          <a:xfrm>
            <a:off x="4224528" y="2944368"/>
            <a:ext cx="2743200" cy="274320"/>
          </a:xfrm>
          <a:prstGeom prst="rect">
            <a:avLst/>
          </a:prstGeom>
          <a:noFill/>
          <a:ln/>
        </p:spPr>
        <p:txBody>
          <a:bodyPr wrap="square" lIns="0" tIns="0" rIns="0" bIns="0" rtlCol="0" anchor="ctr"/>
          <a:lstStyle/>
          <a:p>
            <a:pPr marL="0" indent="0">
              <a:buNone/>
            </a:pPr>
            <a:r>
              <a:rPr lang="en-US" sz="1100" dirty="0">
                <a:solidFill>
                  <a:srgbClr val="0B1324"/>
                </a:solidFill>
                <a:latin typeface="Calibri" pitchFamily="34" charset="0"/>
                <a:ea typeface="Calibri" pitchFamily="34" charset="-122"/>
                <a:cs typeface="Calibri" pitchFamily="34" charset="-120"/>
              </a:rPr>
              <a:t>CRM, customers &amp; loyalty</a:t>
            </a:r>
            <a:endParaRPr lang="en-US" sz="1100" dirty="0"/>
          </a:p>
        </p:txBody>
      </p:sp>
      <p:pic>
        <p:nvPicPr>
          <p:cNvPr id="22" name="Image 4" descr="preencoded.png"/>
          <p:cNvPicPr>
            <a:picLocks noChangeAspect="1"/>
          </p:cNvPicPr>
          <p:nvPr/>
        </p:nvPicPr>
        <p:blipFill>
          <a:blip r:embed="rId3"/>
          <a:stretch>
            <a:fillRect/>
          </a:stretch>
        </p:blipFill>
        <p:spPr>
          <a:xfrm>
            <a:off x="877824" y="3520440"/>
            <a:ext cx="182880" cy="182880"/>
          </a:xfrm>
          <a:prstGeom prst="rect">
            <a:avLst/>
          </a:prstGeom>
        </p:spPr>
      </p:pic>
      <p:sp>
        <p:nvSpPr>
          <p:cNvPr id="23" name="Text 16"/>
          <p:cNvSpPr/>
          <p:nvPr/>
        </p:nvSpPr>
        <p:spPr>
          <a:xfrm>
            <a:off x="1133856" y="3493008"/>
            <a:ext cx="2743200" cy="274320"/>
          </a:xfrm>
          <a:prstGeom prst="rect">
            <a:avLst/>
          </a:prstGeom>
          <a:noFill/>
          <a:ln/>
        </p:spPr>
        <p:txBody>
          <a:bodyPr wrap="square" lIns="0" tIns="0" rIns="0" bIns="0" rtlCol="0" anchor="ctr"/>
          <a:lstStyle/>
          <a:p>
            <a:pPr marL="0" indent="0">
              <a:buNone/>
            </a:pPr>
            <a:r>
              <a:rPr lang="en-US" sz="1100" dirty="0">
                <a:solidFill>
                  <a:srgbClr val="0B1324"/>
                </a:solidFill>
                <a:latin typeface="Calibri" pitchFamily="34" charset="0"/>
                <a:ea typeface="Calibri" pitchFamily="34" charset="-122"/>
                <a:cs typeface="Calibri" pitchFamily="34" charset="-120"/>
              </a:rPr>
              <a:t>Sign-up &amp; guided onboarding</a:t>
            </a:r>
            <a:endParaRPr lang="en-US" sz="1100" dirty="0"/>
          </a:p>
        </p:txBody>
      </p:sp>
      <p:pic>
        <p:nvPicPr>
          <p:cNvPr id="24" name="Image 5" descr="preencoded.png"/>
          <p:cNvPicPr>
            <a:picLocks noChangeAspect="1"/>
          </p:cNvPicPr>
          <p:nvPr/>
        </p:nvPicPr>
        <p:blipFill>
          <a:blip r:embed="rId3"/>
          <a:stretch>
            <a:fillRect/>
          </a:stretch>
        </p:blipFill>
        <p:spPr>
          <a:xfrm>
            <a:off x="3968496" y="3520440"/>
            <a:ext cx="182880" cy="182880"/>
          </a:xfrm>
          <a:prstGeom prst="rect">
            <a:avLst/>
          </a:prstGeom>
        </p:spPr>
      </p:pic>
      <p:sp>
        <p:nvSpPr>
          <p:cNvPr id="25" name="Text 17"/>
          <p:cNvSpPr/>
          <p:nvPr/>
        </p:nvSpPr>
        <p:spPr>
          <a:xfrm>
            <a:off x="4224528" y="3493008"/>
            <a:ext cx="2743200" cy="274320"/>
          </a:xfrm>
          <a:prstGeom prst="rect">
            <a:avLst/>
          </a:prstGeom>
          <a:noFill/>
          <a:ln/>
        </p:spPr>
        <p:txBody>
          <a:bodyPr wrap="square" lIns="0" tIns="0" rIns="0" bIns="0" rtlCol="0" anchor="ctr"/>
          <a:lstStyle/>
          <a:p>
            <a:pPr marL="0" indent="0">
              <a:buNone/>
            </a:pPr>
            <a:r>
              <a:rPr lang="en-US" sz="1100" dirty="0">
                <a:solidFill>
                  <a:srgbClr val="0B1324"/>
                </a:solidFill>
                <a:latin typeface="Calibri" pitchFamily="34" charset="0"/>
                <a:ea typeface="Calibri" pitchFamily="34" charset="-122"/>
                <a:cs typeface="Calibri" pitchFamily="34" charset="-120"/>
              </a:rPr>
              <a:t>Double-entry accounting &amp; payroll</a:t>
            </a:r>
            <a:endParaRPr lang="en-US" sz="1100" dirty="0"/>
          </a:p>
        </p:txBody>
      </p:sp>
      <p:pic>
        <p:nvPicPr>
          <p:cNvPr id="26" name="Image 6" descr="preencoded.png"/>
          <p:cNvPicPr>
            <a:picLocks noChangeAspect="1"/>
          </p:cNvPicPr>
          <p:nvPr/>
        </p:nvPicPr>
        <p:blipFill>
          <a:blip r:embed="rId3"/>
          <a:stretch>
            <a:fillRect/>
          </a:stretch>
        </p:blipFill>
        <p:spPr>
          <a:xfrm>
            <a:off x="877824" y="4069080"/>
            <a:ext cx="182880" cy="182880"/>
          </a:xfrm>
          <a:prstGeom prst="rect">
            <a:avLst/>
          </a:prstGeom>
        </p:spPr>
      </p:pic>
      <p:sp>
        <p:nvSpPr>
          <p:cNvPr id="27" name="Text 18"/>
          <p:cNvSpPr/>
          <p:nvPr/>
        </p:nvSpPr>
        <p:spPr>
          <a:xfrm>
            <a:off x="1133856" y="4041648"/>
            <a:ext cx="2743200" cy="274320"/>
          </a:xfrm>
          <a:prstGeom prst="rect">
            <a:avLst/>
          </a:prstGeom>
          <a:noFill/>
          <a:ln/>
        </p:spPr>
        <p:txBody>
          <a:bodyPr wrap="square" lIns="0" tIns="0" rIns="0" bIns="0" rtlCol="0" anchor="ctr"/>
          <a:lstStyle/>
          <a:p>
            <a:pPr marL="0" indent="0">
              <a:buNone/>
            </a:pPr>
            <a:r>
              <a:rPr lang="en-US" sz="1100" dirty="0">
                <a:solidFill>
                  <a:srgbClr val="0B1324"/>
                </a:solidFill>
                <a:latin typeface="Calibri" pitchFamily="34" charset="0"/>
                <a:ea typeface="Calibri" pitchFamily="34" charset="-122"/>
                <a:cs typeface="Calibri" pitchFamily="34" charset="-120"/>
              </a:rPr>
              <a:t>Role-based access &amp; permissions</a:t>
            </a:r>
            <a:endParaRPr lang="en-US" sz="1100" dirty="0"/>
          </a:p>
        </p:txBody>
      </p:sp>
      <p:pic>
        <p:nvPicPr>
          <p:cNvPr id="28" name="Image 7" descr="preencoded.png"/>
          <p:cNvPicPr>
            <a:picLocks noChangeAspect="1"/>
          </p:cNvPicPr>
          <p:nvPr/>
        </p:nvPicPr>
        <p:blipFill>
          <a:blip r:embed="rId3"/>
          <a:stretch>
            <a:fillRect/>
          </a:stretch>
        </p:blipFill>
        <p:spPr>
          <a:xfrm>
            <a:off x="3968496" y="4069080"/>
            <a:ext cx="182880" cy="182880"/>
          </a:xfrm>
          <a:prstGeom prst="rect">
            <a:avLst/>
          </a:prstGeom>
        </p:spPr>
      </p:pic>
      <p:sp>
        <p:nvSpPr>
          <p:cNvPr id="29" name="Text 19"/>
          <p:cNvSpPr/>
          <p:nvPr/>
        </p:nvSpPr>
        <p:spPr>
          <a:xfrm>
            <a:off x="4224528" y="4041648"/>
            <a:ext cx="2743200" cy="274320"/>
          </a:xfrm>
          <a:prstGeom prst="rect">
            <a:avLst/>
          </a:prstGeom>
          <a:noFill/>
          <a:ln/>
        </p:spPr>
        <p:txBody>
          <a:bodyPr wrap="square" lIns="0" tIns="0" rIns="0" bIns="0" rtlCol="0" anchor="ctr"/>
          <a:lstStyle/>
          <a:p>
            <a:pPr marL="0" indent="0">
              <a:buNone/>
            </a:pPr>
            <a:r>
              <a:rPr lang="en-US" sz="1100" dirty="0">
                <a:solidFill>
                  <a:srgbClr val="0B1324"/>
                </a:solidFill>
                <a:latin typeface="Calibri" pitchFamily="34" charset="0"/>
                <a:ea typeface="Calibri" pitchFamily="34" charset="-122"/>
                <a:cs typeface="Calibri" pitchFamily="34" charset="-120"/>
              </a:rPr>
              <a:t>Receipt generation</a:t>
            </a:r>
            <a:endParaRPr lang="en-US" sz="1100" dirty="0"/>
          </a:p>
        </p:txBody>
      </p:sp>
      <p:pic>
        <p:nvPicPr>
          <p:cNvPr id="30" name="Image 8" descr="preencoded.png"/>
          <p:cNvPicPr>
            <a:picLocks noChangeAspect="1"/>
          </p:cNvPicPr>
          <p:nvPr/>
        </p:nvPicPr>
        <p:blipFill>
          <a:blip r:embed="rId3"/>
          <a:stretch>
            <a:fillRect/>
          </a:stretch>
        </p:blipFill>
        <p:spPr>
          <a:xfrm>
            <a:off x="877824" y="4617720"/>
            <a:ext cx="182880" cy="182880"/>
          </a:xfrm>
          <a:prstGeom prst="rect">
            <a:avLst/>
          </a:prstGeom>
        </p:spPr>
      </p:pic>
      <p:sp>
        <p:nvSpPr>
          <p:cNvPr id="31" name="Text 20"/>
          <p:cNvSpPr/>
          <p:nvPr/>
        </p:nvSpPr>
        <p:spPr>
          <a:xfrm>
            <a:off x="1133856" y="4590288"/>
            <a:ext cx="2743200" cy="274320"/>
          </a:xfrm>
          <a:prstGeom prst="rect">
            <a:avLst/>
          </a:prstGeom>
          <a:noFill/>
          <a:ln/>
        </p:spPr>
        <p:txBody>
          <a:bodyPr wrap="square" lIns="0" tIns="0" rIns="0" bIns="0" rtlCol="0" anchor="ctr"/>
          <a:lstStyle/>
          <a:p>
            <a:pPr marL="0" indent="0">
              <a:buNone/>
            </a:pPr>
            <a:r>
              <a:rPr lang="en-US" sz="1100" dirty="0">
                <a:solidFill>
                  <a:srgbClr val="0B1324"/>
                </a:solidFill>
                <a:latin typeface="Calibri" pitchFamily="34" charset="0"/>
                <a:ea typeface="Calibri" pitchFamily="34" charset="-122"/>
                <a:cs typeface="Calibri" pitchFamily="34" charset="-120"/>
              </a:rPr>
              <a:t>POS cashier + shift workflow</a:t>
            </a:r>
            <a:endParaRPr lang="en-US" sz="1100" dirty="0"/>
          </a:p>
        </p:txBody>
      </p:sp>
      <p:pic>
        <p:nvPicPr>
          <p:cNvPr id="32" name="Image 9" descr="preencoded.png"/>
          <p:cNvPicPr>
            <a:picLocks noChangeAspect="1"/>
          </p:cNvPicPr>
          <p:nvPr/>
        </p:nvPicPr>
        <p:blipFill>
          <a:blip r:embed="rId3"/>
          <a:stretch>
            <a:fillRect/>
          </a:stretch>
        </p:blipFill>
        <p:spPr>
          <a:xfrm>
            <a:off x="3968496" y="4617720"/>
            <a:ext cx="182880" cy="182880"/>
          </a:xfrm>
          <a:prstGeom prst="rect">
            <a:avLst/>
          </a:prstGeom>
        </p:spPr>
      </p:pic>
      <p:sp>
        <p:nvSpPr>
          <p:cNvPr id="33" name="Text 21"/>
          <p:cNvSpPr/>
          <p:nvPr/>
        </p:nvSpPr>
        <p:spPr>
          <a:xfrm>
            <a:off x="4224528" y="4590288"/>
            <a:ext cx="2743200" cy="274320"/>
          </a:xfrm>
          <a:prstGeom prst="rect">
            <a:avLst/>
          </a:prstGeom>
          <a:noFill/>
          <a:ln/>
        </p:spPr>
        <p:txBody>
          <a:bodyPr wrap="square" lIns="0" tIns="0" rIns="0" bIns="0" rtlCol="0" anchor="ctr"/>
          <a:lstStyle/>
          <a:p>
            <a:pPr marL="0" indent="0">
              <a:buNone/>
            </a:pPr>
            <a:r>
              <a:rPr lang="en-US" sz="1100" dirty="0">
                <a:solidFill>
                  <a:srgbClr val="0B1324"/>
                </a:solidFill>
                <a:latin typeface="Calibri" pitchFamily="34" charset="0"/>
                <a:ea typeface="Calibri" pitchFamily="34" charset="-122"/>
                <a:cs typeface="Calibri" pitchFamily="34" charset="-120"/>
              </a:rPr>
              <a:t>Reports hub</a:t>
            </a:r>
            <a:endParaRPr lang="en-US" sz="1100" dirty="0"/>
          </a:p>
        </p:txBody>
      </p:sp>
      <p:pic>
        <p:nvPicPr>
          <p:cNvPr id="34" name="Image 10" descr="preencoded.png"/>
          <p:cNvPicPr>
            <a:picLocks noChangeAspect="1"/>
          </p:cNvPicPr>
          <p:nvPr/>
        </p:nvPicPr>
        <p:blipFill>
          <a:blip r:embed="rId3"/>
          <a:stretch>
            <a:fillRect/>
          </a:stretch>
        </p:blipFill>
        <p:spPr>
          <a:xfrm>
            <a:off x="877824" y="5166360"/>
            <a:ext cx="182880" cy="182880"/>
          </a:xfrm>
          <a:prstGeom prst="rect">
            <a:avLst/>
          </a:prstGeom>
        </p:spPr>
      </p:pic>
      <p:sp>
        <p:nvSpPr>
          <p:cNvPr id="35" name="Text 22"/>
          <p:cNvSpPr/>
          <p:nvPr/>
        </p:nvSpPr>
        <p:spPr>
          <a:xfrm>
            <a:off x="1133856" y="5138928"/>
            <a:ext cx="2743200" cy="274320"/>
          </a:xfrm>
          <a:prstGeom prst="rect">
            <a:avLst/>
          </a:prstGeom>
          <a:noFill/>
          <a:ln/>
        </p:spPr>
        <p:txBody>
          <a:bodyPr wrap="square" lIns="0" tIns="0" rIns="0" bIns="0" rtlCol="0" anchor="ctr"/>
          <a:lstStyle/>
          <a:p>
            <a:pPr marL="0" indent="0">
              <a:buNone/>
            </a:pPr>
            <a:r>
              <a:rPr lang="en-US" sz="1100" dirty="0">
                <a:solidFill>
                  <a:srgbClr val="0B1324"/>
                </a:solidFill>
                <a:latin typeface="Calibri" pitchFamily="34" charset="0"/>
                <a:ea typeface="Calibri" pitchFamily="34" charset="-122"/>
                <a:cs typeface="Calibri" pitchFamily="34" charset="-120"/>
              </a:rPr>
              <a:t>Inventory, products &amp; stock movements</a:t>
            </a:r>
            <a:endParaRPr lang="en-US" sz="1100" dirty="0"/>
          </a:p>
        </p:txBody>
      </p:sp>
      <p:pic>
        <p:nvPicPr>
          <p:cNvPr id="36" name="Image 11" descr="preencoded.png"/>
          <p:cNvPicPr>
            <a:picLocks noChangeAspect="1"/>
          </p:cNvPicPr>
          <p:nvPr/>
        </p:nvPicPr>
        <p:blipFill>
          <a:blip r:embed="rId3"/>
          <a:stretch>
            <a:fillRect/>
          </a:stretch>
        </p:blipFill>
        <p:spPr>
          <a:xfrm>
            <a:off x="3968496" y="5166360"/>
            <a:ext cx="182880" cy="182880"/>
          </a:xfrm>
          <a:prstGeom prst="rect">
            <a:avLst/>
          </a:prstGeom>
        </p:spPr>
      </p:pic>
      <p:sp>
        <p:nvSpPr>
          <p:cNvPr id="37" name="Text 23"/>
          <p:cNvSpPr/>
          <p:nvPr/>
        </p:nvSpPr>
        <p:spPr>
          <a:xfrm>
            <a:off x="4224528" y="5138928"/>
            <a:ext cx="2743200" cy="274320"/>
          </a:xfrm>
          <a:prstGeom prst="rect">
            <a:avLst/>
          </a:prstGeom>
          <a:noFill/>
          <a:ln/>
        </p:spPr>
        <p:txBody>
          <a:bodyPr wrap="square" lIns="0" tIns="0" rIns="0" bIns="0" rtlCol="0" anchor="ctr"/>
          <a:lstStyle/>
          <a:p>
            <a:pPr marL="0" indent="0">
              <a:buNone/>
            </a:pPr>
            <a:r>
              <a:rPr lang="en-US" sz="1100" dirty="0">
                <a:solidFill>
                  <a:srgbClr val="0B1324"/>
                </a:solidFill>
                <a:latin typeface="Calibri" pitchFamily="34" charset="0"/>
                <a:ea typeface="Calibri" pitchFamily="34" charset="-122"/>
                <a:cs typeface="Calibri" pitchFamily="34" charset="-120"/>
              </a:rPr>
              <a:t>Super-admin console &amp; audit logs</a:t>
            </a:r>
            <a:endParaRPr lang="en-US" sz="1100" dirty="0"/>
          </a:p>
        </p:txBody>
      </p:sp>
      <p:sp>
        <p:nvSpPr>
          <p:cNvPr id="38" name="Shape 24"/>
          <p:cNvSpPr/>
          <p:nvPr/>
        </p:nvSpPr>
        <p:spPr>
          <a:xfrm>
            <a:off x="7424928" y="1737360"/>
            <a:ext cx="4169664" cy="1965960"/>
          </a:xfrm>
          <a:prstGeom prst="roundRect">
            <a:avLst>
              <a:gd name="adj" fmla="val 4186"/>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39" name="Shape 25"/>
          <p:cNvSpPr/>
          <p:nvPr/>
        </p:nvSpPr>
        <p:spPr>
          <a:xfrm>
            <a:off x="7424928" y="1737360"/>
            <a:ext cx="109728" cy="1965960"/>
          </a:xfrm>
          <a:prstGeom prst="rect">
            <a:avLst/>
          </a:prstGeom>
          <a:solidFill>
            <a:srgbClr val="5B8DEF"/>
          </a:solidFill>
          <a:ln/>
        </p:spPr>
        <p:txBody>
          <a:bodyPr/>
          <a:lstStyle/>
          <a:p>
            <a:endParaRPr lang="en-US"/>
          </a:p>
        </p:txBody>
      </p:sp>
      <p:sp>
        <p:nvSpPr>
          <p:cNvPr id="40" name="Shape 26"/>
          <p:cNvSpPr/>
          <p:nvPr/>
        </p:nvSpPr>
        <p:spPr>
          <a:xfrm>
            <a:off x="7717536" y="1938528"/>
            <a:ext cx="1078992" cy="274320"/>
          </a:xfrm>
          <a:prstGeom prst="roundRect">
            <a:avLst>
              <a:gd name="adj" fmla="val 50000"/>
            </a:avLst>
          </a:prstGeom>
          <a:solidFill>
            <a:srgbClr val="10224C"/>
          </a:solidFill>
          <a:ln/>
        </p:spPr>
        <p:txBody>
          <a:bodyPr/>
          <a:lstStyle/>
          <a:p>
            <a:endParaRPr lang="en-US"/>
          </a:p>
        </p:txBody>
      </p:sp>
      <p:sp>
        <p:nvSpPr>
          <p:cNvPr id="41" name="Text 27"/>
          <p:cNvSpPr/>
          <p:nvPr/>
        </p:nvSpPr>
        <p:spPr>
          <a:xfrm>
            <a:off x="7717536" y="1938528"/>
            <a:ext cx="1078992" cy="274320"/>
          </a:xfrm>
          <a:prstGeom prst="rect">
            <a:avLst/>
          </a:prstGeom>
          <a:noFill/>
          <a:ln/>
        </p:spPr>
        <p:txBody>
          <a:bodyPr wrap="square" lIns="0" tIns="0" rIns="0" bIns="0" rtlCol="0" anchor="ctr"/>
          <a:lstStyle/>
          <a:p>
            <a:pPr marL="0" indent="0" algn="ctr">
              <a:buNone/>
            </a:pPr>
            <a:r>
              <a:rPr lang="en-US" sz="850" b="1" kern="0" spc="100" dirty="0">
                <a:solidFill>
                  <a:srgbClr val="5B8DEF"/>
                </a:solidFill>
                <a:latin typeface="Trebuchet MS" pitchFamily="34" charset="0"/>
                <a:ea typeface="Trebuchet MS" pitchFamily="34" charset="-122"/>
                <a:cs typeface="Trebuchet MS" pitchFamily="34" charset="-120"/>
              </a:rPr>
              <a:t>PILOT-READY</a:t>
            </a:r>
            <a:endParaRPr lang="en-US" sz="850" dirty="0"/>
          </a:p>
        </p:txBody>
      </p:sp>
      <p:sp>
        <p:nvSpPr>
          <p:cNvPr id="42" name="Text 28"/>
          <p:cNvSpPr/>
          <p:nvPr/>
        </p:nvSpPr>
        <p:spPr>
          <a:xfrm>
            <a:off x="8887968" y="1920240"/>
            <a:ext cx="3200400" cy="310896"/>
          </a:xfrm>
          <a:prstGeom prst="rect">
            <a:avLst/>
          </a:prstGeom>
          <a:noFill/>
          <a:ln/>
        </p:spPr>
        <p:txBody>
          <a:bodyPr wrap="square" lIns="0" tIns="0" rIns="0" bIns="0" rtlCol="0" anchor="ctr"/>
          <a:lstStyle/>
          <a:p>
            <a:pPr marL="0" indent="0">
              <a:buNone/>
            </a:pPr>
            <a:r>
              <a:rPr lang="en-US" sz="1250" b="1" dirty="0">
                <a:solidFill>
                  <a:srgbClr val="0B1324"/>
                </a:solidFill>
                <a:latin typeface="Trebuchet MS" pitchFamily="34" charset="0"/>
                <a:ea typeface="Trebuchet MS" pitchFamily="34" charset="-122"/>
                <a:cs typeface="Trebuchet MS" pitchFamily="34" charset="-120"/>
              </a:rPr>
              <a:t>Hardening for pilot</a:t>
            </a:r>
            <a:endParaRPr lang="en-US" sz="1250" dirty="0"/>
          </a:p>
        </p:txBody>
      </p:sp>
      <p:pic>
        <p:nvPicPr>
          <p:cNvPr id="43" name="Image 12" descr="preencoded.png"/>
          <p:cNvPicPr>
            <a:picLocks noChangeAspect="1"/>
          </p:cNvPicPr>
          <p:nvPr/>
        </p:nvPicPr>
        <p:blipFill>
          <a:blip r:embed="rId4"/>
          <a:stretch>
            <a:fillRect/>
          </a:stretch>
        </p:blipFill>
        <p:spPr>
          <a:xfrm>
            <a:off x="7735824" y="2450592"/>
            <a:ext cx="164592" cy="164592"/>
          </a:xfrm>
          <a:prstGeom prst="rect">
            <a:avLst/>
          </a:prstGeom>
        </p:spPr>
      </p:pic>
      <p:sp>
        <p:nvSpPr>
          <p:cNvPr id="44" name="Text 29"/>
          <p:cNvSpPr/>
          <p:nvPr/>
        </p:nvSpPr>
        <p:spPr>
          <a:xfrm>
            <a:off x="7991856" y="2395728"/>
            <a:ext cx="3438144" cy="310896"/>
          </a:xfrm>
          <a:prstGeom prst="rect">
            <a:avLst/>
          </a:prstGeom>
          <a:noFill/>
          <a:ln/>
        </p:spPr>
        <p:txBody>
          <a:bodyPr wrap="square" lIns="0" tIns="0" rIns="0" bIns="0" rtlCol="0" anchor="ctr"/>
          <a:lstStyle/>
          <a:p>
            <a:pPr marL="0" indent="0">
              <a:buNone/>
            </a:pPr>
            <a:r>
              <a:rPr lang="en-US" sz="1100" dirty="0">
                <a:solidFill>
                  <a:srgbClr val="0B1324"/>
                </a:solidFill>
                <a:latin typeface="Calibri" pitchFamily="34" charset="0"/>
                <a:ea typeface="Calibri" pitchFamily="34" charset="-122"/>
                <a:cs typeface="Calibri" pitchFamily="34" charset="-120"/>
              </a:rPr>
              <a:t>Controlled production-launch package</a:t>
            </a:r>
            <a:endParaRPr lang="en-US" sz="1100" dirty="0"/>
          </a:p>
        </p:txBody>
      </p:sp>
      <p:pic>
        <p:nvPicPr>
          <p:cNvPr id="45" name="Image 13" descr="preencoded.png"/>
          <p:cNvPicPr>
            <a:picLocks noChangeAspect="1"/>
          </p:cNvPicPr>
          <p:nvPr/>
        </p:nvPicPr>
        <p:blipFill>
          <a:blip r:embed="rId4"/>
          <a:stretch>
            <a:fillRect/>
          </a:stretch>
        </p:blipFill>
        <p:spPr>
          <a:xfrm>
            <a:off x="7735824" y="2834640"/>
            <a:ext cx="164592" cy="164592"/>
          </a:xfrm>
          <a:prstGeom prst="rect">
            <a:avLst/>
          </a:prstGeom>
        </p:spPr>
      </p:pic>
      <p:sp>
        <p:nvSpPr>
          <p:cNvPr id="46" name="Text 30"/>
          <p:cNvSpPr/>
          <p:nvPr/>
        </p:nvSpPr>
        <p:spPr>
          <a:xfrm>
            <a:off x="7991856" y="2779776"/>
            <a:ext cx="3438144" cy="310896"/>
          </a:xfrm>
          <a:prstGeom prst="rect">
            <a:avLst/>
          </a:prstGeom>
          <a:noFill/>
          <a:ln/>
        </p:spPr>
        <p:txBody>
          <a:bodyPr wrap="square" lIns="0" tIns="0" rIns="0" bIns="0" rtlCol="0" anchor="ctr"/>
          <a:lstStyle/>
          <a:p>
            <a:pPr marL="0" indent="0">
              <a:buNone/>
            </a:pPr>
            <a:r>
              <a:rPr lang="en-US" sz="1100" dirty="0">
                <a:solidFill>
                  <a:srgbClr val="0B1324"/>
                </a:solidFill>
                <a:latin typeface="Calibri" pitchFamily="34" charset="0"/>
                <a:ea typeface="Calibri" pitchFamily="34" charset="-122"/>
                <a:cs typeface="Calibri" pitchFamily="34" charset="-120"/>
              </a:rPr>
              <a:t>Security hardening &amp; receipt safety</a:t>
            </a:r>
            <a:endParaRPr lang="en-US" sz="1100" dirty="0"/>
          </a:p>
        </p:txBody>
      </p:sp>
      <p:pic>
        <p:nvPicPr>
          <p:cNvPr id="47" name="Image 14" descr="preencoded.png"/>
          <p:cNvPicPr>
            <a:picLocks noChangeAspect="1"/>
          </p:cNvPicPr>
          <p:nvPr/>
        </p:nvPicPr>
        <p:blipFill>
          <a:blip r:embed="rId4"/>
          <a:stretch>
            <a:fillRect/>
          </a:stretch>
        </p:blipFill>
        <p:spPr>
          <a:xfrm>
            <a:off x="7735824" y="3218688"/>
            <a:ext cx="164592" cy="164592"/>
          </a:xfrm>
          <a:prstGeom prst="rect">
            <a:avLst/>
          </a:prstGeom>
        </p:spPr>
      </p:pic>
      <p:sp>
        <p:nvSpPr>
          <p:cNvPr id="48" name="Text 31"/>
          <p:cNvSpPr/>
          <p:nvPr/>
        </p:nvSpPr>
        <p:spPr>
          <a:xfrm>
            <a:off x="7991856" y="3163824"/>
            <a:ext cx="3438144" cy="310896"/>
          </a:xfrm>
          <a:prstGeom prst="rect">
            <a:avLst/>
          </a:prstGeom>
          <a:noFill/>
          <a:ln/>
        </p:spPr>
        <p:txBody>
          <a:bodyPr wrap="square" lIns="0" tIns="0" rIns="0" bIns="0" rtlCol="0" anchor="ctr"/>
          <a:lstStyle/>
          <a:p>
            <a:pPr marL="0" indent="0">
              <a:buNone/>
            </a:pPr>
            <a:r>
              <a:rPr lang="en-US" sz="1100" dirty="0">
                <a:solidFill>
                  <a:srgbClr val="0B1324"/>
                </a:solidFill>
                <a:latin typeface="Calibri" pitchFamily="34" charset="0"/>
                <a:ea typeface="Calibri" pitchFamily="34" charset="-122"/>
                <a:cs typeface="Calibri" pitchFamily="34" charset="-120"/>
              </a:rPr>
              <a:t>Docker / local / ngrok demo flow</a:t>
            </a:r>
            <a:endParaRPr lang="en-US" sz="1100" dirty="0"/>
          </a:p>
        </p:txBody>
      </p:sp>
      <p:sp>
        <p:nvSpPr>
          <p:cNvPr id="49" name="Shape 32"/>
          <p:cNvSpPr/>
          <p:nvPr/>
        </p:nvSpPr>
        <p:spPr>
          <a:xfrm>
            <a:off x="7424928" y="3886200"/>
            <a:ext cx="4169664" cy="1965960"/>
          </a:xfrm>
          <a:prstGeom prst="roundRect">
            <a:avLst>
              <a:gd name="adj" fmla="val 4186"/>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50" name="Shape 33"/>
          <p:cNvSpPr/>
          <p:nvPr/>
        </p:nvSpPr>
        <p:spPr>
          <a:xfrm>
            <a:off x="7424928" y="3886200"/>
            <a:ext cx="109728" cy="1965960"/>
          </a:xfrm>
          <a:prstGeom prst="rect">
            <a:avLst/>
          </a:prstGeom>
          <a:solidFill>
            <a:srgbClr val="F5A524"/>
          </a:solidFill>
          <a:ln/>
        </p:spPr>
        <p:txBody>
          <a:bodyPr/>
          <a:lstStyle/>
          <a:p>
            <a:endParaRPr lang="en-US"/>
          </a:p>
        </p:txBody>
      </p:sp>
      <p:sp>
        <p:nvSpPr>
          <p:cNvPr id="51" name="Shape 34"/>
          <p:cNvSpPr/>
          <p:nvPr/>
        </p:nvSpPr>
        <p:spPr>
          <a:xfrm>
            <a:off x="7717536" y="4087368"/>
            <a:ext cx="1078992" cy="274320"/>
          </a:xfrm>
          <a:prstGeom prst="roundRect">
            <a:avLst>
              <a:gd name="adj" fmla="val 50000"/>
            </a:avLst>
          </a:prstGeom>
          <a:solidFill>
            <a:srgbClr val="33260A"/>
          </a:solidFill>
          <a:ln/>
        </p:spPr>
        <p:txBody>
          <a:bodyPr/>
          <a:lstStyle/>
          <a:p>
            <a:endParaRPr lang="en-US"/>
          </a:p>
        </p:txBody>
      </p:sp>
      <p:sp>
        <p:nvSpPr>
          <p:cNvPr id="52" name="Text 35"/>
          <p:cNvSpPr/>
          <p:nvPr/>
        </p:nvSpPr>
        <p:spPr>
          <a:xfrm>
            <a:off x="7717536" y="4087368"/>
            <a:ext cx="1078992" cy="274320"/>
          </a:xfrm>
          <a:prstGeom prst="rect">
            <a:avLst/>
          </a:prstGeom>
          <a:noFill/>
          <a:ln/>
        </p:spPr>
        <p:txBody>
          <a:bodyPr wrap="square" lIns="0" tIns="0" rIns="0" bIns="0" rtlCol="0" anchor="ctr"/>
          <a:lstStyle/>
          <a:p>
            <a:pPr marL="0" indent="0" algn="ctr">
              <a:buNone/>
            </a:pPr>
            <a:r>
              <a:rPr lang="en-US" sz="850" b="1" kern="0" spc="100" dirty="0">
                <a:solidFill>
                  <a:srgbClr val="F5A524"/>
                </a:solidFill>
                <a:latin typeface="Trebuchet MS" pitchFamily="34" charset="0"/>
                <a:ea typeface="Trebuchet MS" pitchFamily="34" charset="-122"/>
                <a:cs typeface="Trebuchet MS" pitchFamily="34" charset="-120"/>
              </a:rPr>
              <a:t>PLANNED</a:t>
            </a:r>
            <a:endParaRPr lang="en-US" sz="850" dirty="0"/>
          </a:p>
        </p:txBody>
      </p:sp>
      <p:sp>
        <p:nvSpPr>
          <p:cNvPr id="53" name="Text 36"/>
          <p:cNvSpPr/>
          <p:nvPr/>
        </p:nvSpPr>
        <p:spPr>
          <a:xfrm>
            <a:off x="8887968" y="4069080"/>
            <a:ext cx="3200400" cy="310896"/>
          </a:xfrm>
          <a:prstGeom prst="rect">
            <a:avLst/>
          </a:prstGeom>
          <a:noFill/>
          <a:ln/>
        </p:spPr>
        <p:txBody>
          <a:bodyPr wrap="square" lIns="0" tIns="0" rIns="0" bIns="0" rtlCol="0" anchor="ctr"/>
          <a:lstStyle/>
          <a:p>
            <a:pPr marL="0" indent="0">
              <a:buNone/>
            </a:pPr>
            <a:r>
              <a:rPr lang="en-US" sz="1250" b="1" dirty="0">
                <a:solidFill>
                  <a:srgbClr val="0B1324"/>
                </a:solidFill>
                <a:latin typeface="Trebuchet MS" pitchFamily="34" charset="0"/>
                <a:ea typeface="Trebuchet MS" pitchFamily="34" charset="-122"/>
                <a:cs typeface="Trebuchet MS" pitchFamily="34" charset="-120"/>
              </a:rPr>
              <a:t>Next: BranchIQ foundations</a:t>
            </a:r>
            <a:endParaRPr lang="en-US" sz="1250" dirty="0"/>
          </a:p>
        </p:txBody>
      </p:sp>
      <p:pic>
        <p:nvPicPr>
          <p:cNvPr id="54" name="Image 15" descr="preencoded.png"/>
          <p:cNvPicPr>
            <a:picLocks noChangeAspect="1"/>
          </p:cNvPicPr>
          <p:nvPr/>
        </p:nvPicPr>
        <p:blipFill>
          <a:blip r:embed="rId5"/>
          <a:stretch>
            <a:fillRect/>
          </a:stretch>
        </p:blipFill>
        <p:spPr>
          <a:xfrm>
            <a:off x="7735824" y="4590288"/>
            <a:ext cx="164592" cy="164592"/>
          </a:xfrm>
          <a:prstGeom prst="rect">
            <a:avLst/>
          </a:prstGeom>
        </p:spPr>
      </p:pic>
      <p:sp>
        <p:nvSpPr>
          <p:cNvPr id="55" name="Text 37"/>
          <p:cNvSpPr/>
          <p:nvPr/>
        </p:nvSpPr>
        <p:spPr>
          <a:xfrm>
            <a:off x="7991856" y="4535424"/>
            <a:ext cx="3438144" cy="310896"/>
          </a:xfrm>
          <a:prstGeom prst="rect">
            <a:avLst/>
          </a:prstGeom>
          <a:noFill/>
          <a:ln/>
        </p:spPr>
        <p:txBody>
          <a:bodyPr wrap="square" lIns="0" tIns="0" rIns="0" bIns="0" rtlCol="0" anchor="ctr"/>
          <a:lstStyle/>
          <a:p>
            <a:pPr marL="0" indent="0">
              <a:buNone/>
            </a:pPr>
            <a:r>
              <a:rPr lang="en-US" sz="1100" dirty="0">
                <a:solidFill>
                  <a:srgbClr val="0B1324"/>
                </a:solidFill>
                <a:latin typeface="Calibri" pitchFamily="34" charset="0"/>
                <a:ea typeface="Calibri" pitchFamily="34" charset="-122"/>
                <a:cs typeface="Calibri" pitchFamily="34" charset="-120"/>
              </a:rPr>
              <a:t>Recipe / BOM &amp; ingredient stock</a:t>
            </a:r>
            <a:endParaRPr lang="en-US" sz="1100" dirty="0"/>
          </a:p>
        </p:txBody>
      </p:sp>
      <p:pic>
        <p:nvPicPr>
          <p:cNvPr id="56" name="Image 16" descr="preencoded.png"/>
          <p:cNvPicPr>
            <a:picLocks noChangeAspect="1"/>
          </p:cNvPicPr>
          <p:nvPr/>
        </p:nvPicPr>
        <p:blipFill>
          <a:blip r:embed="rId5"/>
          <a:stretch>
            <a:fillRect/>
          </a:stretch>
        </p:blipFill>
        <p:spPr>
          <a:xfrm>
            <a:off x="7735824" y="4974336"/>
            <a:ext cx="164592" cy="164592"/>
          </a:xfrm>
          <a:prstGeom prst="rect">
            <a:avLst/>
          </a:prstGeom>
        </p:spPr>
      </p:pic>
      <p:sp>
        <p:nvSpPr>
          <p:cNvPr id="57" name="Text 38"/>
          <p:cNvSpPr/>
          <p:nvPr/>
        </p:nvSpPr>
        <p:spPr>
          <a:xfrm>
            <a:off x="7991856" y="4919472"/>
            <a:ext cx="3438144" cy="310896"/>
          </a:xfrm>
          <a:prstGeom prst="rect">
            <a:avLst/>
          </a:prstGeom>
          <a:noFill/>
          <a:ln/>
        </p:spPr>
        <p:txBody>
          <a:bodyPr wrap="square" lIns="0" tIns="0" rIns="0" bIns="0" rtlCol="0" anchor="ctr"/>
          <a:lstStyle/>
          <a:p>
            <a:pPr marL="0" indent="0">
              <a:buNone/>
            </a:pPr>
            <a:r>
              <a:rPr lang="en-US" sz="1100" dirty="0">
                <a:solidFill>
                  <a:srgbClr val="0B1324"/>
                </a:solidFill>
                <a:latin typeface="Calibri" pitchFamily="34" charset="0"/>
                <a:ea typeface="Calibri" pitchFamily="34" charset="-122"/>
                <a:cs typeface="Calibri" pitchFamily="34" charset="-120"/>
              </a:rPr>
              <a:t>Auto-deduction on sale</a:t>
            </a:r>
            <a:endParaRPr lang="en-US" sz="1100" dirty="0"/>
          </a:p>
        </p:txBody>
      </p:sp>
      <p:pic>
        <p:nvPicPr>
          <p:cNvPr id="58" name="Image 17" descr="preencoded.png"/>
          <p:cNvPicPr>
            <a:picLocks noChangeAspect="1"/>
          </p:cNvPicPr>
          <p:nvPr/>
        </p:nvPicPr>
        <p:blipFill>
          <a:blip r:embed="rId5"/>
          <a:stretch>
            <a:fillRect/>
          </a:stretch>
        </p:blipFill>
        <p:spPr>
          <a:xfrm>
            <a:off x="7735824" y="5358384"/>
            <a:ext cx="164592" cy="164592"/>
          </a:xfrm>
          <a:prstGeom prst="rect">
            <a:avLst/>
          </a:prstGeom>
        </p:spPr>
      </p:pic>
      <p:sp>
        <p:nvSpPr>
          <p:cNvPr id="59" name="Text 39"/>
          <p:cNvSpPr/>
          <p:nvPr/>
        </p:nvSpPr>
        <p:spPr>
          <a:xfrm>
            <a:off x="7991856" y="5303520"/>
            <a:ext cx="3438144" cy="310896"/>
          </a:xfrm>
          <a:prstGeom prst="rect">
            <a:avLst/>
          </a:prstGeom>
          <a:noFill/>
          <a:ln/>
        </p:spPr>
        <p:txBody>
          <a:bodyPr wrap="square" lIns="0" tIns="0" rIns="0" bIns="0" rtlCol="0" anchor="ctr"/>
          <a:lstStyle/>
          <a:p>
            <a:pPr marL="0" indent="0">
              <a:buNone/>
            </a:pPr>
            <a:r>
              <a:rPr lang="en-US" sz="1100" dirty="0">
                <a:solidFill>
                  <a:srgbClr val="0B1324"/>
                </a:solidFill>
                <a:latin typeface="Calibri" pitchFamily="34" charset="0"/>
                <a:ea typeface="Calibri" pitchFamily="34" charset="-122"/>
                <a:cs typeface="Calibri" pitchFamily="34" charset="-120"/>
              </a:rPr>
              <a:t>Consumption dashboard</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A1230"/>
        </a:solidFill>
        <a:effectLst/>
      </p:bgPr>
    </p:bg>
    <p:spTree>
      <p:nvGrpSpPr>
        <p:cNvPr id="1" name=""/>
        <p:cNvGrpSpPr/>
        <p:nvPr/>
      </p:nvGrpSpPr>
      <p:grpSpPr>
        <a:xfrm>
          <a:off x="0" y="0"/>
          <a:ext cx="0" cy="0"/>
          <a:chOff x="0" y="0"/>
          <a:chExt cx="0" cy="0"/>
        </a:xfrm>
      </p:grpSpPr>
      <p:sp>
        <p:nvSpPr>
          <p:cNvPr id="2" name="Shape 0"/>
          <p:cNvSpPr/>
          <p:nvPr/>
        </p:nvSpPr>
        <p:spPr>
          <a:xfrm>
            <a:off x="0" y="0"/>
            <a:ext cx="12161520" cy="128016"/>
          </a:xfrm>
          <a:prstGeom prst="rect">
            <a:avLst/>
          </a:prstGeom>
          <a:solidFill>
            <a:srgbClr val="2F6BFF"/>
          </a:solidFill>
          <a:ln/>
        </p:spPr>
        <p:txBody>
          <a:bodyPr/>
          <a:lstStyle/>
          <a:p>
            <a:endParaRPr lang="en-US"/>
          </a:p>
        </p:txBody>
      </p:sp>
      <p:sp>
        <p:nvSpPr>
          <p:cNvPr id="3" name="Shape 1"/>
          <p:cNvSpPr/>
          <p:nvPr/>
        </p:nvSpPr>
        <p:spPr>
          <a:xfrm>
            <a:off x="9052560" y="-1828800"/>
            <a:ext cx="4206240" cy="4206240"/>
          </a:xfrm>
          <a:prstGeom prst="ellipse">
            <a:avLst/>
          </a:prstGeom>
          <a:solidFill>
            <a:srgbClr val="2F6BFF">
              <a:alpha val="14000"/>
            </a:srgbClr>
          </a:solidFill>
          <a:ln/>
        </p:spPr>
        <p:txBody>
          <a:bodyPr/>
          <a:lstStyle/>
          <a:p>
            <a:endParaRPr lang="en-US"/>
          </a:p>
        </p:txBody>
      </p:sp>
      <p:sp>
        <p:nvSpPr>
          <p:cNvPr id="4" name="Shape 2"/>
          <p:cNvSpPr/>
          <p:nvPr/>
        </p:nvSpPr>
        <p:spPr>
          <a:xfrm>
            <a:off x="-1463040" y="4480560"/>
            <a:ext cx="3657600" cy="3657600"/>
          </a:xfrm>
          <a:prstGeom prst="ellipse">
            <a:avLst/>
          </a:prstGeom>
          <a:solidFill>
            <a:srgbClr val="22D3EE">
              <a:alpha val="10000"/>
            </a:srgbClr>
          </a:solidFill>
          <a:ln/>
        </p:spPr>
        <p:txBody>
          <a:bodyPr/>
          <a:lstStyle/>
          <a:p>
            <a:endParaRPr lang="en-US"/>
          </a:p>
        </p:txBody>
      </p:sp>
      <p:sp>
        <p:nvSpPr>
          <p:cNvPr id="5" name="Text 3"/>
          <p:cNvSpPr/>
          <p:nvPr/>
        </p:nvSpPr>
        <p:spPr>
          <a:xfrm>
            <a:off x="566928" y="548640"/>
            <a:ext cx="9144000" cy="365760"/>
          </a:xfrm>
          <a:prstGeom prst="rect">
            <a:avLst/>
          </a:prstGeom>
          <a:noFill/>
          <a:ln/>
        </p:spPr>
        <p:txBody>
          <a:bodyPr wrap="square" lIns="0" tIns="0" rIns="0" bIns="0" rtlCol="0" anchor="ctr"/>
          <a:lstStyle/>
          <a:p>
            <a:pPr marL="0" indent="0">
              <a:buNone/>
            </a:pPr>
            <a:r>
              <a:rPr lang="en-US" sz="1200" b="1" kern="0" spc="300" dirty="0">
                <a:solidFill>
                  <a:srgbClr val="A371F7"/>
                </a:solidFill>
                <a:latin typeface="Trebuchet MS" pitchFamily="34" charset="0"/>
                <a:ea typeface="Trebuchet MS" pitchFamily="34" charset="-122"/>
                <a:cs typeface="Trebuchet MS" pitchFamily="34" charset="-120"/>
              </a:rPr>
              <a:t>BRANCHIQ  ·  THE INTELLIGENCE LAYER</a:t>
            </a:r>
            <a:endParaRPr lang="en-US" sz="1200" dirty="0"/>
          </a:p>
        </p:txBody>
      </p:sp>
      <p:sp>
        <p:nvSpPr>
          <p:cNvPr id="6" name="Text 4"/>
          <p:cNvSpPr/>
          <p:nvPr/>
        </p:nvSpPr>
        <p:spPr>
          <a:xfrm>
            <a:off x="566928" y="914400"/>
            <a:ext cx="10515600" cy="640080"/>
          </a:xfrm>
          <a:prstGeom prst="rect">
            <a:avLst/>
          </a:prstGeom>
          <a:noFill/>
          <a:ln/>
        </p:spPr>
        <p:txBody>
          <a:bodyPr wrap="square" lIns="0" tIns="0" rIns="0" bIns="0" rtlCol="0" anchor="ctr"/>
          <a:lstStyle/>
          <a:p>
            <a:pPr marL="0" indent="0">
              <a:buNone/>
            </a:pPr>
            <a:r>
              <a:rPr lang="en-US" sz="2800" b="1" dirty="0">
                <a:solidFill>
                  <a:srgbClr val="FFFFFF"/>
                </a:solidFill>
                <a:latin typeface="Trebuchet MS" pitchFamily="34" charset="0"/>
                <a:ea typeface="Trebuchet MS" pitchFamily="34" charset="-122"/>
                <a:cs typeface="Trebuchet MS" pitchFamily="34" charset="-120"/>
              </a:rPr>
              <a:t>Connecting the chain no POS connects today</a:t>
            </a:r>
            <a:endParaRPr lang="en-US" sz="2800" dirty="0"/>
          </a:p>
        </p:txBody>
      </p:sp>
      <p:sp>
        <p:nvSpPr>
          <p:cNvPr id="7" name="Shape 5"/>
          <p:cNvSpPr/>
          <p:nvPr/>
        </p:nvSpPr>
        <p:spPr>
          <a:xfrm>
            <a:off x="566928" y="1874520"/>
            <a:ext cx="1371600" cy="868680"/>
          </a:xfrm>
          <a:prstGeom prst="roundRect">
            <a:avLst>
              <a:gd name="adj" fmla="val 8421"/>
            </a:avLst>
          </a:prstGeom>
          <a:solidFill>
            <a:srgbClr val="16224C"/>
          </a:solidFill>
          <a:ln w="12700">
            <a:solidFill>
              <a:srgbClr val="243366"/>
            </a:solidFill>
            <a:prstDash val="solid"/>
          </a:ln>
        </p:spPr>
        <p:txBody>
          <a:bodyPr/>
          <a:lstStyle/>
          <a:p>
            <a:endParaRPr lang="en-US"/>
          </a:p>
        </p:txBody>
      </p:sp>
      <p:sp>
        <p:nvSpPr>
          <p:cNvPr id="8" name="Text 6"/>
          <p:cNvSpPr/>
          <p:nvPr/>
        </p:nvSpPr>
        <p:spPr>
          <a:xfrm>
            <a:off x="566928" y="1874520"/>
            <a:ext cx="1371600" cy="868680"/>
          </a:xfrm>
          <a:prstGeom prst="rect">
            <a:avLst/>
          </a:prstGeom>
          <a:noFill/>
          <a:ln/>
        </p:spPr>
        <p:txBody>
          <a:bodyPr wrap="square" lIns="0" tIns="0" rIns="0" bIns="0" rtlCol="0" anchor="ctr"/>
          <a:lstStyle/>
          <a:p>
            <a:pPr marL="0" indent="0" algn="ctr">
              <a:buNone/>
            </a:pPr>
            <a:r>
              <a:rPr lang="en-US" sz="1250" b="1" dirty="0">
                <a:solidFill>
                  <a:srgbClr val="FFFFFF"/>
                </a:solidFill>
                <a:latin typeface="Trebuchet MS" pitchFamily="34" charset="0"/>
                <a:ea typeface="Trebuchet MS" pitchFamily="34" charset="-122"/>
                <a:cs typeface="Trebuchet MS" pitchFamily="34" charset="-120"/>
              </a:rPr>
              <a:t>Sales</a:t>
            </a:r>
            <a:endParaRPr lang="en-US" sz="1250" dirty="0"/>
          </a:p>
        </p:txBody>
      </p:sp>
      <p:pic>
        <p:nvPicPr>
          <p:cNvPr id="9" name="Image 0" descr="preencoded.png"/>
          <p:cNvPicPr>
            <a:picLocks noChangeAspect="1"/>
          </p:cNvPicPr>
          <p:nvPr/>
        </p:nvPicPr>
        <p:blipFill>
          <a:blip r:embed="rId3"/>
          <a:stretch>
            <a:fillRect/>
          </a:stretch>
        </p:blipFill>
        <p:spPr>
          <a:xfrm>
            <a:off x="1938528" y="2226564"/>
            <a:ext cx="164592" cy="164592"/>
          </a:xfrm>
          <a:prstGeom prst="rect">
            <a:avLst/>
          </a:prstGeom>
        </p:spPr>
      </p:pic>
      <p:sp>
        <p:nvSpPr>
          <p:cNvPr id="10" name="Shape 7"/>
          <p:cNvSpPr/>
          <p:nvPr/>
        </p:nvSpPr>
        <p:spPr>
          <a:xfrm>
            <a:off x="2103120" y="1874520"/>
            <a:ext cx="1371600" cy="868680"/>
          </a:xfrm>
          <a:prstGeom prst="roundRect">
            <a:avLst>
              <a:gd name="adj" fmla="val 8421"/>
            </a:avLst>
          </a:prstGeom>
          <a:solidFill>
            <a:srgbClr val="16224C"/>
          </a:solidFill>
          <a:ln w="12700">
            <a:solidFill>
              <a:srgbClr val="243366"/>
            </a:solidFill>
            <a:prstDash val="solid"/>
          </a:ln>
        </p:spPr>
        <p:txBody>
          <a:bodyPr/>
          <a:lstStyle/>
          <a:p>
            <a:endParaRPr lang="en-US"/>
          </a:p>
        </p:txBody>
      </p:sp>
      <p:sp>
        <p:nvSpPr>
          <p:cNvPr id="11" name="Text 8"/>
          <p:cNvSpPr/>
          <p:nvPr/>
        </p:nvSpPr>
        <p:spPr>
          <a:xfrm>
            <a:off x="2103120" y="1874520"/>
            <a:ext cx="1371600" cy="868680"/>
          </a:xfrm>
          <a:prstGeom prst="rect">
            <a:avLst/>
          </a:prstGeom>
          <a:noFill/>
          <a:ln/>
        </p:spPr>
        <p:txBody>
          <a:bodyPr wrap="square" lIns="0" tIns="0" rIns="0" bIns="0" rtlCol="0" anchor="ctr"/>
          <a:lstStyle/>
          <a:p>
            <a:pPr marL="0" indent="0" algn="ctr">
              <a:buNone/>
            </a:pPr>
            <a:r>
              <a:rPr lang="en-US" sz="1250" b="1" dirty="0">
                <a:solidFill>
                  <a:srgbClr val="FFFFFF"/>
                </a:solidFill>
                <a:latin typeface="Trebuchet MS" pitchFamily="34" charset="0"/>
                <a:ea typeface="Trebuchet MS" pitchFamily="34" charset="-122"/>
                <a:cs typeface="Trebuchet MS" pitchFamily="34" charset="-120"/>
              </a:rPr>
              <a:t>Recipes</a:t>
            </a:r>
            <a:endParaRPr lang="en-US" sz="1250" dirty="0"/>
          </a:p>
        </p:txBody>
      </p:sp>
      <p:pic>
        <p:nvPicPr>
          <p:cNvPr id="12" name="Image 1" descr="preencoded.png"/>
          <p:cNvPicPr>
            <a:picLocks noChangeAspect="1"/>
          </p:cNvPicPr>
          <p:nvPr/>
        </p:nvPicPr>
        <p:blipFill>
          <a:blip r:embed="rId3"/>
          <a:stretch>
            <a:fillRect/>
          </a:stretch>
        </p:blipFill>
        <p:spPr>
          <a:xfrm>
            <a:off x="3474720" y="2226564"/>
            <a:ext cx="164592" cy="164592"/>
          </a:xfrm>
          <a:prstGeom prst="rect">
            <a:avLst/>
          </a:prstGeom>
        </p:spPr>
      </p:pic>
      <p:sp>
        <p:nvSpPr>
          <p:cNvPr id="13" name="Shape 9"/>
          <p:cNvSpPr/>
          <p:nvPr/>
        </p:nvSpPr>
        <p:spPr>
          <a:xfrm>
            <a:off x="3639312" y="1874520"/>
            <a:ext cx="1371600" cy="868680"/>
          </a:xfrm>
          <a:prstGeom prst="roundRect">
            <a:avLst>
              <a:gd name="adj" fmla="val 8421"/>
            </a:avLst>
          </a:prstGeom>
          <a:solidFill>
            <a:srgbClr val="16224C"/>
          </a:solidFill>
          <a:ln w="12700">
            <a:solidFill>
              <a:srgbClr val="243366"/>
            </a:solidFill>
            <a:prstDash val="solid"/>
          </a:ln>
        </p:spPr>
        <p:txBody>
          <a:bodyPr/>
          <a:lstStyle/>
          <a:p>
            <a:endParaRPr lang="en-US"/>
          </a:p>
        </p:txBody>
      </p:sp>
      <p:sp>
        <p:nvSpPr>
          <p:cNvPr id="14" name="Text 10"/>
          <p:cNvSpPr/>
          <p:nvPr/>
        </p:nvSpPr>
        <p:spPr>
          <a:xfrm>
            <a:off x="3639312" y="1874520"/>
            <a:ext cx="1371600" cy="868680"/>
          </a:xfrm>
          <a:prstGeom prst="rect">
            <a:avLst/>
          </a:prstGeom>
          <a:noFill/>
          <a:ln/>
        </p:spPr>
        <p:txBody>
          <a:bodyPr wrap="square" lIns="0" tIns="0" rIns="0" bIns="0" rtlCol="0" anchor="ctr"/>
          <a:lstStyle/>
          <a:p>
            <a:pPr marL="0" indent="0" algn="ctr">
              <a:buNone/>
            </a:pPr>
            <a:r>
              <a:rPr lang="en-US" sz="1250" b="1" dirty="0">
                <a:solidFill>
                  <a:srgbClr val="FFFFFF"/>
                </a:solidFill>
                <a:latin typeface="Trebuchet MS" pitchFamily="34" charset="0"/>
                <a:ea typeface="Trebuchet MS" pitchFamily="34" charset="-122"/>
                <a:cs typeface="Trebuchet MS" pitchFamily="34" charset="-120"/>
              </a:rPr>
              <a:t>Ingredients</a:t>
            </a:r>
            <a:endParaRPr lang="en-US" sz="1250" dirty="0"/>
          </a:p>
        </p:txBody>
      </p:sp>
      <p:pic>
        <p:nvPicPr>
          <p:cNvPr id="15" name="Image 2" descr="preencoded.png"/>
          <p:cNvPicPr>
            <a:picLocks noChangeAspect="1"/>
          </p:cNvPicPr>
          <p:nvPr/>
        </p:nvPicPr>
        <p:blipFill>
          <a:blip r:embed="rId3"/>
          <a:stretch>
            <a:fillRect/>
          </a:stretch>
        </p:blipFill>
        <p:spPr>
          <a:xfrm>
            <a:off x="5010912" y="2226564"/>
            <a:ext cx="164592" cy="164592"/>
          </a:xfrm>
          <a:prstGeom prst="rect">
            <a:avLst/>
          </a:prstGeom>
        </p:spPr>
      </p:pic>
      <p:sp>
        <p:nvSpPr>
          <p:cNvPr id="16" name="Shape 11"/>
          <p:cNvSpPr/>
          <p:nvPr/>
        </p:nvSpPr>
        <p:spPr>
          <a:xfrm>
            <a:off x="5175504" y="1874520"/>
            <a:ext cx="1371600" cy="868680"/>
          </a:xfrm>
          <a:prstGeom prst="roundRect">
            <a:avLst>
              <a:gd name="adj" fmla="val 8421"/>
            </a:avLst>
          </a:prstGeom>
          <a:solidFill>
            <a:srgbClr val="16224C"/>
          </a:solidFill>
          <a:ln w="12700">
            <a:solidFill>
              <a:srgbClr val="243366"/>
            </a:solidFill>
            <a:prstDash val="solid"/>
          </a:ln>
        </p:spPr>
        <p:txBody>
          <a:bodyPr/>
          <a:lstStyle/>
          <a:p>
            <a:endParaRPr lang="en-US"/>
          </a:p>
        </p:txBody>
      </p:sp>
      <p:sp>
        <p:nvSpPr>
          <p:cNvPr id="17" name="Text 12"/>
          <p:cNvSpPr/>
          <p:nvPr/>
        </p:nvSpPr>
        <p:spPr>
          <a:xfrm>
            <a:off x="5175504" y="1874520"/>
            <a:ext cx="1371600" cy="868680"/>
          </a:xfrm>
          <a:prstGeom prst="rect">
            <a:avLst/>
          </a:prstGeom>
          <a:noFill/>
          <a:ln/>
        </p:spPr>
        <p:txBody>
          <a:bodyPr wrap="square" lIns="0" tIns="0" rIns="0" bIns="0" rtlCol="0" anchor="ctr"/>
          <a:lstStyle/>
          <a:p>
            <a:pPr marL="0" indent="0" algn="ctr">
              <a:buNone/>
            </a:pPr>
            <a:r>
              <a:rPr lang="en-US" sz="1250" b="1" dirty="0">
                <a:solidFill>
                  <a:srgbClr val="FFFFFF"/>
                </a:solidFill>
                <a:latin typeface="Trebuchet MS" pitchFamily="34" charset="0"/>
                <a:ea typeface="Trebuchet MS" pitchFamily="34" charset="-122"/>
                <a:cs typeface="Trebuchet MS" pitchFamily="34" charset="-120"/>
              </a:rPr>
              <a:t>Branch stock</a:t>
            </a:r>
            <a:endParaRPr lang="en-US" sz="1250" dirty="0"/>
          </a:p>
        </p:txBody>
      </p:sp>
      <p:pic>
        <p:nvPicPr>
          <p:cNvPr id="18" name="Image 3" descr="preencoded.png"/>
          <p:cNvPicPr>
            <a:picLocks noChangeAspect="1"/>
          </p:cNvPicPr>
          <p:nvPr/>
        </p:nvPicPr>
        <p:blipFill>
          <a:blip r:embed="rId3"/>
          <a:stretch>
            <a:fillRect/>
          </a:stretch>
        </p:blipFill>
        <p:spPr>
          <a:xfrm>
            <a:off x="6547104" y="2226564"/>
            <a:ext cx="164592" cy="164592"/>
          </a:xfrm>
          <a:prstGeom prst="rect">
            <a:avLst/>
          </a:prstGeom>
        </p:spPr>
      </p:pic>
      <p:sp>
        <p:nvSpPr>
          <p:cNvPr id="19" name="Shape 13"/>
          <p:cNvSpPr/>
          <p:nvPr/>
        </p:nvSpPr>
        <p:spPr>
          <a:xfrm>
            <a:off x="6711696" y="1874520"/>
            <a:ext cx="1371600" cy="868680"/>
          </a:xfrm>
          <a:prstGeom prst="roundRect">
            <a:avLst>
              <a:gd name="adj" fmla="val 8421"/>
            </a:avLst>
          </a:prstGeom>
          <a:solidFill>
            <a:srgbClr val="16224C"/>
          </a:solidFill>
          <a:ln w="12700">
            <a:solidFill>
              <a:srgbClr val="243366"/>
            </a:solidFill>
            <a:prstDash val="solid"/>
          </a:ln>
        </p:spPr>
        <p:txBody>
          <a:bodyPr/>
          <a:lstStyle/>
          <a:p>
            <a:endParaRPr lang="en-US"/>
          </a:p>
        </p:txBody>
      </p:sp>
      <p:sp>
        <p:nvSpPr>
          <p:cNvPr id="20" name="Text 14"/>
          <p:cNvSpPr/>
          <p:nvPr/>
        </p:nvSpPr>
        <p:spPr>
          <a:xfrm>
            <a:off x="6711696" y="1874520"/>
            <a:ext cx="1371600" cy="868680"/>
          </a:xfrm>
          <a:prstGeom prst="rect">
            <a:avLst/>
          </a:prstGeom>
          <a:noFill/>
          <a:ln/>
        </p:spPr>
        <p:txBody>
          <a:bodyPr wrap="square" lIns="0" tIns="0" rIns="0" bIns="0" rtlCol="0" anchor="ctr"/>
          <a:lstStyle/>
          <a:p>
            <a:pPr marL="0" indent="0" algn="ctr">
              <a:buNone/>
            </a:pPr>
            <a:r>
              <a:rPr lang="en-US" sz="1250" b="1" dirty="0">
                <a:solidFill>
                  <a:srgbClr val="FFFFFF"/>
                </a:solidFill>
                <a:latin typeface="Trebuchet MS" pitchFamily="34" charset="0"/>
                <a:ea typeface="Trebuchet MS" pitchFamily="34" charset="-122"/>
                <a:cs typeface="Trebuchet MS" pitchFamily="34" charset="-120"/>
              </a:rPr>
              <a:t>Forecast</a:t>
            </a:r>
            <a:endParaRPr lang="en-US" sz="1250" dirty="0"/>
          </a:p>
        </p:txBody>
      </p:sp>
      <p:pic>
        <p:nvPicPr>
          <p:cNvPr id="21" name="Image 4" descr="preencoded.png"/>
          <p:cNvPicPr>
            <a:picLocks noChangeAspect="1"/>
          </p:cNvPicPr>
          <p:nvPr/>
        </p:nvPicPr>
        <p:blipFill>
          <a:blip r:embed="rId3"/>
          <a:stretch>
            <a:fillRect/>
          </a:stretch>
        </p:blipFill>
        <p:spPr>
          <a:xfrm>
            <a:off x="8083296" y="2226564"/>
            <a:ext cx="164592" cy="164592"/>
          </a:xfrm>
          <a:prstGeom prst="rect">
            <a:avLst/>
          </a:prstGeom>
        </p:spPr>
      </p:pic>
      <p:sp>
        <p:nvSpPr>
          <p:cNvPr id="22" name="Shape 15"/>
          <p:cNvSpPr/>
          <p:nvPr/>
        </p:nvSpPr>
        <p:spPr>
          <a:xfrm>
            <a:off x="8247888" y="1874520"/>
            <a:ext cx="1371600" cy="868680"/>
          </a:xfrm>
          <a:prstGeom prst="roundRect">
            <a:avLst>
              <a:gd name="adj" fmla="val 8421"/>
            </a:avLst>
          </a:prstGeom>
          <a:solidFill>
            <a:srgbClr val="16224C"/>
          </a:solidFill>
          <a:ln w="12700">
            <a:solidFill>
              <a:srgbClr val="243366"/>
            </a:solidFill>
            <a:prstDash val="solid"/>
          </a:ln>
        </p:spPr>
        <p:txBody>
          <a:bodyPr/>
          <a:lstStyle/>
          <a:p>
            <a:endParaRPr lang="en-US"/>
          </a:p>
        </p:txBody>
      </p:sp>
      <p:sp>
        <p:nvSpPr>
          <p:cNvPr id="23" name="Text 16"/>
          <p:cNvSpPr/>
          <p:nvPr/>
        </p:nvSpPr>
        <p:spPr>
          <a:xfrm>
            <a:off x="8247888" y="1874520"/>
            <a:ext cx="1371600" cy="868680"/>
          </a:xfrm>
          <a:prstGeom prst="rect">
            <a:avLst/>
          </a:prstGeom>
          <a:noFill/>
          <a:ln/>
        </p:spPr>
        <p:txBody>
          <a:bodyPr wrap="square" lIns="0" tIns="0" rIns="0" bIns="0" rtlCol="0" anchor="ctr"/>
          <a:lstStyle/>
          <a:p>
            <a:pPr marL="0" indent="0" algn="ctr">
              <a:buNone/>
            </a:pPr>
            <a:r>
              <a:rPr lang="en-US" sz="1250" b="1" dirty="0">
                <a:solidFill>
                  <a:srgbClr val="FFFFFF"/>
                </a:solidFill>
                <a:latin typeface="Trebuchet MS" pitchFamily="34" charset="0"/>
                <a:ea typeface="Trebuchet MS" pitchFamily="34" charset="-122"/>
                <a:cs typeface="Trebuchet MS" pitchFamily="34" charset="-120"/>
              </a:rPr>
              <a:t>Recommendation</a:t>
            </a:r>
            <a:endParaRPr lang="en-US" sz="1250" dirty="0"/>
          </a:p>
        </p:txBody>
      </p:sp>
      <p:pic>
        <p:nvPicPr>
          <p:cNvPr id="24" name="Image 5" descr="preencoded.png"/>
          <p:cNvPicPr>
            <a:picLocks noChangeAspect="1"/>
          </p:cNvPicPr>
          <p:nvPr/>
        </p:nvPicPr>
        <p:blipFill>
          <a:blip r:embed="rId3"/>
          <a:stretch>
            <a:fillRect/>
          </a:stretch>
        </p:blipFill>
        <p:spPr>
          <a:xfrm>
            <a:off x="9619488" y="2226564"/>
            <a:ext cx="164592" cy="164592"/>
          </a:xfrm>
          <a:prstGeom prst="rect">
            <a:avLst/>
          </a:prstGeom>
        </p:spPr>
      </p:pic>
      <p:sp>
        <p:nvSpPr>
          <p:cNvPr id="25" name="Shape 17"/>
          <p:cNvSpPr/>
          <p:nvPr/>
        </p:nvSpPr>
        <p:spPr>
          <a:xfrm>
            <a:off x="9784080" y="1874520"/>
            <a:ext cx="1371600" cy="868680"/>
          </a:xfrm>
          <a:prstGeom prst="roundRect">
            <a:avLst>
              <a:gd name="adj" fmla="val 8421"/>
            </a:avLst>
          </a:prstGeom>
          <a:solidFill>
            <a:srgbClr val="A371F7"/>
          </a:solidFill>
          <a:ln w="12700">
            <a:solidFill>
              <a:srgbClr val="A371F7"/>
            </a:solidFill>
            <a:prstDash val="solid"/>
          </a:ln>
        </p:spPr>
        <p:txBody>
          <a:bodyPr/>
          <a:lstStyle/>
          <a:p>
            <a:endParaRPr lang="en-US"/>
          </a:p>
        </p:txBody>
      </p:sp>
      <p:sp>
        <p:nvSpPr>
          <p:cNvPr id="26" name="Text 18"/>
          <p:cNvSpPr/>
          <p:nvPr/>
        </p:nvSpPr>
        <p:spPr>
          <a:xfrm>
            <a:off x="9784080" y="1874520"/>
            <a:ext cx="1371600" cy="868680"/>
          </a:xfrm>
          <a:prstGeom prst="rect">
            <a:avLst/>
          </a:prstGeom>
          <a:noFill/>
          <a:ln/>
        </p:spPr>
        <p:txBody>
          <a:bodyPr wrap="square" lIns="0" tIns="0" rIns="0" bIns="0" rtlCol="0" anchor="ctr"/>
          <a:lstStyle/>
          <a:p>
            <a:pPr marL="0" indent="0" algn="ctr">
              <a:buNone/>
            </a:pPr>
            <a:r>
              <a:rPr lang="en-US" sz="1250" b="1" dirty="0">
                <a:solidFill>
                  <a:srgbClr val="FFFFFF"/>
                </a:solidFill>
                <a:latin typeface="Trebuchet MS" pitchFamily="34" charset="0"/>
                <a:ea typeface="Trebuchet MS" pitchFamily="34" charset="-122"/>
                <a:cs typeface="Trebuchet MS" pitchFamily="34" charset="-120"/>
              </a:rPr>
              <a:t>AI insight</a:t>
            </a:r>
            <a:endParaRPr lang="en-US" sz="1250" dirty="0"/>
          </a:p>
        </p:txBody>
      </p:sp>
      <p:sp>
        <p:nvSpPr>
          <p:cNvPr id="27" name="Shape 19"/>
          <p:cNvSpPr/>
          <p:nvPr/>
        </p:nvSpPr>
        <p:spPr>
          <a:xfrm>
            <a:off x="566928" y="3154680"/>
            <a:ext cx="11027664" cy="2788920"/>
          </a:xfrm>
          <a:prstGeom prst="roundRect">
            <a:avLst>
              <a:gd name="adj" fmla="val 2951"/>
            </a:avLst>
          </a:prstGeom>
          <a:solidFill>
            <a:srgbClr val="16224C"/>
          </a:solidFill>
          <a:ln w="12700">
            <a:solidFill>
              <a:srgbClr val="243366"/>
            </a:solidFill>
            <a:prstDash val="solid"/>
          </a:ln>
          <a:effectLst>
            <a:outerShdw blurRad="88900" dist="25400" dir="5400000" algn="bl" rotWithShape="0">
              <a:srgbClr val="0A1230">
                <a:alpha val="10000"/>
              </a:srgbClr>
            </a:outerShdw>
          </a:effectLst>
        </p:spPr>
        <p:txBody>
          <a:bodyPr/>
          <a:lstStyle/>
          <a:p>
            <a:endParaRPr lang="en-US"/>
          </a:p>
        </p:txBody>
      </p:sp>
      <p:sp>
        <p:nvSpPr>
          <p:cNvPr id="28" name="Text 20"/>
          <p:cNvSpPr/>
          <p:nvPr/>
        </p:nvSpPr>
        <p:spPr>
          <a:xfrm>
            <a:off x="886968" y="3346704"/>
            <a:ext cx="7315200" cy="365760"/>
          </a:xfrm>
          <a:prstGeom prst="rect">
            <a:avLst/>
          </a:prstGeom>
          <a:noFill/>
          <a:ln/>
        </p:spPr>
        <p:txBody>
          <a:bodyPr wrap="square" lIns="0" tIns="0" rIns="0" bIns="0" rtlCol="0" anchor="ctr"/>
          <a:lstStyle/>
          <a:p>
            <a:pPr marL="0" indent="0">
              <a:buNone/>
            </a:pPr>
            <a:r>
              <a:rPr lang="en-US" sz="1500" b="1" dirty="0">
                <a:solidFill>
                  <a:srgbClr val="FFFFFF"/>
                </a:solidFill>
                <a:latin typeface="Trebuchet MS" pitchFamily="34" charset="0"/>
                <a:ea typeface="Trebuchet MS" pitchFamily="34" charset="-122"/>
                <a:cs typeface="Trebuchet MS" pitchFamily="34" charset="-120"/>
              </a:rPr>
              <a:t>Worked example — a burger sells</a:t>
            </a:r>
            <a:endParaRPr lang="en-US" sz="1500" dirty="0"/>
          </a:p>
        </p:txBody>
      </p:sp>
      <p:sp>
        <p:nvSpPr>
          <p:cNvPr id="29" name="Text 21"/>
          <p:cNvSpPr/>
          <p:nvPr/>
        </p:nvSpPr>
        <p:spPr>
          <a:xfrm>
            <a:off x="886968" y="3712464"/>
            <a:ext cx="10515600" cy="365760"/>
          </a:xfrm>
          <a:prstGeom prst="rect">
            <a:avLst/>
          </a:prstGeom>
          <a:noFill/>
          <a:ln/>
        </p:spPr>
        <p:txBody>
          <a:bodyPr wrap="square" lIns="0" tIns="0" rIns="0" bIns="0" rtlCol="0" anchor="ctr"/>
          <a:lstStyle/>
          <a:p>
            <a:pPr marL="0" indent="0">
              <a:buNone/>
            </a:pPr>
            <a:r>
              <a:rPr lang="en-US" sz="1200" dirty="0">
                <a:solidFill>
                  <a:srgbClr val="C7D6F5"/>
                </a:solidFill>
                <a:latin typeface="Calibri" pitchFamily="34" charset="0"/>
                <a:ea typeface="Calibri" pitchFamily="34" charset="-122"/>
                <a:cs typeface="Calibri" pitchFamily="34" charset="-120"/>
              </a:rPr>
              <a:t>Sell 100 burgers and BranchIQ already knows the exact materials consumed — then projects next week.</a:t>
            </a:r>
            <a:endParaRPr lang="en-US" sz="1200" dirty="0"/>
          </a:p>
        </p:txBody>
      </p:sp>
      <p:sp>
        <p:nvSpPr>
          <p:cNvPr id="30" name="Shape 22"/>
          <p:cNvSpPr/>
          <p:nvPr/>
        </p:nvSpPr>
        <p:spPr>
          <a:xfrm>
            <a:off x="886968" y="4297680"/>
            <a:ext cx="1894637" cy="1325880"/>
          </a:xfrm>
          <a:prstGeom prst="roundRect">
            <a:avLst>
              <a:gd name="adj" fmla="val 5517"/>
            </a:avLst>
          </a:prstGeom>
          <a:solidFill>
            <a:srgbClr val="0E1840"/>
          </a:solidFill>
          <a:ln w="12700">
            <a:solidFill>
              <a:srgbClr val="243366"/>
            </a:solidFill>
            <a:prstDash val="solid"/>
          </a:ln>
        </p:spPr>
        <p:txBody>
          <a:bodyPr/>
          <a:lstStyle/>
          <a:p>
            <a:endParaRPr lang="en-US"/>
          </a:p>
        </p:txBody>
      </p:sp>
      <p:sp>
        <p:nvSpPr>
          <p:cNvPr id="31" name="Shape 23"/>
          <p:cNvSpPr/>
          <p:nvPr/>
        </p:nvSpPr>
        <p:spPr>
          <a:xfrm>
            <a:off x="1578254" y="4498848"/>
            <a:ext cx="512064" cy="512064"/>
          </a:xfrm>
          <a:prstGeom prst="ellipse">
            <a:avLst/>
          </a:prstGeom>
          <a:solidFill>
            <a:srgbClr val="2F6BFF"/>
          </a:solidFill>
          <a:ln/>
        </p:spPr>
        <p:txBody>
          <a:bodyPr/>
          <a:lstStyle/>
          <a:p>
            <a:endParaRPr lang="en-US"/>
          </a:p>
        </p:txBody>
      </p:sp>
      <p:pic>
        <p:nvPicPr>
          <p:cNvPr id="32" name="Image 6" descr="preencoded.png"/>
          <p:cNvPicPr>
            <a:picLocks noChangeAspect="1"/>
          </p:cNvPicPr>
          <p:nvPr/>
        </p:nvPicPr>
        <p:blipFill>
          <a:blip r:embed="rId4"/>
          <a:stretch>
            <a:fillRect/>
          </a:stretch>
        </p:blipFill>
        <p:spPr>
          <a:xfrm>
            <a:off x="1706270" y="4626864"/>
            <a:ext cx="256032" cy="256032"/>
          </a:xfrm>
          <a:prstGeom prst="rect">
            <a:avLst/>
          </a:prstGeom>
        </p:spPr>
      </p:pic>
      <p:sp>
        <p:nvSpPr>
          <p:cNvPr id="33" name="Text 24"/>
          <p:cNvSpPr/>
          <p:nvPr/>
        </p:nvSpPr>
        <p:spPr>
          <a:xfrm>
            <a:off x="941832" y="5084064"/>
            <a:ext cx="1784909" cy="457200"/>
          </a:xfrm>
          <a:prstGeom prst="rect">
            <a:avLst/>
          </a:prstGeom>
          <a:noFill/>
          <a:ln/>
        </p:spPr>
        <p:txBody>
          <a:bodyPr wrap="square" lIns="0" tIns="0" rIns="0" bIns="0" rtlCol="0" anchor="ctr"/>
          <a:lstStyle/>
          <a:p>
            <a:pPr marL="0" indent="0" algn="ctr">
              <a:buNone/>
            </a:pPr>
            <a:r>
              <a:rPr lang="en-US" sz="1150" b="1" dirty="0">
                <a:solidFill>
                  <a:srgbClr val="FFFFFF"/>
                </a:solidFill>
                <a:latin typeface="Trebuchet MS" pitchFamily="34" charset="0"/>
                <a:ea typeface="Trebuchet MS" pitchFamily="34" charset="-122"/>
                <a:cs typeface="Trebuchet MS" pitchFamily="34" charset="-120"/>
              </a:rPr>
              <a:t>100 buns</a:t>
            </a:r>
            <a:endParaRPr lang="en-US" sz="1150" dirty="0"/>
          </a:p>
        </p:txBody>
      </p:sp>
      <p:sp>
        <p:nvSpPr>
          <p:cNvPr id="34" name="Shape 25"/>
          <p:cNvSpPr/>
          <p:nvPr/>
        </p:nvSpPr>
        <p:spPr>
          <a:xfrm>
            <a:off x="3010205" y="4297680"/>
            <a:ext cx="1894637" cy="1325880"/>
          </a:xfrm>
          <a:prstGeom prst="roundRect">
            <a:avLst>
              <a:gd name="adj" fmla="val 5517"/>
            </a:avLst>
          </a:prstGeom>
          <a:solidFill>
            <a:srgbClr val="0E1840"/>
          </a:solidFill>
          <a:ln w="12700">
            <a:solidFill>
              <a:srgbClr val="243366"/>
            </a:solidFill>
            <a:prstDash val="solid"/>
          </a:ln>
        </p:spPr>
        <p:txBody>
          <a:bodyPr/>
          <a:lstStyle/>
          <a:p>
            <a:endParaRPr lang="en-US"/>
          </a:p>
        </p:txBody>
      </p:sp>
      <p:sp>
        <p:nvSpPr>
          <p:cNvPr id="35" name="Shape 26"/>
          <p:cNvSpPr/>
          <p:nvPr/>
        </p:nvSpPr>
        <p:spPr>
          <a:xfrm>
            <a:off x="3701491" y="4498848"/>
            <a:ext cx="512064" cy="512064"/>
          </a:xfrm>
          <a:prstGeom prst="ellipse">
            <a:avLst/>
          </a:prstGeom>
          <a:solidFill>
            <a:srgbClr val="2F6BFF"/>
          </a:solidFill>
          <a:ln/>
        </p:spPr>
        <p:txBody>
          <a:bodyPr/>
          <a:lstStyle/>
          <a:p>
            <a:endParaRPr lang="en-US"/>
          </a:p>
        </p:txBody>
      </p:sp>
      <p:pic>
        <p:nvPicPr>
          <p:cNvPr id="36" name="Image 7" descr="preencoded.png"/>
          <p:cNvPicPr>
            <a:picLocks noChangeAspect="1"/>
          </p:cNvPicPr>
          <p:nvPr/>
        </p:nvPicPr>
        <p:blipFill>
          <a:blip r:embed="rId5"/>
          <a:stretch>
            <a:fillRect/>
          </a:stretch>
        </p:blipFill>
        <p:spPr>
          <a:xfrm>
            <a:off x="3829507" y="4626864"/>
            <a:ext cx="256032" cy="256032"/>
          </a:xfrm>
          <a:prstGeom prst="rect">
            <a:avLst/>
          </a:prstGeom>
        </p:spPr>
      </p:pic>
      <p:sp>
        <p:nvSpPr>
          <p:cNvPr id="37" name="Text 27"/>
          <p:cNvSpPr/>
          <p:nvPr/>
        </p:nvSpPr>
        <p:spPr>
          <a:xfrm>
            <a:off x="3065069" y="5084064"/>
            <a:ext cx="1784909" cy="457200"/>
          </a:xfrm>
          <a:prstGeom prst="rect">
            <a:avLst/>
          </a:prstGeom>
          <a:noFill/>
          <a:ln/>
        </p:spPr>
        <p:txBody>
          <a:bodyPr wrap="square" lIns="0" tIns="0" rIns="0" bIns="0" rtlCol="0" anchor="ctr"/>
          <a:lstStyle/>
          <a:p>
            <a:pPr marL="0" indent="0" algn="ctr">
              <a:buNone/>
            </a:pPr>
            <a:r>
              <a:rPr lang="en-US" sz="1150" b="1" dirty="0">
                <a:solidFill>
                  <a:srgbClr val="FFFFFF"/>
                </a:solidFill>
                <a:latin typeface="Trebuchet MS" pitchFamily="34" charset="0"/>
                <a:ea typeface="Trebuchet MS" pitchFamily="34" charset="-122"/>
                <a:cs typeface="Trebuchet MS" pitchFamily="34" charset="-120"/>
              </a:rPr>
              <a:t>100 patties</a:t>
            </a:r>
            <a:endParaRPr lang="en-US" sz="1150" dirty="0"/>
          </a:p>
        </p:txBody>
      </p:sp>
      <p:sp>
        <p:nvSpPr>
          <p:cNvPr id="38" name="Shape 28"/>
          <p:cNvSpPr/>
          <p:nvPr/>
        </p:nvSpPr>
        <p:spPr>
          <a:xfrm>
            <a:off x="5133442" y="4297680"/>
            <a:ext cx="1894637" cy="1325880"/>
          </a:xfrm>
          <a:prstGeom prst="roundRect">
            <a:avLst>
              <a:gd name="adj" fmla="val 5517"/>
            </a:avLst>
          </a:prstGeom>
          <a:solidFill>
            <a:srgbClr val="0E1840"/>
          </a:solidFill>
          <a:ln w="12700">
            <a:solidFill>
              <a:srgbClr val="243366"/>
            </a:solidFill>
            <a:prstDash val="solid"/>
          </a:ln>
        </p:spPr>
        <p:txBody>
          <a:bodyPr/>
          <a:lstStyle/>
          <a:p>
            <a:endParaRPr lang="en-US"/>
          </a:p>
        </p:txBody>
      </p:sp>
      <p:sp>
        <p:nvSpPr>
          <p:cNvPr id="39" name="Shape 29"/>
          <p:cNvSpPr/>
          <p:nvPr/>
        </p:nvSpPr>
        <p:spPr>
          <a:xfrm>
            <a:off x="5824728" y="4498848"/>
            <a:ext cx="512064" cy="512064"/>
          </a:xfrm>
          <a:prstGeom prst="ellipse">
            <a:avLst/>
          </a:prstGeom>
          <a:solidFill>
            <a:srgbClr val="2F6BFF"/>
          </a:solidFill>
          <a:ln/>
        </p:spPr>
        <p:txBody>
          <a:bodyPr/>
          <a:lstStyle/>
          <a:p>
            <a:endParaRPr lang="en-US"/>
          </a:p>
        </p:txBody>
      </p:sp>
      <p:pic>
        <p:nvPicPr>
          <p:cNvPr id="40" name="Image 8" descr="preencoded.png"/>
          <p:cNvPicPr>
            <a:picLocks noChangeAspect="1"/>
          </p:cNvPicPr>
          <p:nvPr/>
        </p:nvPicPr>
        <p:blipFill>
          <a:blip r:embed="rId6"/>
          <a:stretch>
            <a:fillRect/>
          </a:stretch>
        </p:blipFill>
        <p:spPr>
          <a:xfrm>
            <a:off x="5952744" y="4626864"/>
            <a:ext cx="256032" cy="256032"/>
          </a:xfrm>
          <a:prstGeom prst="rect">
            <a:avLst/>
          </a:prstGeom>
        </p:spPr>
      </p:pic>
      <p:sp>
        <p:nvSpPr>
          <p:cNvPr id="41" name="Text 30"/>
          <p:cNvSpPr/>
          <p:nvPr/>
        </p:nvSpPr>
        <p:spPr>
          <a:xfrm>
            <a:off x="5188306" y="5084064"/>
            <a:ext cx="1784909" cy="457200"/>
          </a:xfrm>
          <a:prstGeom prst="rect">
            <a:avLst/>
          </a:prstGeom>
          <a:noFill/>
          <a:ln/>
        </p:spPr>
        <p:txBody>
          <a:bodyPr wrap="square" lIns="0" tIns="0" rIns="0" bIns="0" rtlCol="0" anchor="ctr"/>
          <a:lstStyle/>
          <a:p>
            <a:pPr marL="0" indent="0" algn="ctr">
              <a:buNone/>
            </a:pPr>
            <a:r>
              <a:rPr lang="en-US" sz="1150" b="1" dirty="0">
                <a:solidFill>
                  <a:srgbClr val="FFFFFF"/>
                </a:solidFill>
                <a:latin typeface="Trebuchet MS" pitchFamily="34" charset="0"/>
                <a:ea typeface="Trebuchet MS" pitchFamily="34" charset="-122"/>
                <a:cs typeface="Trebuchet MS" pitchFamily="34" charset="-120"/>
              </a:rPr>
              <a:t>200 cheese slices</a:t>
            </a:r>
            <a:endParaRPr lang="en-US" sz="1150" dirty="0"/>
          </a:p>
        </p:txBody>
      </p:sp>
      <p:sp>
        <p:nvSpPr>
          <p:cNvPr id="42" name="Shape 31"/>
          <p:cNvSpPr/>
          <p:nvPr/>
        </p:nvSpPr>
        <p:spPr>
          <a:xfrm>
            <a:off x="7256678" y="4297680"/>
            <a:ext cx="1894637" cy="1325880"/>
          </a:xfrm>
          <a:prstGeom prst="roundRect">
            <a:avLst>
              <a:gd name="adj" fmla="val 5517"/>
            </a:avLst>
          </a:prstGeom>
          <a:solidFill>
            <a:srgbClr val="0E1840"/>
          </a:solidFill>
          <a:ln w="12700">
            <a:solidFill>
              <a:srgbClr val="243366"/>
            </a:solidFill>
            <a:prstDash val="solid"/>
          </a:ln>
        </p:spPr>
        <p:txBody>
          <a:bodyPr/>
          <a:lstStyle/>
          <a:p>
            <a:endParaRPr lang="en-US"/>
          </a:p>
        </p:txBody>
      </p:sp>
      <p:sp>
        <p:nvSpPr>
          <p:cNvPr id="43" name="Shape 32"/>
          <p:cNvSpPr/>
          <p:nvPr/>
        </p:nvSpPr>
        <p:spPr>
          <a:xfrm>
            <a:off x="7947965" y="4498848"/>
            <a:ext cx="512064" cy="512064"/>
          </a:xfrm>
          <a:prstGeom prst="ellipse">
            <a:avLst/>
          </a:prstGeom>
          <a:solidFill>
            <a:srgbClr val="2F6BFF"/>
          </a:solidFill>
          <a:ln/>
        </p:spPr>
        <p:txBody>
          <a:bodyPr/>
          <a:lstStyle/>
          <a:p>
            <a:endParaRPr lang="en-US"/>
          </a:p>
        </p:txBody>
      </p:sp>
      <p:pic>
        <p:nvPicPr>
          <p:cNvPr id="44" name="Image 9" descr="preencoded.png"/>
          <p:cNvPicPr>
            <a:picLocks noChangeAspect="1"/>
          </p:cNvPicPr>
          <p:nvPr/>
        </p:nvPicPr>
        <p:blipFill>
          <a:blip r:embed="rId7"/>
          <a:stretch>
            <a:fillRect/>
          </a:stretch>
        </p:blipFill>
        <p:spPr>
          <a:xfrm>
            <a:off x="8075981" y="4626864"/>
            <a:ext cx="256032" cy="256032"/>
          </a:xfrm>
          <a:prstGeom prst="rect">
            <a:avLst/>
          </a:prstGeom>
        </p:spPr>
      </p:pic>
      <p:sp>
        <p:nvSpPr>
          <p:cNvPr id="45" name="Text 33"/>
          <p:cNvSpPr/>
          <p:nvPr/>
        </p:nvSpPr>
        <p:spPr>
          <a:xfrm>
            <a:off x="7311542" y="5084064"/>
            <a:ext cx="1784909" cy="457200"/>
          </a:xfrm>
          <a:prstGeom prst="rect">
            <a:avLst/>
          </a:prstGeom>
          <a:noFill/>
          <a:ln/>
        </p:spPr>
        <p:txBody>
          <a:bodyPr wrap="square" lIns="0" tIns="0" rIns="0" bIns="0" rtlCol="0" anchor="ctr"/>
          <a:lstStyle/>
          <a:p>
            <a:pPr marL="0" indent="0" algn="ctr">
              <a:buNone/>
            </a:pPr>
            <a:r>
              <a:rPr lang="en-US" sz="1150" b="1" dirty="0">
                <a:solidFill>
                  <a:srgbClr val="FFFFFF"/>
                </a:solidFill>
                <a:latin typeface="Trebuchet MS" pitchFamily="34" charset="0"/>
                <a:ea typeface="Trebuchet MS" pitchFamily="34" charset="-122"/>
                <a:cs typeface="Trebuchet MS" pitchFamily="34" charset="-120"/>
              </a:rPr>
              <a:t>Sauce &amp; lettuce</a:t>
            </a:r>
            <a:endParaRPr lang="en-US" sz="1150" dirty="0"/>
          </a:p>
        </p:txBody>
      </p:sp>
      <p:sp>
        <p:nvSpPr>
          <p:cNvPr id="46" name="Shape 34"/>
          <p:cNvSpPr/>
          <p:nvPr/>
        </p:nvSpPr>
        <p:spPr>
          <a:xfrm>
            <a:off x="9379915" y="4297680"/>
            <a:ext cx="1894637" cy="1325880"/>
          </a:xfrm>
          <a:prstGeom prst="roundRect">
            <a:avLst>
              <a:gd name="adj" fmla="val 5517"/>
            </a:avLst>
          </a:prstGeom>
          <a:solidFill>
            <a:srgbClr val="0E1840"/>
          </a:solidFill>
          <a:ln w="12700">
            <a:solidFill>
              <a:srgbClr val="243366"/>
            </a:solidFill>
            <a:prstDash val="solid"/>
          </a:ln>
        </p:spPr>
        <p:txBody>
          <a:bodyPr/>
          <a:lstStyle/>
          <a:p>
            <a:endParaRPr lang="en-US"/>
          </a:p>
        </p:txBody>
      </p:sp>
      <p:sp>
        <p:nvSpPr>
          <p:cNvPr id="47" name="Shape 35"/>
          <p:cNvSpPr/>
          <p:nvPr/>
        </p:nvSpPr>
        <p:spPr>
          <a:xfrm>
            <a:off x="10071202" y="4498848"/>
            <a:ext cx="512064" cy="512064"/>
          </a:xfrm>
          <a:prstGeom prst="ellipse">
            <a:avLst/>
          </a:prstGeom>
          <a:solidFill>
            <a:srgbClr val="2F6BFF"/>
          </a:solidFill>
          <a:ln/>
        </p:spPr>
        <p:txBody>
          <a:bodyPr/>
          <a:lstStyle/>
          <a:p>
            <a:endParaRPr lang="en-US"/>
          </a:p>
        </p:txBody>
      </p:sp>
      <p:pic>
        <p:nvPicPr>
          <p:cNvPr id="48" name="Image 10" descr="preencoded.png"/>
          <p:cNvPicPr>
            <a:picLocks noChangeAspect="1"/>
          </p:cNvPicPr>
          <p:nvPr/>
        </p:nvPicPr>
        <p:blipFill>
          <a:blip r:embed="rId8"/>
          <a:stretch>
            <a:fillRect/>
          </a:stretch>
        </p:blipFill>
        <p:spPr>
          <a:xfrm>
            <a:off x="10199218" y="4626864"/>
            <a:ext cx="256032" cy="256032"/>
          </a:xfrm>
          <a:prstGeom prst="rect">
            <a:avLst/>
          </a:prstGeom>
        </p:spPr>
      </p:pic>
      <p:sp>
        <p:nvSpPr>
          <p:cNvPr id="49" name="Text 36"/>
          <p:cNvSpPr/>
          <p:nvPr/>
        </p:nvSpPr>
        <p:spPr>
          <a:xfrm>
            <a:off x="9434779" y="5084064"/>
            <a:ext cx="1784909" cy="457200"/>
          </a:xfrm>
          <a:prstGeom prst="rect">
            <a:avLst/>
          </a:prstGeom>
          <a:noFill/>
          <a:ln/>
        </p:spPr>
        <p:txBody>
          <a:bodyPr wrap="square" lIns="0" tIns="0" rIns="0" bIns="0" rtlCol="0" anchor="ctr"/>
          <a:lstStyle/>
          <a:p>
            <a:pPr marL="0" indent="0" algn="ctr">
              <a:buNone/>
            </a:pPr>
            <a:r>
              <a:rPr lang="en-US" sz="1150" b="1" dirty="0">
                <a:solidFill>
                  <a:srgbClr val="FFFFFF"/>
                </a:solidFill>
                <a:latin typeface="Trebuchet MS" pitchFamily="34" charset="0"/>
                <a:ea typeface="Trebuchet MS" pitchFamily="34" charset="-122"/>
                <a:cs typeface="Trebuchet MS" pitchFamily="34" charset="-120"/>
              </a:rPr>
              <a:t>100 packaging units</a:t>
            </a:r>
            <a:endParaRPr lang="en-US" sz="11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4F6FC"/>
        </a:solidFill>
        <a:effectLst/>
      </p:bgPr>
    </p:bg>
    <p:spTree>
      <p:nvGrpSpPr>
        <p:cNvPr id="1" name=""/>
        <p:cNvGrpSpPr/>
        <p:nvPr/>
      </p:nvGrpSpPr>
      <p:grpSpPr>
        <a:xfrm>
          <a:off x="0" y="0"/>
          <a:ext cx="0" cy="0"/>
          <a:chOff x="0" y="0"/>
          <a:chExt cx="0" cy="0"/>
        </a:xfrm>
      </p:grpSpPr>
      <p:sp>
        <p:nvSpPr>
          <p:cNvPr id="2" name="Shape 0"/>
          <p:cNvSpPr/>
          <p:nvPr/>
        </p:nvSpPr>
        <p:spPr>
          <a:xfrm>
            <a:off x="0" y="0"/>
            <a:ext cx="164592" cy="6858000"/>
          </a:xfrm>
          <a:prstGeom prst="rect">
            <a:avLst/>
          </a:prstGeom>
          <a:solidFill>
            <a:srgbClr val="2F6BFF"/>
          </a:solidFill>
          <a:ln/>
        </p:spPr>
        <p:txBody>
          <a:bodyPr/>
          <a:lstStyle/>
          <a:p>
            <a:endParaRPr lang="en-US"/>
          </a:p>
        </p:txBody>
      </p:sp>
      <p:sp>
        <p:nvSpPr>
          <p:cNvPr id="3" name="Text 1"/>
          <p:cNvSpPr/>
          <p:nvPr/>
        </p:nvSpPr>
        <p:spPr>
          <a:xfrm>
            <a:off x="566928" y="274320"/>
            <a:ext cx="8229600" cy="274320"/>
          </a:xfrm>
          <a:prstGeom prst="rect">
            <a:avLst/>
          </a:prstGeom>
          <a:noFill/>
          <a:ln/>
        </p:spPr>
        <p:txBody>
          <a:bodyPr wrap="square" lIns="0" tIns="0" rIns="0" bIns="0" rtlCol="0" anchor="ctr"/>
          <a:lstStyle/>
          <a:p>
            <a:pPr marL="0" indent="0" algn="l">
              <a:buNone/>
            </a:pPr>
            <a:r>
              <a:rPr lang="en-US" sz="1100" b="1" kern="0" spc="200" dirty="0">
                <a:solidFill>
                  <a:srgbClr val="2F6BFF"/>
                </a:solidFill>
                <a:latin typeface="Trebuchet MS" pitchFamily="34" charset="0"/>
                <a:ea typeface="Trebuchet MS" pitchFamily="34" charset="-122"/>
                <a:cs typeface="Trebuchet MS" pitchFamily="34" charset="-120"/>
              </a:rPr>
              <a:t>HOW IT WORKS</a:t>
            </a:r>
            <a:endParaRPr lang="en-US" sz="1100" dirty="0"/>
          </a:p>
        </p:txBody>
      </p:sp>
      <p:sp>
        <p:nvSpPr>
          <p:cNvPr id="4" name="Text 2"/>
          <p:cNvSpPr/>
          <p:nvPr/>
        </p:nvSpPr>
        <p:spPr>
          <a:xfrm>
            <a:off x="566928" y="6473952"/>
            <a:ext cx="3657600" cy="274320"/>
          </a:xfrm>
          <a:prstGeom prst="rect">
            <a:avLst/>
          </a:prstGeom>
          <a:noFill/>
          <a:ln/>
        </p:spPr>
        <p:txBody>
          <a:bodyPr wrap="square" lIns="0" tIns="0" rIns="0" bIns="0" rtlCol="0" anchor="ctr"/>
          <a:lstStyle/>
          <a:p>
            <a:pPr marL="0" indent="0">
              <a:buNone/>
            </a:pPr>
            <a:r>
              <a:rPr lang="en-US" sz="900" dirty="0">
                <a:solidFill>
                  <a:srgbClr val="5B6B86"/>
                </a:solidFill>
                <a:latin typeface="Calibri" pitchFamily="34" charset="0"/>
                <a:ea typeface="Calibri" pitchFamily="34" charset="-122"/>
                <a:cs typeface="Calibri" pitchFamily="34" charset="-120"/>
              </a:rPr>
              <a:t>BranchIQ POS SaaS</a:t>
            </a:r>
            <a:endParaRPr lang="en-US" sz="900" dirty="0"/>
          </a:p>
        </p:txBody>
      </p:sp>
      <p:sp>
        <p:nvSpPr>
          <p:cNvPr id="5" name="Text 3"/>
          <p:cNvSpPr/>
          <p:nvPr/>
        </p:nvSpPr>
        <p:spPr>
          <a:xfrm>
            <a:off x="4251960" y="6473952"/>
            <a:ext cx="3657600" cy="274320"/>
          </a:xfrm>
          <a:prstGeom prst="rect">
            <a:avLst/>
          </a:prstGeom>
          <a:noFill/>
          <a:ln/>
        </p:spPr>
        <p:txBody>
          <a:bodyPr wrap="square" lIns="0" tIns="0" rIns="0" bIns="0" rtlCol="0" anchor="ctr"/>
          <a:lstStyle/>
          <a:p>
            <a:pPr marL="0" indent="0" algn="ctr">
              <a:buNone/>
            </a:pPr>
            <a:r>
              <a:rPr lang="en-US" sz="900" dirty="0">
                <a:solidFill>
                  <a:srgbClr val="5B6B86"/>
                </a:solidFill>
                <a:latin typeface="Calibri" pitchFamily="34" charset="0"/>
                <a:ea typeface="Calibri" pitchFamily="34" charset="-122"/>
                <a:cs typeface="Calibri" pitchFamily="34" charset="-120"/>
              </a:rPr>
              <a:t>Confidential — for discussion</a:t>
            </a:r>
            <a:endParaRPr lang="en-US" sz="900" dirty="0"/>
          </a:p>
        </p:txBody>
      </p:sp>
      <p:sp>
        <p:nvSpPr>
          <p:cNvPr id="6" name="Text 4"/>
          <p:cNvSpPr/>
          <p:nvPr/>
        </p:nvSpPr>
        <p:spPr>
          <a:xfrm>
            <a:off x="10515600" y="6473952"/>
            <a:ext cx="1078992" cy="274320"/>
          </a:xfrm>
          <a:prstGeom prst="rect">
            <a:avLst/>
          </a:prstGeom>
          <a:noFill/>
          <a:ln/>
        </p:spPr>
        <p:txBody>
          <a:bodyPr wrap="square" lIns="0" tIns="0" rIns="0" bIns="0" rtlCol="0" anchor="ctr"/>
          <a:lstStyle/>
          <a:p>
            <a:pPr marL="0" indent="0" algn="r">
              <a:buNone/>
            </a:pPr>
            <a:r>
              <a:rPr lang="en-US" sz="900" b="1" dirty="0">
                <a:solidFill>
                  <a:srgbClr val="5B6B86"/>
                </a:solidFill>
                <a:latin typeface="Calibri" pitchFamily="34" charset="0"/>
                <a:ea typeface="Calibri" pitchFamily="34" charset="-122"/>
                <a:cs typeface="Calibri" pitchFamily="34" charset="-120"/>
              </a:rPr>
              <a:t>08 / 24</a:t>
            </a:r>
            <a:endParaRPr lang="en-US" sz="900" dirty="0"/>
          </a:p>
        </p:txBody>
      </p:sp>
      <p:sp>
        <p:nvSpPr>
          <p:cNvPr id="7" name="Text 5"/>
          <p:cNvSpPr/>
          <p:nvPr/>
        </p:nvSpPr>
        <p:spPr>
          <a:xfrm>
            <a:off x="566928" y="566928"/>
            <a:ext cx="11027664" cy="566928"/>
          </a:xfrm>
          <a:prstGeom prst="rect">
            <a:avLst/>
          </a:prstGeom>
          <a:noFill/>
          <a:ln/>
        </p:spPr>
        <p:txBody>
          <a:bodyPr wrap="square" lIns="0" tIns="0" rIns="0" bIns="0" rtlCol="0" anchor="ctr"/>
          <a:lstStyle/>
          <a:p>
            <a:pPr marL="0" indent="0" algn="l">
              <a:buNone/>
            </a:pPr>
            <a:r>
              <a:rPr lang="en-US" sz="3000" b="1" dirty="0">
                <a:solidFill>
                  <a:srgbClr val="0B1324"/>
                </a:solidFill>
                <a:latin typeface="Trebuchet MS" pitchFamily="34" charset="0"/>
                <a:ea typeface="Trebuchet MS" pitchFamily="34" charset="-122"/>
                <a:cs typeface="Trebuchet MS" pitchFamily="34" charset="-120"/>
              </a:rPr>
              <a:t>Five steps, fully automatic after setup</a:t>
            </a:r>
            <a:endParaRPr lang="en-US" sz="3000" dirty="0"/>
          </a:p>
        </p:txBody>
      </p:sp>
      <p:sp>
        <p:nvSpPr>
          <p:cNvPr id="8" name="Text 6"/>
          <p:cNvSpPr/>
          <p:nvPr/>
        </p:nvSpPr>
        <p:spPr>
          <a:xfrm>
            <a:off x="566928" y="1133856"/>
            <a:ext cx="11027664" cy="365760"/>
          </a:xfrm>
          <a:prstGeom prst="rect">
            <a:avLst/>
          </a:prstGeom>
          <a:noFill/>
          <a:ln/>
        </p:spPr>
        <p:txBody>
          <a:bodyPr wrap="square" lIns="0" tIns="0" rIns="0" bIns="0" rtlCol="0" anchor="ctr"/>
          <a:lstStyle/>
          <a:p>
            <a:pPr marL="0" indent="0" algn="l">
              <a:buNone/>
            </a:pPr>
            <a:r>
              <a:rPr lang="en-US" sz="1400" dirty="0">
                <a:solidFill>
                  <a:srgbClr val="5B6B86"/>
                </a:solidFill>
                <a:latin typeface="Calibri" pitchFamily="34" charset="0"/>
                <a:ea typeface="Calibri" pitchFamily="34" charset="-122"/>
                <a:cs typeface="Calibri" pitchFamily="34" charset="-120"/>
              </a:rPr>
              <a:t>Define the recipe once — every sale afterwards updates consumption and triggers action.</a:t>
            </a:r>
            <a:endParaRPr lang="en-US" sz="1400" dirty="0"/>
          </a:p>
        </p:txBody>
      </p:sp>
      <p:sp>
        <p:nvSpPr>
          <p:cNvPr id="9" name="Shape 7"/>
          <p:cNvSpPr/>
          <p:nvPr/>
        </p:nvSpPr>
        <p:spPr>
          <a:xfrm>
            <a:off x="566928" y="1783080"/>
            <a:ext cx="1986077" cy="1554480"/>
          </a:xfrm>
          <a:prstGeom prst="roundRect">
            <a:avLst>
              <a:gd name="adj" fmla="val 5294"/>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10" name="Shape 8"/>
          <p:cNvSpPr/>
          <p:nvPr/>
        </p:nvSpPr>
        <p:spPr>
          <a:xfrm>
            <a:off x="1358798" y="1929384"/>
            <a:ext cx="402336" cy="402336"/>
          </a:xfrm>
          <a:prstGeom prst="ellipse">
            <a:avLst/>
          </a:prstGeom>
          <a:solidFill>
            <a:srgbClr val="2F6BFF"/>
          </a:solidFill>
          <a:ln/>
        </p:spPr>
        <p:txBody>
          <a:bodyPr/>
          <a:lstStyle/>
          <a:p>
            <a:endParaRPr lang="en-US"/>
          </a:p>
        </p:txBody>
      </p:sp>
      <p:sp>
        <p:nvSpPr>
          <p:cNvPr id="11" name="Text 9"/>
          <p:cNvSpPr/>
          <p:nvPr/>
        </p:nvSpPr>
        <p:spPr>
          <a:xfrm>
            <a:off x="1358798" y="1929384"/>
            <a:ext cx="402336" cy="402336"/>
          </a:xfrm>
          <a:prstGeom prst="rect">
            <a:avLst/>
          </a:prstGeom>
          <a:noFill/>
          <a:ln/>
        </p:spPr>
        <p:txBody>
          <a:bodyPr wrap="square" lIns="0" tIns="0" rIns="0" bIns="0" rtlCol="0" anchor="ctr"/>
          <a:lstStyle/>
          <a:p>
            <a:pPr marL="0" indent="0" algn="ctr">
              <a:buNone/>
            </a:pPr>
            <a:r>
              <a:rPr lang="en-US" sz="1500" b="1" dirty="0">
                <a:solidFill>
                  <a:srgbClr val="FFFFFF"/>
                </a:solidFill>
                <a:latin typeface="Trebuchet MS" pitchFamily="34" charset="0"/>
                <a:ea typeface="Trebuchet MS" pitchFamily="34" charset="-122"/>
                <a:cs typeface="Trebuchet MS" pitchFamily="34" charset="-120"/>
              </a:rPr>
              <a:t>1</a:t>
            </a:r>
            <a:endParaRPr lang="en-US" sz="1500" dirty="0"/>
          </a:p>
        </p:txBody>
      </p:sp>
      <p:sp>
        <p:nvSpPr>
          <p:cNvPr id="12" name="Shape 10"/>
          <p:cNvSpPr/>
          <p:nvPr/>
        </p:nvSpPr>
        <p:spPr>
          <a:xfrm>
            <a:off x="1285646" y="2441448"/>
            <a:ext cx="548640" cy="548640"/>
          </a:xfrm>
          <a:prstGeom prst="ellipse">
            <a:avLst/>
          </a:prstGeom>
          <a:solidFill>
            <a:srgbClr val="EAEFFA"/>
          </a:solidFill>
          <a:ln/>
        </p:spPr>
        <p:txBody>
          <a:bodyPr/>
          <a:lstStyle/>
          <a:p>
            <a:endParaRPr lang="en-US"/>
          </a:p>
        </p:txBody>
      </p:sp>
      <p:pic>
        <p:nvPicPr>
          <p:cNvPr id="13" name="Image 0" descr="preencoded.png"/>
          <p:cNvPicPr>
            <a:picLocks noChangeAspect="1"/>
          </p:cNvPicPr>
          <p:nvPr/>
        </p:nvPicPr>
        <p:blipFill>
          <a:blip r:embed="rId3"/>
          <a:stretch>
            <a:fillRect/>
          </a:stretch>
        </p:blipFill>
        <p:spPr>
          <a:xfrm>
            <a:off x="1422806" y="2578608"/>
            <a:ext cx="274320" cy="274320"/>
          </a:xfrm>
          <a:prstGeom prst="rect">
            <a:avLst/>
          </a:prstGeom>
        </p:spPr>
      </p:pic>
      <p:sp>
        <p:nvSpPr>
          <p:cNvPr id="14" name="Text 11"/>
          <p:cNvSpPr/>
          <p:nvPr/>
        </p:nvSpPr>
        <p:spPr>
          <a:xfrm>
            <a:off x="640080" y="3008376"/>
            <a:ext cx="1839773" cy="274320"/>
          </a:xfrm>
          <a:prstGeom prst="rect">
            <a:avLst/>
          </a:prstGeom>
          <a:noFill/>
          <a:ln/>
        </p:spPr>
        <p:txBody>
          <a:bodyPr wrap="square" lIns="0" tIns="0" rIns="0" bIns="0" rtlCol="0" anchor="ctr"/>
          <a:lstStyle/>
          <a:p>
            <a:pPr marL="0" indent="0" algn="ctr">
              <a:buNone/>
            </a:pPr>
            <a:r>
              <a:rPr lang="en-US" sz="1150" b="1" dirty="0">
                <a:solidFill>
                  <a:srgbClr val="0B1324"/>
                </a:solidFill>
                <a:latin typeface="Trebuchet MS" pitchFamily="34" charset="0"/>
                <a:ea typeface="Trebuchet MS" pitchFamily="34" charset="-122"/>
                <a:cs typeface="Trebuchet MS" pitchFamily="34" charset="-120"/>
              </a:rPr>
              <a:t>Define recipe</a:t>
            </a:r>
            <a:endParaRPr lang="en-US" sz="1150" dirty="0"/>
          </a:p>
        </p:txBody>
      </p:sp>
      <p:pic>
        <p:nvPicPr>
          <p:cNvPr id="15" name="Image 1" descr="preencoded.png"/>
          <p:cNvPicPr>
            <a:picLocks noChangeAspect="1"/>
          </p:cNvPicPr>
          <p:nvPr/>
        </p:nvPicPr>
        <p:blipFill>
          <a:blip r:embed="rId4"/>
          <a:stretch>
            <a:fillRect/>
          </a:stretch>
        </p:blipFill>
        <p:spPr>
          <a:xfrm>
            <a:off x="2607869" y="2478024"/>
            <a:ext cx="164592" cy="164592"/>
          </a:xfrm>
          <a:prstGeom prst="rect">
            <a:avLst/>
          </a:prstGeom>
        </p:spPr>
      </p:pic>
      <p:sp>
        <p:nvSpPr>
          <p:cNvPr id="16" name="Shape 12"/>
          <p:cNvSpPr/>
          <p:nvPr/>
        </p:nvSpPr>
        <p:spPr>
          <a:xfrm>
            <a:off x="2827325" y="1783080"/>
            <a:ext cx="1986077" cy="1554480"/>
          </a:xfrm>
          <a:prstGeom prst="roundRect">
            <a:avLst>
              <a:gd name="adj" fmla="val 5294"/>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17" name="Shape 13"/>
          <p:cNvSpPr/>
          <p:nvPr/>
        </p:nvSpPr>
        <p:spPr>
          <a:xfrm>
            <a:off x="3619195" y="1929384"/>
            <a:ext cx="402336" cy="402336"/>
          </a:xfrm>
          <a:prstGeom prst="ellipse">
            <a:avLst/>
          </a:prstGeom>
          <a:solidFill>
            <a:srgbClr val="2F6BFF"/>
          </a:solidFill>
          <a:ln/>
        </p:spPr>
        <p:txBody>
          <a:bodyPr/>
          <a:lstStyle/>
          <a:p>
            <a:endParaRPr lang="en-US"/>
          </a:p>
        </p:txBody>
      </p:sp>
      <p:sp>
        <p:nvSpPr>
          <p:cNvPr id="18" name="Text 14"/>
          <p:cNvSpPr/>
          <p:nvPr/>
        </p:nvSpPr>
        <p:spPr>
          <a:xfrm>
            <a:off x="3619195" y="1929384"/>
            <a:ext cx="402336" cy="402336"/>
          </a:xfrm>
          <a:prstGeom prst="rect">
            <a:avLst/>
          </a:prstGeom>
          <a:noFill/>
          <a:ln/>
        </p:spPr>
        <p:txBody>
          <a:bodyPr wrap="square" lIns="0" tIns="0" rIns="0" bIns="0" rtlCol="0" anchor="ctr"/>
          <a:lstStyle/>
          <a:p>
            <a:pPr marL="0" indent="0" algn="ctr">
              <a:buNone/>
            </a:pPr>
            <a:r>
              <a:rPr lang="en-US" sz="1500" b="1" dirty="0">
                <a:solidFill>
                  <a:srgbClr val="FFFFFF"/>
                </a:solidFill>
                <a:latin typeface="Trebuchet MS" pitchFamily="34" charset="0"/>
                <a:ea typeface="Trebuchet MS" pitchFamily="34" charset="-122"/>
                <a:cs typeface="Trebuchet MS" pitchFamily="34" charset="-120"/>
              </a:rPr>
              <a:t>2</a:t>
            </a:r>
            <a:endParaRPr lang="en-US" sz="1500" dirty="0"/>
          </a:p>
        </p:txBody>
      </p:sp>
      <p:sp>
        <p:nvSpPr>
          <p:cNvPr id="19" name="Shape 15"/>
          <p:cNvSpPr/>
          <p:nvPr/>
        </p:nvSpPr>
        <p:spPr>
          <a:xfrm>
            <a:off x="3546043" y="2441448"/>
            <a:ext cx="548640" cy="548640"/>
          </a:xfrm>
          <a:prstGeom prst="ellipse">
            <a:avLst/>
          </a:prstGeom>
          <a:solidFill>
            <a:srgbClr val="EAEFFA"/>
          </a:solidFill>
          <a:ln/>
        </p:spPr>
        <p:txBody>
          <a:bodyPr/>
          <a:lstStyle/>
          <a:p>
            <a:endParaRPr lang="en-US"/>
          </a:p>
        </p:txBody>
      </p:sp>
      <p:pic>
        <p:nvPicPr>
          <p:cNvPr id="20" name="Image 2" descr="preencoded.png"/>
          <p:cNvPicPr>
            <a:picLocks noChangeAspect="1"/>
          </p:cNvPicPr>
          <p:nvPr/>
        </p:nvPicPr>
        <p:blipFill>
          <a:blip r:embed="rId5"/>
          <a:stretch>
            <a:fillRect/>
          </a:stretch>
        </p:blipFill>
        <p:spPr>
          <a:xfrm>
            <a:off x="3683203" y="2578608"/>
            <a:ext cx="274320" cy="274320"/>
          </a:xfrm>
          <a:prstGeom prst="rect">
            <a:avLst/>
          </a:prstGeom>
        </p:spPr>
      </p:pic>
      <p:sp>
        <p:nvSpPr>
          <p:cNvPr id="21" name="Text 16"/>
          <p:cNvSpPr/>
          <p:nvPr/>
        </p:nvSpPr>
        <p:spPr>
          <a:xfrm>
            <a:off x="2900477" y="3008376"/>
            <a:ext cx="1839773" cy="274320"/>
          </a:xfrm>
          <a:prstGeom prst="rect">
            <a:avLst/>
          </a:prstGeom>
          <a:noFill/>
          <a:ln/>
        </p:spPr>
        <p:txBody>
          <a:bodyPr wrap="square" lIns="0" tIns="0" rIns="0" bIns="0" rtlCol="0" anchor="ctr"/>
          <a:lstStyle/>
          <a:p>
            <a:pPr marL="0" indent="0" algn="ctr">
              <a:buNone/>
            </a:pPr>
            <a:r>
              <a:rPr lang="en-US" sz="1150" b="1" dirty="0">
                <a:solidFill>
                  <a:srgbClr val="0B1324"/>
                </a:solidFill>
                <a:latin typeface="Trebuchet MS" pitchFamily="34" charset="0"/>
                <a:ea typeface="Trebuchet MS" pitchFamily="34" charset="-122"/>
                <a:cs typeface="Trebuchet MS" pitchFamily="34" charset="-120"/>
              </a:rPr>
              <a:t>Sale happens</a:t>
            </a:r>
            <a:endParaRPr lang="en-US" sz="1150" dirty="0"/>
          </a:p>
        </p:txBody>
      </p:sp>
      <p:pic>
        <p:nvPicPr>
          <p:cNvPr id="22" name="Image 3" descr="preencoded.png"/>
          <p:cNvPicPr>
            <a:picLocks noChangeAspect="1"/>
          </p:cNvPicPr>
          <p:nvPr/>
        </p:nvPicPr>
        <p:blipFill>
          <a:blip r:embed="rId4"/>
          <a:stretch>
            <a:fillRect/>
          </a:stretch>
        </p:blipFill>
        <p:spPr>
          <a:xfrm>
            <a:off x="4868266" y="2478024"/>
            <a:ext cx="164592" cy="164592"/>
          </a:xfrm>
          <a:prstGeom prst="rect">
            <a:avLst/>
          </a:prstGeom>
        </p:spPr>
      </p:pic>
      <p:sp>
        <p:nvSpPr>
          <p:cNvPr id="23" name="Shape 17"/>
          <p:cNvSpPr/>
          <p:nvPr/>
        </p:nvSpPr>
        <p:spPr>
          <a:xfrm>
            <a:off x="5087722" y="1783080"/>
            <a:ext cx="1986077" cy="1554480"/>
          </a:xfrm>
          <a:prstGeom prst="roundRect">
            <a:avLst>
              <a:gd name="adj" fmla="val 5294"/>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24" name="Shape 18"/>
          <p:cNvSpPr/>
          <p:nvPr/>
        </p:nvSpPr>
        <p:spPr>
          <a:xfrm>
            <a:off x="5879592" y="1929384"/>
            <a:ext cx="402336" cy="402336"/>
          </a:xfrm>
          <a:prstGeom prst="ellipse">
            <a:avLst/>
          </a:prstGeom>
          <a:solidFill>
            <a:srgbClr val="2F6BFF"/>
          </a:solidFill>
          <a:ln/>
        </p:spPr>
        <p:txBody>
          <a:bodyPr/>
          <a:lstStyle/>
          <a:p>
            <a:endParaRPr lang="en-US"/>
          </a:p>
        </p:txBody>
      </p:sp>
      <p:sp>
        <p:nvSpPr>
          <p:cNvPr id="25" name="Text 19"/>
          <p:cNvSpPr/>
          <p:nvPr/>
        </p:nvSpPr>
        <p:spPr>
          <a:xfrm>
            <a:off x="5879592" y="1929384"/>
            <a:ext cx="402336" cy="402336"/>
          </a:xfrm>
          <a:prstGeom prst="rect">
            <a:avLst/>
          </a:prstGeom>
          <a:noFill/>
          <a:ln/>
        </p:spPr>
        <p:txBody>
          <a:bodyPr wrap="square" lIns="0" tIns="0" rIns="0" bIns="0" rtlCol="0" anchor="ctr"/>
          <a:lstStyle/>
          <a:p>
            <a:pPr marL="0" indent="0" algn="ctr">
              <a:buNone/>
            </a:pPr>
            <a:r>
              <a:rPr lang="en-US" sz="1500" b="1" dirty="0">
                <a:solidFill>
                  <a:srgbClr val="FFFFFF"/>
                </a:solidFill>
                <a:latin typeface="Trebuchet MS" pitchFamily="34" charset="0"/>
                <a:ea typeface="Trebuchet MS" pitchFamily="34" charset="-122"/>
                <a:cs typeface="Trebuchet MS" pitchFamily="34" charset="-120"/>
              </a:rPr>
              <a:t>3</a:t>
            </a:r>
            <a:endParaRPr lang="en-US" sz="1500" dirty="0"/>
          </a:p>
        </p:txBody>
      </p:sp>
      <p:sp>
        <p:nvSpPr>
          <p:cNvPr id="26" name="Shape 20"/>
          <p:cNvSpPr/>
          <p:nvPr/>
        </p:nvSpPr>
        <p:spPr>
          <a:xfrm>
            <a:off x="5806440" y="2441448"/>
            <a:ext cx="548640" cy="548640"/>
          </a:xfrm>
          <a:prstGeom prst="ellipse">
            <a:avLst/>
          </a:prstGeom>
          <a:solidFill>
            <a:srgbClr val="EAEFFA"/>
          </a:solidFill>
          <a:ln/>
        </p:spPr>
        <p:txBody>
          <a:bodyPr/>
          <a:lstStyle/>
          <a:p>
            <a:endParaRPr lang="en-US"/>
          </a:p>
        </p:txBody>
      </p:sp>
      <p:pic>
        <p:nvPicPr>
          <p:cNvPr id="27" name="Image 4" descr="preencoded.png"/>
          <p:cNvPicPr>
            <a:picLocks noChangeAspect="1"/>
          </p:cNvPicPr>
          <p:nvPr/>
        </p:nvPicPr>
        <p:blipFill>
          <a:blip r:embed="rId6"/>
          <a:stretch>
            <a:fillRect/>
          </a:stretch>
        </p:blipFill>
        <p:spPr>
          <a:xfrm>
            <a:off x="5943600" y="2578608"/>
            <a:ext cx="274320" cy="274320"/>
          </a:xfrm>
          <a:prstGeom prst="rect">
            <a:avLst/>
          </a:prstGeom>
        </p:spPr>
      </p:pic>
      <p:sp>
        <p:nvSpPr>
          <p:cNvPr id="28" name="Text 21"/>
          <p:cNvSpPr/>
          <p:nvPr/>
        </p:nvSpPr>
        <p:spPr>
          <a:xfrm>
            <a:off x="5160874" y="3008376"/>
            <a:ext cx="1839773" cy="274320"/>
          </a:xfrm>
          <a:prstGeom prst="rect">
            <a:avLst/>
          </a:prstGeom>
          <a:noFill/>
          <a:ln/>
        </p:spPr>
        <p:txBody>
          <a:bodyPr wrap="square" lIns="0" tIns="0" rIns="0" bIns="0" rtlCol="0" anchor="ctr"/>
          <a:lstStyle/>
          <a:p>
            <a:pPr marL="0" indent="0" algn="ctr">
              <a:buNone/>
            </a:pPr>
            <a:r>
              <a:rPr lang="en-US" sz="1150" b="1" dirty="0">
                <a:solidFill>
                  <a:srgbClr val="0B1324"/>
                </a:solidFill>
                <a:latin typeface="Trebuchet MS" pitchFamily="34" charset="0"/>
                <a:ea typeface="Trebuchet MS" pitchFamily="34" charset="-122"/>
                <a:cs typeface="Trebuchet MS" pitchFamily="34" charset="-120"/>
              </a:rPr>
              <a:t>Auto-deduct</a:t>
            </a:r>
            <a:endParaRPr lang="en-US" sz="1150" dirty="0"/>
          </a:p>
        </p:txBody>
      </p:sp>
      <p:pic>
        <p:nvPicPr>
          <p:cNvPr id="29" name="Image 5" descr="preencoded.png"/>
          <p:cNvPicPr>
            <a:picLocks noChangeAspect="1"/>
          </p:cNvPicPr>
          <p:nvPr/>
        </p:nvPicPr>
        <p:blipFill>
          <a:blip r:embed="rId4"/>
          <a:stretch>
            <a:fillRect/>
          </a:stretch>
        </p:blipFill>
        <p:spPr>
          <a:xfrm>
            <a:off x="7128662" y="2478024"/>
            <a:ext cx="164592" cy="164592"/>
          </a:xfrm>
          <a:prstGeom prst="rect">
            <a:avLst/>
          </a:prstGeom>
        </p:spPr>
      </p:pic>
      <p:sp>
        <p:nvSpPr>
          <p:cNvPr id="30" name="Shape 22"/>
          <p:cNvSpPr/>
          <p:nvPr/>
        </p:nvSpPr>
        <p:spPr>
          <a:xfrm>
            <a:off x="7348118" y="1783080"/>
            <a:ext cx="1986077" cy="1554480"/>
          </a:xfrm>
          <a:prstGeom prst="roundRect">
            <a:avLst>
              <a:gd name="adj" fmla="val 5294"/>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31" name="Shape 23"/>
          <p:cNvSpPr/>
          <p:nvPr/>
        </p:nvSpPr>
        <p:spPr>
          <a:xfrm>
            <a:off x="8139989" y="1929384"/>
            <a:ext cx="402336" cy="402336"/>
          </a:xfrm>
          <a:prstGeom prst="ellipse">
            <a:avLst/>
          </a:prstGeom>
          <a:solidFill>
            <a:srgbClr val="2F6BFF"/>
          </a:solidFill>
          <a:ln/>
        </p:spPr>
        <p:txBody>
          <a:bodyPr/>
          <a:lstStyle/>
          <a:p>
            <a:endParaRPr lang="en-US"/>
          </a:p>
        </p:txBody>
      </p:sp>
      <p:sp>
        <p:nvSpPr>
          <p:cNvPr id="32" name="Text 24"/>
          <p:cNvSpPr/>
          <p:nvPr/>
        </p:nvSpPr>
        <p:spPr>
          <a:xfrm>
            <a:off x="8139989" y="1929384"/>
            <a:ext cx="402336" cy="402336"/>
          </a:xfrm>
          <a:prstGeom prst="rect">
            <a:avLst/>
          </a:prstGeom>
          <a:noFill/>
          <a:ln/>
        </p:spPr>
        <p:txBody>
          <a:bodyPr wrap="square" lIns="0" tIns="0" rIns="0" bIns="0" rtlCol="0" anchor="ctr"/>
          <a:lstStyle/>
          <a:p>
            <a:pPr marL="0" indent="0" algn="ctr">
              <a:buNone/>
            </a:pPr>
            <a:r>
              <a:rPr lang="en-US" sz="1500" b="1" dirty="0">
                <a:solidFill>
                  <a:srgbClr val="FFFFFF"/>
                </a:solidFill>
                <a:latin typeface="Trebuchet MS" pitchFamily="34" charset="0"/>
                <a:ea typeface="Trebuchet MS" pitchFamily="34" charset="-122"/>
                <a:cs typeface="Trebuchet MS" pitchFamily="34" charset="-120"/>
              </a:rPr>
              <a:t>4</a:t>
            </a:r>
            <a:endParaRPr lang="en-US" sz="1500" dirty="0"/>
          </a:p>
        </p:txBody>
      </p:sp>
      <p:sp>
        <p:nvSpPr>
          <p:cNvPr id="33" name="Shape 25"/>
          <p:cNvSpPr/>
          <p:nvPr/>
        </p:nvSpPr>
        <p:spPr>
          <a:xfrm>
            <a:off x="8066837" y="2441448"/>
            <a:ext cx="548640" cy="548640"/>
          </a:xfrm>
          <a:prstGeom prst="ellipse">
            <a:avLst/>
          </a:prstGeom>
          <a:solidFill>
            <a:srgbClr val="EAEFFA"/>
          </a:solidFill>
          <a:ln/>
        </p:spPr>
        <p:txBody>
          <a:bodyPr/>
          <a:lstStyle/>
          <a:p>
            <a:endParaRPr lang="en-US"/>
          </a:p>
        </p:txBody>
      </p:sp>
      <p:pic>
        <p:nvPicPr>
          <p:cNvPr id="34" name="Image 6" descr="preencoded.png"/>
          <p:cNvPicPr>
            <a:picLocks noChangeAspect="1"/>
          </p:cNvPicPr>
          <p:nvPr/>
        </p:nvPicPr>
        <p:blipFill>
          <a:blip r:embed="rId7"/>
          <a:stretch>
            <a:fillRect/>
          </a:stretch>
        </p:blipFill>
        <p:spPr>
          <a:xfrm>
            <a:off x="8203997" y="2578608"/>
            <a:ext cx="274320" cy="274320"/>
          </a:xfrm>
          <a:prstGeom prst="rect">
            <a:avLst/>
          </a:prstGeom>
        </p:spPr>
      </p:pic>
      <p:sp>
        <p:nvSpPr>
          <p:cNvPr id="35" name="Text 26"/>
          <p:cNvSpPr/>
          <p:nvPr/>
        </p:nvSpPr>
        <p:spPr>
          <a:xfrm>
            <a:off x="7421270" y="3008376"/>
            <a:ext cx="1839773" cy="274320"/>
          </a:xfrm>
          <a:prstGeom prst="rect">
            <a:avLst/>
          </a:prstGeom>
          <a:noFill/>
          <a:ln/>
        </p:spPr>
        <p:txBody>
          <a:bodyPr wrap="square" lIns="0" tIns="0" rIns="0" bIns="0" rtlCol="0" anchor="ctr"/>
          <a:lstStyle/>
          <a:p>
            <a:pPr marL="0" indent="0" algn="ctr">
              <a:buNone/>
            </a:pPr>
            <a:r>
              <a:rPr lang="en-US" sz="1150" b="1" dirty="0">
                <a:solidFill>
                  <a:srgbClr val="0B1324"/>
                </a:solidFill>
                <a:latin typeface="Trebuchet MS" pitchFamily="34" charset="0"/>
                <a:ea typeface="Trebuchet MS" pitchFamily="34" charset="-122"/>
                <a:cs typeface="Trebuchet MS" pitchFamily="34" charset="-120"/>
              </a:rPr>
              <a:t>Consumption calc</a:t>
            </a:r>
            <a:endParaRPr lang="en-US" sz="1150" dirty="0"/>
          </a:p>
        </p:txBody>
      </p:sp>
      <p:pic>
        <p:nvPicPr>
          <p:cNvPr id="36" name="Image 7" descr="preencoded.png"/>
          <p:cNvPicPr>
            <a:picLocks noChangeAspect="1"/>
          </p:cNvPicPr>
          <p:nvPr/>
        </p:nvPicPr>
        <p:blipFill>
          <a:blip r:embed="rId4"/>
          <a:stretch>
            <a:fillRect/>
          </a:stretch>
        </p:blipFill>
        <p:spPr>
          <a:xfrm>
            <a:off x="9389059" y="2478024"/>
            <a:ext cx="164592" cy="164592"/>
          </a:xfrm>
          <a:prstGeom prst="rect">
            <a:avLst/>
          </a:prstGeom>
        </p:spPr>
      </p:pic>
      <p:sp>
        <p:nvSpPr>
          <p:cNvPr id="37" name="Shape 27"/>
          <p:cNvSpPr/>
          <p:nvPr/>
        </p:nvSpPr>
        <p:spPr>
          <a:xfrm>
            <a:off x="9608515" y="1783080"/>
            <a:ext cx="1986077" cy="1554480"/>
          </a:xfrm>
          <a:prstGeom prst="roundRect">
            <a:avLst>
              <a:gd name="adj" fmla="val 5294"/>
            </a:avLst>
          </a:prstGeom>
          <a:solidFill>
            <a:srgbClr val="FFFFFF"/>
          </a:solidFill>
          <a:ln w="12700">
            <a:solidFill>
              <a:srgbClr val="E1E8F5"/>
            </a:solidFill>
            <a:prstDash val="solid"/>
          </a:ln>
          <a:effectLst>
            <a:outerShdw blurRad="88900" dist="25400" dir="5400000" algn="bl" rotWithShape="0">
              <a:srgbClr val="0A1230">
                <a:alpha val="10000"/>
              </a:srgbClr>
            </a:outerShdw>
          </a:effectLst>
        </p:spPr>
        <p:txBody>
          <a:bodyPr/>
          <a:lstStyle/>
          <a:p>
            <a:endParaRPr lang="en-US"/>
          </a:p>
        </p:txBody>
      </p:sp>
      <p:sp>
        <p:nvSpPr>
          <p:cNvPr id="38" name="Shape 28"/>
          <p:cNvSpPr/>
          <p:nvPr/>
        </p:nvSpPr>
        <p:spPr>
          <a:xfrm>
            <a:off x="10400386" y="1929384"/>
            <a:ext cx="402336" cy="402336"/>
          </a:xfrm>
          <a:prstGeom prst="ellipse">
            <a:avLst/>
          </a:prstGeom>
          <a:solidFill>
            <a:srgbClr val="2F6BFF"/>
          </a:solidFill>
          <a:ln/>
        </p:spPr>
        <p:txBody>
          <a:bodyPr/>
          <a:lstStyle/>
          <a:p>
            <a:endParaRPr lang="en-US"/>
          </a:p>
        </p:txBody>
      </p:sp>
      <p:sp>
        <p:nvSpPr>
          <p:cNvPr id="39" name="Text 29"/>
          <p:cNvSpPr/>
          <p:nvPr/>
        </p:nvSpPr>
        <p:spPr>
          <a:xfrm>
            <a:off x="10400386" y="1929384"/>
            <a:ext cx="402336" cy="402336"/>
          </a:xfrm>
          <a:prstGeom prst="rect">
            <a:avLst/>
          </a:prstGeom>
          <a:noFill/>
          <a:ln/>
        </p:spPr>
        <p:txBody>
          <a:bodyPr wrap="square" lIns="0" tIns="0" rIns="0" bIns="0" rtlCol="0" anchor="ctr"/>
          <a:lstStyle/>
          <a:p>
            <a:pPr marL="0" indent="0" algn="ctr">
              <a:buNone/>
            </a:pPr>
            <a:r>
              <a:rPr lang="en-US" sz="1500" b="1" dirty="0">
                <a:solidFill>
                  <a:srgbClr val="FFFFFF"/>
                </a:solidFill>
                <a:latin typeface="Trebuchet MS" pitchFamily="34" charset="0"/>
                <a:ea typeface="Trebuchet MS" pitchFamily="34" charset="-122"/>
                <a:cs typeface="Trebuchet MS" pitchFamily="34" charset="-120"/>
              </a:rPr>
              <a:t>5</a:t>
            </a:r>
            <a:endParaRPr lang="en-US" sz="1500" dirty="0"/>
          </a:p>
        </p:txBody>
      </p:sp>
      <p:sp>
        <p:nvSpPr>
          <p:cNvPr id="40" name="Shape 30"/>
          <p:cNvSpPr/>
          <p:nvPr/>
        </p:nvSpPr>
        <p:spPr>
          <a:xfrm>
            <a:off x="10327234" y="2441448"/>
            <a:ext cx="548640" cy="548640"/>
          </a:xfrm>
          <a:prstGeom prst="ellipse">
            <a:avLst/>
          </a:prstGeom>
          <a:solidFill>
            <a:srgbClr val="EAEFFA"/>
          </a:solidFill>
          <a:ln/>
        </p:spPr>
        <p:txBody>
          <a:bodyPr/>
          <a:lstStyle/>
          <a:p>
            <a:endParaRPr lang="en-US"/>
          </a:p>
        </p:txBody>
      </p:sp>
      <p:pic>
        <p:nvPicPr>
          <p:cNvPr id="41" name="Image 8" descr="preencoded.png"/>
          <p:cNvPicPr>
            <a:picLocks noChangeAspect="1"/>
          </p:cNvPicPr>
          <p:nvPr/>
        </p:nvPicPr>
        <p:blipFill>
          <a:blip r:embed="rId8"/>
          <a:stretch>
            <a:fillRect/>
          </a:stretch>
        </p:blipFill>
        <p:spPr>
          <a:xfrm>
            <a:off x="10464394" y="2578608"/>
            <a:ext cx="274320" cy="274320"/>
          </a:xfrm>
          <a:prstGeom prst="rect">
            <a:avLst/>
          </a:prstGeom>
        </p:spPr>
      </p:pic>
      <p:sp>
        <p:nvSpPr>
          <p:cNvPr id="42" name="Text 31"/>
          <p:cNvSpPr/>
          <p:nvPr/>
        </p:nvSpPr>
        <p:spPr>
          <a:xfrm>
            <a:off x="9681667" y="3008376"/>
            <a:ext cx="1839773" cy="274320"/>
          </a:xfrm>
          <a:prstGeom prst="rect">
            <a:avLst/>
          </a:prstGeom>
          <a:noFill/>
          <a:ln/>
        </p:spPr>
        <p:txBody>
          <a:bodyPr wrap="square" lIns="0" tIns="0" rIns="0" bIns="0" rtlCol="0" anchor="ctr"/>
          <a:lstStyle/>
          <a:p>
            <a:pPr marL="0" indent="0" algn="ctr">
              <a:buNone/>
            </a:pPr>
            <a:r>
              <a:rPr lang="en-US" sz="1150" b="1" dirty="0">
                <a:solidFill>
                  <a:srgbClr val="0B1324"/>
                </a:solidFill>
                <a:latin typeface="Trebuchet MS" pitchFamily="34" charset="0"/>
                <a:ea typeface="Trebuchet MS" pitchFamily="34" charset="-122"/>
                <a:cs typeface="Trebuchet MS" pitchFamily="34" charset="-120"/>
              </a:rPr>
              <a:t>AI acts</a:t>
            </a:r>
            <a:endParaRPr lang="en-US" sz="1150" dirty="0"/>
          </a:p>
        </p:txBody>
      </p:sp>
      <p:sp>
        <p:nvSpPr>
          <p:cNvPr id="43" name="Shape 32"/>
          <p:cNvSpPr/>
          <p:nvPr/>
        </p:nvSpPr>
        <p:spPr>
          <a:xfrm>
            <a:off x="566928" y="3611880"/>
            <a:ext cx="11027664" cy="2331720"/>
          </a:xfrm>
          <a:prstGeom prst="roundRect">
            <a:avLst>
              <a:gd name="adj" fmla="val 3529"/>
            </a:avLst>
          </a:prstGeom>
          <a:solidFill>
            <a:srgbClr val="F7FAFF"/>
          </a:solidFill>
          <a:ln w="12700">
            <a:solidFill>
              <a:srgbClr val="CFE0FF"/>
            </a:solidFill>
            <a:prstDash val="solid"/>
          </a:ln>
          <a:effectLst>
            <a:outerShdw blurRad="88900" dist="25400" dir="5400000" algn="bl" rotWithShape="0">
              <a:srgbClr val="0A1230">
                <a:alpha val="10000"/>
              </a:srgbClr>
            </a:outerShdw>
          </a:effectLst>
        </p:spPr>
        <p:txBody>
          <a:bodyPr/>
          <a:lstStyle/>
          <a:p>
            <a:endParaRPr lang="en-US"/>
          </a:p>
        </p:txBody>
      </p:sp>
      <p:sp>
        <p:nvSpPr>
          <p:cNvPr id="44" name="Shape 33"/>
          <p:cNvSpPr/>
          <p:nvPr/>
        </p:nvSpPr>
        <p:spPr>
          <a:xfrm>
            <a:off x="841248" y="3840480"/>
            <a:ext cx="548640" cy="548640"/>
          </a:xfrm>
          <a:prstGeom prst="ellipse">
            <a:avLst/>
          </a:prstGeom>
          <a:solidFill>
            <a:srgbClr val="2F6BFF"/>
          </a:solidFill>
          <a:ln/>
        </p:spPr>
        <p:txBody>
          <a:bodyPr/>
          <a:lstStyle/>
          <a:p>
            <a:endParaRPr lang="en-US"/>
          </a:p>
        </p:txBody>
      </p:sp>
      <p:pic>
        <p:nvPicPr>
          <p:cNvPr id="45" name="Image 9" descr="preencoded.png"/>
          <p:cNvPicPr>
            <a:picLocks noChangeAspect="1"/>
          </p:cNvPicPr>
          <p:nvPr/>
        </p:nvPicPr>
        <p:blipFill>
          <a:blip r:embed="rId9"/>
          <a:stretch>
            <a:fillRect/>
          </a:stretch>
        </p:blipFill>
        <p:spPr>
          <a:xfrm>
            <a:off x="978408" y="3977640"/>
            <a:ext cx="274320" cy="274320"/>
          </a:xfrm>
          <a:prstGeom prst="rect">
            <a:avLst/>
          </a:prstGeom>
        </p:spPr>
      </p:pic>
      <p:sp>
        <p:nvSpPr>
          <p:cNvPr id="46" name="Text 34"/>
          <p:cNvSpPr/>
          <p:nvPr/>
        </p:nvSpPr>
        <p:spPr>
          <a:xfrm>
            <a:off x="1527048" y="3840480"/>
            <a:ext cx="3657600" cy="548640"/>
          </a:xfrm>
          <a:prstGeom prst="rect">
            <a:avLst/>
          </a:prstGeom>
          <a:noFill/>
          <a:ln/>
        </p:spPr>
        <p:txBody>
          <a:bodyPr wrap="square" lIns="0" tIns="0" rIns="0" bIns="0" rtlCol="0" anchor="ctr"/>
          <a:lstStyle/>
          <a:p>
            <a:pPr marL="0" indent="0">
              <a:buNone/>
            </a:pPr>
            <a:r>
              <a:rPr lang="en-US" sz="1600" b="1" dirty="0">
                <a:solidFill>
                  <a:srgbClr val="0B1324"/>
                </a:solidFill>
                <a:latin typeface="Trebuchet MS" pitchFamily="34" charset="0"/>
                <a:ea typeface="Trebuchet MS" pitchFamily="34" charset="-122"/>
                <a:cs typeface="Trebuchet MS" pitchFamily="34" charset="-120"/>
              </a:rPr>
              <a:t>Example: 1 Latte</a:t>
            </a:r>
            <a:endParaRPr lang="en-US" sz="1600" dirty="0"/>
          </a:p>
        </p:txBody>
      </p:sp>
      <p:sp>
        <p:nvSpPr>
          <p:cNvPr id="47" name="Text 35"/>
          <p:cNvSpPr/>
          <p:nvPr/>
        </p:nvSpPr>
        <p:spPr>
          <a:xfrm>
            <a:off x="859536" y="4526280"/>
            <a:ext cx="4572000" cy="274320"/>
          </a:xfrm>
          <a:prstGeom prst="rect">
            <a:avLst/>
          </a:prstGeom>
          <a:noFill/>
          <a:ln/>
        </p:spPr>
        <p:txBody>
          <a:bodyPr wrap="square" lIns="0" tIns="0" rIns="0" bIns="0" rtlCol="0" anchor="ctr"/>
          <a:lstStyle/>
          <a:p>
            <a:pPr marL="0" indent="0">
              <a:buNone/>
            </a:pPr>
            <a:r>
              <a:rPr lang="en-US" sz="1100" b="1" kern="0" spc="100" dirty="0">
                <a:solidFill>
                  <a:srgbClr val="5B6B86"/>
                </a:solidFill>
                <a:latin typeface="Trebuchet MS" pitchFamily="34" charset="0"/>
                <a:ea typeface="Trebuchet MS" pitchFamily="34" charset="-122"/>
                <a:cs typeface="Trebuchet MS" pitchFamily="34" charset="-120"/>
              </a:rPr>
              <a:t>Recipe per cup</a:t>
            </a:r>
            <a:endParaRPr lang="en-US" sz="1100" dirty="0"/>
          </a:p>
        </p:txBody>
      </p:sp>
      <p:sp>
        <p:nvSpPr>
          <p:cNvPr id="48" name="Shape 36"/>
          <p:cNvSpPr/>
          <p:nvPr/>
        </p:nvSpPr>
        <p:spPr>
          <a:xfrm>
            <a:off x="859536" y="4828032"/>
            <a:ext cx="1371600" cy="777240"/>
          </a:xfrm>
          <a:prstGeom prst="roundRect">
            <a:avLst>
              <a:gd name="adj" fmla="val 9412"/>
            </a:avLst>
          </a:prstGeom>
          <a:solidFill>
            <a:srgbClr val="FFFFFF"/>
          </a:solidFill>
          <a:ln w="12700">
            <a:solidFill>
              <a:srgbClr val="E1E8F5"/>
            </a:solidFill>
            <a:prstDash val="solid"/>
          </a:ln>
        </p:spPr>
        <p:txBody>
          <a:bodyPr/>
          <a:lstStyle/>
          <a:p>
            <a:endParaRPr lang="en-US"/>
          </a:p>
        </p:txBody>
      </p:sp>
      <p:sp>
        <p:nvSpPr>
          <p:cNvPr id="49" name="Text 37"/>
          <p:cNvSpPr/>
          <p:nvPr/>
        </p:nvSpPr>
        <p:spPr>
          <a:xfrm>
            <a:off x="859536" y="4901184"/>
            <a:ext cx="1371600" cy="329184"/>
          </a:xfrm>
          <a:prstGeom prst="rect">
            <a:avLst/>
          </a:prstGeom>
          <a:noFill/>
          <a:ln/>
        </p:spPr>
        <p:txBody>
          <a:bodyPr wrap="square" lIns="0" tIns="0" rIns="0" bIns="0" rtlCol="0" anchor="ctr"/>
          <a:lstStyle/>
          <a:p>
            <a:pPr marL="0" indent="0" algn="ctr">
              <a:buNone/>
            </a:pPr>
            <a:r>
              <a:rPr lang="en-US" sz="1500" b="1" dirty="0">
                <a:solidFill>
                  <a:srgbClr val="2F6BFF"/>
                </a:solidFill>
                <a:latin typeface="Trebuchet MS" pitchFamily="34" charset="0"/>
                <a:ea typeface="Trebuchet MS" pitchFamily="34" charset="-122"/>
                <a:cs typeface="Trebuchet MS" pitchFamily="34" charset="-120"/>
              </a:rPr>
              <a:t>18 g</a:t>
            </a:r>
            <a:endParaRPr lang="en-US" sz="1500" dirty="0"/>
          </a:p>
        </p:txBody>
      </p:sp>
      <p:sp>
        <p:nvSpPr>
          <p:cNvPr id="50" name="Text 38"/>
          <p:cNvSpPr/>
          <p:nvPr/>
        </p:nvSpPr>
        <p:spPr>
          <a:xfrm>
            <a:off x="859536" y="5248656"/>
            <a:ext cx="1371600" cy="274320"/>
          </a:xfrm>
          <a:prstGeom prst="rect">
            <a:avLst/>
          </a:prstGeom>
          <a:noFill/>
          <a:ln/>
        </p:spPr>
        <p:txBody>
          <a:bodyPr wrap="square" lIns="0" tIns="0" rIns="0" bIns="0" rtlCol="0" anchor="ctr"/>
          <a:lstStyle/>
          <a:p>
            <a:pPr marL="0" indent="0" algn="ctr">
              <a:buNone/>
            </a:pPr>
            <a:r>
              <a:rPr lang="en-US" sz="950" dirty="0">
                <a:solidFill>
                  <a:srgbClr val="5B6B86"/>
                </a:solidFill>
                <a:latin typeface="Calibri" pitchFamily="34" charset="0"/>
                <a:ea typeface="Calibri" pitchFamily="34" charset="-122"/>
                <a:cs typeface="Calibri" pitchFamily="34" charset="-120"/>
              </a:rPr>
              <a:t>Coffee beans</a:t>
            </a:r>
            <a:endParaRPr lang="en-US" sz="950" dirty="0"/>
          </a:p>
        </p:txBody>
      </p:sp>
      <p:sp>
        <p:nvSpPr>
          <p:cNvPr id="51" name="Shape 39"/>
          <p:cNvSpPr/>
          <p:nvPr/>
        </p:nvSpPr>
        <p:spPr>
          <a:xfrm>
            <a:off x="2340864" y="4828032"/>
            <a:ext cx="1371600" cy="777240"/>
          </a:xfrm>
          <a:prstGeom prst="roundRect">
            <a:avLst>
              <a:gd name="adj" fmla="val 9412"/>
            </a:avLst>
          </a:prstGeom>
          <a:solidFill>
            <a:srgbClr val="FFFFFF"/>
          </a:solidFill>
          <a:ln w="12700">
            <a:solidFill>
              <a:srgbClr val="E1E8F5"/>
            </a:solidFill>
            <a:prstDash val="solid"/>
          </a:ln>
        </p:spPr>
        <p:txBody>
          <a:bodyPr/>
          <a:lstStyle/>
          <a:p>
            <a:endParaRPr lang="en-US"/>
          </a:p>
        </p:txBody>
      </p:sp>
      <p:sp>
        <p:nvSpPr>
          <p:cNvPr id="52" name="Text 40"/>
          <p:cNvSpPr/>
          <p:nvPr/>
        </p:nvSpPr>
        <p:spPr>
          <a:xfrm>
            <a:off x="2340864" y="4901184"/>
            <a:ext cx="1371600" cy="329184"/>
          </a:xfrm>
          <a:prstGeom prst="rect">
            <a:avLst/>
          </a:prstGeom>
          <a:noFill/>
          <a:ln/>
        </p:spPr>
        <p:txBody>
          <a:bodyPr wrap="square" lIns="0" tIns="0" rIns="0" bIns="0" rtlCol="0" anchor="ctr"/>
          <a:lstStyle/>
          <a:p>
            <a:pPr marL="0" indent="0" algn="ctr">
              <a:buNone/>
            </a:pPr>
            <a:r>
              <a:rPr lang="en-US" sz="1500" b="1" dirty="0">
                <a:solidFill>
                  <a:srgbClr val="2F6BFF"/>
                </a:solidFill>
                <a:latin typeface="Trebuchet MS" pitchFamily="34" charset="0"/>
                <a:ea typeface="Trebuchet MS" pitchFamily="34" charset="-122"/>
                <a:cs typeface="Trebuchet MS" pitchFamily="34" charset="-120"/>
              </a:rPr>
              <a:t>250 ml</a:t>
            </a:r>
            <a:endParaRPr lang="en-US" sz="1500" dirty="0"/>
          </a:p>
        </p:txBody>
      </p:sp>
      <p:sp>
        <p:nvSpPr>
          <p:cNvPr id="53" name="Text 41"/>
          <p:cNvSpPr/>
          <p:nvPr/>
        </p:nvSpPr>
        <p:spPr>
          <a:xfrm>
            <a:off x="2340864" y="5248656"/>
            <a:ext cx="1371600" cy="274320"/>
          </a:xfrm>
          <a:prstGeom prst="rect">
            <a:avLst/>
          </a:prstGeom>
          <a:noFill/>
          <a:ln/>
        </p:spPr>
        <p:txBody>
          <a:bodyPr wrap="square" lIns="0" tIns="0" rIns="0" bIns="0" rtlCol="0" anchor="ctr"/>
          <a:lstStyle/>
          <a:p>
            <a:pPr marL="0" indent="0" algn="ctr">
              <a:buNone/>
            </a:pPr>
            <a:r>
              <a:rPr lang="en-US" sz="950" dirty="0">
                <a:solidFill>
                  <a:srgbClr val="5B6B86"/>
                </a:solidFill>
                <a:latin typeface="Calibri" pitchFamily="34" charset="0"/>
                <a:ea typeface="Calibri" pitchFamily="34" charset="-122"/>
                <a:cs typeface="Calibri" pitchFamily="34" charset="-120"/>
              </a:rPr>
              <a:t>Milk</a:t>
            </a:r>
            <a:endParaRPr lang="en-US" sz="950" dirty="0"/>
          </a:p>
        </p:txBody>
      </p:sp>
      <p:sp>
        <p:nvSpPr>
          <p:cNvPr id="54" name="Shape 42"/>
          <p:cNvSpPr/>
          <p:nvPr/>
        </p:nvSpPr>
        <p:spPr>
          <a:xfrm>
            <a:off x="3822192" y="4828032"/>
            <a:ext cx="1371600" cy="777240"/>
          </a:xfrm>
          <a:prstGeom prst="roundRect">
            <a:avLst>
              <a:gd name="adj" fmla="val 9412"/>
            </a:avLst>
          </a:prstGeom>
          <a:solidFill>
            <a:srgbClr val="FFFFFF"/>
          </a:solidFill>
          <a:ln w="12700">
            <a:solidFill>
              <a:srgbClr val="E1E8F5"/>
            </a:solidFill>
            <a:prstDash val="solid"/>
          </a:ln>
        </p:spPr>
        <p:txBody>
          <a:bodyPr/>
          <a:lstStyle/>
          <a:p>
            <a:endParaRPr lang="en-US"/>
          </a:p>
        </p:txBody>
      </p:sp>
      <p:sp>
        <p:nvSpPr>
          <p:cNvPr id="55" name="Text 43"/>
          <p:cNvSpPr/>
          <p:nvPr/>
        </p:nvSpPr>
        <p:spPr>
          <a:xfrm>
            <a:off x="3822192" y="4901184"/>
            <a:ext cx="1371600" cy="329184"/>
          </a:xfrm>
          <a:prstGeom prst="rect">
            <a:avLst/>
          </a:prstGeom>
          <a:noFill/>
          <a:ln/>
        </p:spPr>
        <p:txBody>
          <a:bodyPr wrap="square" lIns="0" tIns="0" rIns="0" bIns="0" rtlCol="0" anchor="ctr"/>
          <a:lstStyle/>
          <a:p>
            <a:pPr marL="0" indent="0" algn="ctr">
              <a:buNone/>
            </a:pPr>
            <a:r>
              <a:rPr lang="en-US" sz="1500" b="1" dirty="0">
                <a:solidFill>
                  <a:srgbClr val="2F6BFF"/>
                </a:solidFill>
                <a:latin typeface="Trebuchet MS" pitchFamily="34" charset="0"/>
                <a:ea typeface="Trebuchet MS" pitchFamily="34" charset="-122"/>
                <a:cs typeface="Trebuchet MS" pitchFamily="34" charset="-120"/>
              </a:rPr>
              <a:t>1</a:t>
            </a:r>
            <a:endParaRPr lang="en-US" sz="1500" dirty="0"/>
          </a:p>
        </p:txBody>
      </p:sp>
      <p:sp>
        <p:nvSpPr>
          <p:cNvPr id="56" name="Text 44"/>
          <p:cNvSpPr/>
          <p:nvPr/>
        </p:nvSpPr>
        <p:spPr>
          <a:xfrm>
            <a:off x="3822192" y="5248656"/>
            <a:ext cx="1371600" cy="274320"/>
          </a:xfrm>
          <a:prstGeom prst="rect">
            <a:avLst/>
          </a:prstGeom>
          <a:noFill/>
          <a:ln/>
        </p:spPr>
        <p:txBody>
          <a:bodyPr wrap="square" lIns="0" tIns="0" rIns="0" bIns="0" rtlCol="0" anchor="ctr"/>
          <a:lstStyle/>
          <a:p>
            <a:pPr marL="0" indent="0" algn="ctr">
              <a:buNone/>
            </a:pPr>
            <a:r>
              <a:rPr lang="en-US" sz="950" dirty="0">
                <a:solidFill>
                  <a:srgbClr val="5B6B86"/>
                </a:solidFill>
                <a:latin typeface="Calibri" pitchFamily="34" charset="0"/>
                <a:ea typeface="Calibri" pitchFamily="34" charset="-122"/>
                <a:cs typeface="Calibri" pitchFamily="34" charset="-120"/>
              </a:rPr>
              <a:t>Cup</a:t>
            </a:r>
            <a:endParaRPr lang="en-US" sz="950" dirty="0"/>
          </a:p>
        </p:txBody>
      </p:sp>
      <p:sp>
        <p:nvSpPr>
          <p:cNvPr id="57" name="Shape 45"/>
          <p:cNvSpPr/>
          <p:nvPr/>
        </p:nvSpPr>
        <p:spPr>
          <a:xfrm>
            <a:off x="5303520" y="4828032"/>
            <a:ext cx="1371600" cy="777240"/>
          </a:xfrm>
          <a:prstGeom prst="roundRect">
            <a:avLst>
              <a:gd name="adj" fmla="val 9412"/>
            </a:avLst>
          </a:prstGeom>
          <a:solidFill>
            <a:srgbClr val="FFFFFF"/>
          </a:solidFill>
          <a:ln w="12700">
            <a:solidFill>
              <a:srgbClr val="E1E8F5"/>
            </a:solidFill>
            <a:prstDash val="solid"/>
          </a:ln>
        </p:spPr>
        <p:txBody>
          <a:bodyPr/>
          <a:lstStyle/>
          <a:p>
            <a:endParaRPr lang="en-US"/>
          </a:p>
        </p:txBody>
      </p:sp>
      <p:sp>
        <p:nvSpPr>
          <p:cNvPr id="58" name="Text 46"/>
          <p:cNvSpPr/>
          <p:nvPr/>
        </p:nvSpPr>
        <p:spPr>
          <a:xfrm>
            <a:off x="5303520" y="4901184"/>
            <a:ext cx="1371600" cy="329184"/>
          </a:xfrm>
          <a:prstGeom prst="rect">
            <a:avLst/>
          </a:prstGeom>
          <a:noFill/>
          <a:ln/>
        </p:spPr>
        <p:txBody>
          <a:bodyPr wrap="square" lIns="0" tIns="0" rIns="0" bIns="0" rtlCol="0" anchor="ctr"/>
          <a:lstStyle/>
          <a:p>
            <a:pPr marL="0" indent="0" algn="ctr">
              <a:buNone/>
            </a:pPr>
            <a:r>
              <a:rPr lang="en-US" sz="1500" b="1" dirty="0">
                <a:solidFill>
                  <a:srgbClr val="2F6BFF"/>
                </a:solidFill>
                <a:latin typeface="Trebuchet MS" pitchFamily="34" charset="0"/>
                <a:ea typeface="Trebuchet MS" pitchFamily="34" charset="-122"/>
                <a:cs typeface="Trebuchet MS" pitchFamily="34" charset="-120"/>
              </a:rPr>
              <a:t>1</a:t>
            </a:r>
            <a:endParaRPr lang="en-US" sz="1500" dirty="0"/>
          </a:p>
        </p:txBody>
      </p:sp>
      <p:sp>
        <p:nvSpPr>
          <p:cNvPr id="59" name="Text 47"/>
          <p:cNvSpPr/>
          <p:nvPr/>
        </p:nvSpPr>
        <p:spPr>
          <a:xfrm>
            <a:off x="5303520" y="5248656"/>
            <a:ext cx="1371600" cy="274320"/>
          </a:xfrm>
          <a:prstGeom prst="rect">
            <a:avLst/>
          </a:prstGeom>
          <a:noFill/>
          <a:ln/>
        </p:spPr>
        <p:txBody>
          <a:bodyPr wrap="square" lIns="0" tIns="0" rIns="0" bIns="0" rtlCol="0" anchor="ctr"/>
          <a:lstStyle/>
          <a:p>
            <a:pPr marL="0" indent="0" algn="ctr">
              <a:buNone/>
            </a:pPr>
            <a:r>
              <a:rPr lang="en-US" sz="950" dirty="0">
                <a:solidFill>
                  <a:srgbClr val="5B6B86"/>
                </a:solidFill>
                <a:latin typeface="Calibri" pitchFamily="34" charset="0"/>
                <a:ea typeface="Calibri" pitchFamily="34" charset="-122"/>
                <a:cs typeface="Calibri" pitchFamily="34" charset="-120"/>
              </a:rPr>
              <a:t>Lid</a:t>
            </a:r>
            <a:endParaRPr lang="en-US" sz="950" dirty="0"/>
          </a:p>
        </p:txBody>
      </p:sp>
      <p:pic>
        <p:nvPicPr>
          <p:cNvPr id="60" name="Image 10" descr="preencoded.png"/>
          <p:cNvPicPr>
            <a:picLocks noChangeAspect="1"/>
          </p:cNvPicPr>
          <p:nvPr/>
        </p:nvPicPr>
        <p:blipFill>
          <a:blip r:embed="rId10"/>
          <a:stretch>
            <a:fillRect/>
          </a:stretch>
        </p:blipFill>
        <p:spPr>
          <a:xfrm>
            <a:off x="6803136" y="4983480"/>
            <a:ext cx="310896" cy="310896"/>
          </a:xfrm>
          <a:prstGeom prst="rect">
            <a:avLst/>
          </a:prstGeom>
        </p:spPr>
      </p:pic>
      <p:sp>
        <p:nvSpPr>
          <p:cNvPr id="61" name="Shape 48"/>
          <p:cNvSpPr/>
          <p:nvPr/>
        </p:nvSpPr>
        <p:spPr>
          <a:xfrm>
            <a:off x="7242048" y="4526280"/>
            <a:ext cx="4352544" cy="1097280"/>
          </a:xfrm>
          <a:prstGeom prst="roundRect">
            <a:avLst>
              <a:gd name="adj" fmla="val 6667"/>
            </a:avLst>
          </a:prstGeom>
          <a:solidFill>
            <a:srgbClr val="0A1230"/>
          </a:solidFill>
          <a:ln/>
        </p:spPr>
        <p:txBody>
          <a:bodyPr/>
          <a:lstStyle/>
          <a:p>
            <a:endParaRPr lang="en-US"/>
          </a:p>
        </p:txBody>
      </p:sp>
      <p:sp>
        <p:nvSpPr>
          <p:cNvPr id="62" name="Text 49"/>
          <p:cNvSpPr/>
          <p:nvPr/>
        </p:nvSpPr>
        <p:spPr>
          <a:xfrm>
            <a:off x="7498080" y="4645152"/>
            <a:ext cx="3895344" cy="310896"/>
          </a:xfrm>
          <a:prstGeom prst="rect">
            <a:avLst/>
          </a:prstGeom>
          <a:noFill/>
          <a:ln/>
        </p:spPr>
        <p:txBody>
          <a:bodyPr wrap="square" lIns="0" tIns="0" rIns="0" bIns="0" rtlCol="0" anchor="ctr"/>
          <a:lstStyle/>
          <a:p>
            <a:pPr marL="0" indent="0">
              <a:buNone/>
            </a:pPr>
            <a:r>
              <a:rPr lang="en-US" sz="1200" b="1" kern="0" spc="100" dirty="0">
                <a:solidFill>
                  <a:srgbClr val="22D3EE"/>
                </a:solidFill>
                <a:latin typeface="Trebuchet MS" pitchFamily="34" charset="0"/>
                <a:ea typeface="Trebuchet MS" pitchFamily="34" charset="-122"/>
                <a:cs typeface="Trebuchet MS" pitchFamily="34" charset="-120"/>
              </a:rPr>
              <a:t>SELL 200 LATTES  →</a:t>
            </a:r>
            <a:endParaRPr lang="en-US" sz="1200" dirty="0"/>
          </a:p>
        </p:txBody>
      </p:sp>
      <p:sp>
        <p:nvSpPr>
          <p:cNvPr id="63" name="Text 50"/>
          <p:cNvSpPr/>
          <p:nvPr/>
        </p:nvSpPr>
        <p:spPr>
          <a:xfrm>
            <a:off x="7498080" y="5029200"/>
            <a:ext cx="3895344" cy="457200"/>
          </a:xfrm>
          <a:prstGeom prst="rect">
            <a:avLst/>
          </a:prstGeom>
          <a:noFill/>
          <a:ln/>
        </p:spPr>
        <p:txBody>
          <a:bodyPr wrap="square" lIns="0" tIns="0" rIns="0" bIns="0" rtlCol="0" anchor="ctr"/>
          <a:lstStyle/>
          <a:p>
            <a:pPr marL="0" indent="0">
              <a:buNone/>
            </a:pPr>
            <a:r>
              <a:rPr lang="en-US" sz="1300" b="1" dirty="0">
                <a:solidFill>
                  <a:srgbClr val="FFFFFF"/>
                </a:solidFill>
                <a:latin typeface="Trebuchet MS" pitchFamily="34" charset="0"/>
                <a:ea typeface="Trebuchet MS" pitchFamily="34" charset="-122"/>
                <a:cs typeface="Trebuchet MS" pitchFamily="34" charset="-120"/>
              </a:rPr>
              <a:t>3.6 kg</a:t>
            </a:r>
            <a:r>
              <a:rPr lang="en-US" sz="1300" dirty="0">
                <a:solidFill>
                  <a:srgbClr val="8FA3CE"/>
                </a:solidFill>
                <a:latin typeface="Trebuchet MS" pitchFamily="34" charset="0"/>
                <a:ea typeface="Trebuchet MS" pitchFamily="34" charset="-122"/>
                <a:cs typeface="Trebuchet MS" pitchFamily="34" charset="-120"/>
              </a:rPr>
              <a:t> beans     </a:t>
            </a:r>
            <a:r>
              <a:rPr lang="en-US" sz="1300" b="1" dirty="0">
                <a:solidFill>
                  <a:srgbClr val="FFFFFF"/>
                </a:solidFill>
                <a:latin typeface="Trebuchet MS" pitchFamily="34" charset="0"/>
                <a:ea typeface="Trebuchet MS" pitchFamily="34" charset="-122"/>
                <a:cs typeface="Trebuchet MS" pitchFamily="34" charset="-120"/>
              </a:rPr>
              <a:t>50 L</a:t>
            </a:r>
            <a:r>
              <a:rPr lang="en-US" sz="1300" dirty="0">
                <a:solidFill>
                  <a:srgbClr val="8FA3CE"/>
                </a:solidFill>
                <a:latin typeface="Trebuchet MS" pitchFamily="34" charset="0"/>
                <a:ea typeface="Trebuchet MS" pitchFamily="34" charset="-122"/>
                <a:cs typeface="Trebuchet MS" pitchFamily="34" charset="-120"/>
              </a:rPr>
              <a:t> milk     </a:t>
            </a:r>
            <a:r>
              <a:rPr lang="en-US" sz="1300" b="1" dirty="0">
                <a:solidFill>
                  <a:srgbClr val="FFFFFF"/>
                </a:solidFill>
                <a:latin typeface="Trebuchet MS" pitchFamily="34" charset="0"/>
                <a:ea typeface="Trebuchet MS" pitchFamily="34" charset="-122"/>
                <a:cs typeface="Trebuchet MS" pitchFamily="34" charset="-120"/>
              </a:rPr>
              <a:t>200</a:t>
            </a:r>
            <a:r>
              <a:rPr lang="en-US" sz="1300" dirty="0">
                <a:solidFill>
                  <a:srgbClr val="8FA3CE"/>
                </a:solidFill>
                <a:latin typeface="Trebuchet MS" pitchFamily="34" charset="0"/>
                <a:ea typeface="Trebuchet MS" pitchFamily="34" charset="-122"/>
                <a:cs typeface="Trebuchet MS" pitchFamily="34" charset="-120"/>
              </a:rPr>
              <a:t> cups     </a:t>
            </a:r>
            <a:r>
              <a:rPr lang="en-US" sz="1300" b="1" dirty="0">
                <a:solidFill>
                  <a:srgbClr val="FFFFFF"/>
                </a:solidFill>
                <a:latin typeface="Trebuchet MS" pitchFamily="34" charset="0"/>
                <a:ea typeface="Trebuchet MS" pitchFamily="34" charset="-122"/>
                <a:cs typeface="Trebuchet MS" pitchFamily="34" charset="-120"/>
              </a:rPr>
              <a:t>200</a:t>
            </a:r>
            <a:r>
              <a:rPr lang="en-US" sz="1300" dirty="0">
                <a:solidFill>
                  <a:srgbClr val="8FA3CE"/>
                </a:solidFill>
                <a:latin typeface="Trebuchet MS" pitchFamily="34" charset="0"/>
                <a:ea typeface="Trebuchet MS" pitchFamily="34" charset="-122"/>
                <a:cs typeface="Trebuchet MS" pitchFamily="34" charset="-120"/>
              </a:rPr>
              <a:t> lids</a:t>
            </a:r>
            <a:endParaRPr lang="en-US" sz="13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A1230"/>
        </a:solidFill>
        <a:effectLst/>
      </p:bgPr>
    </p:bg>
    <p:spTree>
      <p:nvGrpSpPr>
        <p:cNvPr id="1" name=""/>
        <p:cNvGrpSpPr/>
        <p:nvPr/>
      </p:nvGrpSpPr>
      <p:grpSpPr>
        <a:xfrm>
          <a:off x="0" y="0"/>
          <a:ext cx="0" cy="0"/>
          <a:chOff x="0" y="0"/>
          <a:chExt cx="0" cy="0"/>
        </a:xfrm>
      </p:grpSpPr>
      <p:sp>
        <p:nvSpPr>
          <p:cNvPr id="2" name="Shape 0"/>
          <p:cNvSpPr/>
          <p:nvPr/>
        </p:nvSpPr>
        <p:spPr>
          <a:xfrm>
            <a:off x="0" y="0"/>
            <a:ext cx="12161520" cy="128016"/>
          </a:xfrm>
          <a:prstGeom prst="rect">
            <a:avLst/>
          </a:prstGeom>
          <a:solidFill>
            <a:srgbClr val="2F6BFF"/>
          </a:solidFill>
          <a:ln/>
        </p:spPr>
        <p:txBody>
          <a:bodyPr/>
          <a:lstStyle/>
          <a:p>
            <a:endParaRPr lang="en-US"/>
          </a:p>
        </p:txBody>
      </p:sp>
      <p:sp>
        <p:nvSpPr>
          <p:cNvPr id="3" name="Shape 1"/>
          <p:cNvSpPr/>
          <p:nvPr/>
        </p:nvSpPr>
        <p:spPr>
          <a:xfrm>
            <a:off x="9052560" y="-1828800"/>
            <a:ext cx="4206240" cy="4206240"/>
          </a:xfrm>
          <a:prstGeom prst="ellipse">
            <a:avLst/>
          </a:prstGeom>
          <a:solidFill>
            <a:srgbClr val="2F6BFF">
              <a:alpha val="14000"/>
            </a:srgbClr>
          </a:solidFill>
          <a:ln/>
        </p:spPr>
        <p:txBody>
          <a:bodyPr/>
          <a:lstStyle/>
          <a:p>
            <a:endParaRPr lang="en-US"/>
          </a:p>
        </p:txBody>
      </p:sp>
      <p:sp>
        <p:nvSpPr>
          <p:cNvPr id="4" name="Shape 2"/>
          <p:cNvSpPr/>
          <p:nvPr/>
        </p:nvSpPr>
        <p:spPr>
          <a:xfrm>
            <a:off x="-1463040" y="4480560"/>
            <a:ext cx="3657600" cy="3657600"/>
          </a:xfrm>
          <a:prstGeom prst="ellipse">
            <a:avLst/>
          </a:prstGeom>
          <a:solidFill>
            <a:srgbClr val="22D3EE">
              <a:alpha val="10000"/>
            </a:srgbClr>
          </a:solidFill>
          <a:ln/>
        </p:spPr>
        <p:txBody>
          <a:bodyPr/>
          <a:lstStyle/>
          <a:p>
            <a:endParaRPr lang="en-US"/>
          </a:p>
        </p:txBody>
      </p:sp>
      <p:sp>
        <p:nvSpPr>
          <p:cNvPr id="5" name="Text 3"/>
          <p:cNvSpPr/>
          <p:nvPr/>
        </p:nvSpPr>
        <p:spPr>
          <a:xfrm>
            <a:off x="566928" y="548640"/>
            <a:ext cx="9144000" cy="365760"/>
          </a:xfrm>
          <a:prstGeom prst="rect">
            <a:avLst/>
          </a:prstGeom>
          <a:noFill/>
          <a:ln/>
        </p:spPr>
        <p:txBody>
          <a:bodyPr wrap="square" lIns="0" tIns="0" rIns="0" bIns="0" rtlCol="0" anchor="ctr"/>
          <a:lstStyle/>
          <a:p>
            <a:pPr marL="0" indent="0">
              <a:buNone/>
            </a:pPr>
            <a:r>
              <a:rPr lang="en-US" sz="1200" b="1" kern="0" spc="300" dirty="0">
                <a:solidFill>
                  <a:srgbClr val="A371F7"/>
                </a:solidFill>
                <a:latin typeface="Trebuchet MS" pitchFamily="34" charset="0"/>
                <a:ea typeface="Trebuchet MS" pitchFamily="34" charset="-122"/>
                <a:cs typeface="Trebuchet MS" pitchFamily="34" charset="-120"/>
              </a:rPr>
              <a:t>BRANCHIQ  ·  PREDICTION ENGINE</a:t>
            </a:r>
            <a:endParaRPr lang="en-US" sz="1200" dirty="0"/>
          </a:p>
        </p:txBody>
      </p:sp>
      <p:sp>
        <p:nvSpPr>
          <p:cNvPr id="6" name="Text 4"/>
          <p:cNvSpPr/>
          <p:nvPr/>
        </p:nvSpPr>
        <p:spPr>
          <a:xfrm>
            <a:off x="566928" y="914400"/>
            <a:ext cx="10515600" cy="640080"/>
          </a:xfrm>
          <a:prstGeom prst="rect">
            <a:avLst/>
          </a:prstGeom>
          <a:noFill/>
          <a:ln/>
        </p:spPr>
        <p:txBody>
          <a:bodyPr wrap="square" lIns="0" tIns="0" rIns="0" bIns="0" rtlCol="0" anchor="ctr"/>
          <a:lstStyle/>
          <a:p>
            <a:pPr marL="0" indent="0">
              <a:buNone/>
            </a:pPr>
            <a:r>
              <a:rPr lang="en-US" sz="2800" b="1" dirty="0">
                <a:solidFill>
                  <a:srgbClr val="FFFFFF"/>
                </a:solidFill>
                <a:latin typeface="Trebuchet MS" pitchFamily="34" charset="0"/>
                <a:ea typeface="Trebuchet MS" pitchFamily="34" charset="-122"/>
                <a:cs typeface="Trebuchet MS" pitchFamily="34" charset="-120"/>
              </a:rPr>
              <a:t>Turning history into the next decision</a:t>
            </a:r>
            <a:endParaRPr lang="en-US" sz="2800" dirty="0"/>
          </a:p>
        </p:txBody>
      </p:sp>
      <p:sp>
        <p:nvSpPr>
          <p:cNvPr id="7" name="Shape 5"/>
          <p:cNvSpPr/>
          <p:nvPr/>
        </p:nvSpPr>
        <p:spPr>
          <a:xfrm>
            <a:off x="566928" y="1783080"/>
            <a:ext cx="3383280" cy="4160520"/>
          </a:xfrm>
          <a:prstGeom prst="roundRect">
            <a:avLst>
              <a:gd name="adj" fmla="val 2432"/>
            </a:avLst>
          </a:prstGeom>
          <a:solidFill>
            <a:srgbClr val="16224C"/>
          </a:solidFill>
          <a:ln w="12700">
            <a:solidFill>
              <a:srgbClr val="243366"/>
            </a:solidFill>
            <a:prstDash val="solid"/>
          </a:ln>
          <a:effectLst>
            <a:outerShdw blurRad="88900" dist="25400" dir="5400000" algn="bl" rotWithShape="0">
              <a:srgbClr val="0A1230">
                <a:alpha val="10000"/>
              </a:srgbClr>
            </a:outerShdw>
          </a:effectLst>
        </p:spPr>
        <p:txBody>
          <a:bodyPr/>
          <a:lstStyle/>
          <a:p>
            <a:endParaRPr lang="en-US"/>
          </a:p>
        </p:txBody>
      </p:sp>
      <p:sp>
        <p:nvSpPr>
          <p:cNvPr id="8" name="Text 6"/>
          <p:cNvSpPr/>
          <p:nvPr/>
        </p:nvSpPr>
        <p:spPr>
          <a:xfrm>
            <a:off x="841248" y="1938528"/>
            <a:ext cx="2743200" cy="310896"/>
          </a:xfrm>
          <a:prstGeom prst="rect">
            <a:avLst/>
          </a:prstGeom>
          <a:noFill/>
          <a:ln/>
        </p:spPr>
        <p:txBody>
          <a:bodyPr wrap="square" lIns="0" tIns="0" rIns="0" bIns="0" rtlCol="0" anchor="ctr"/>
          <a:lstStyle/>
          <a:p>
            <a:pPr marL="0" indent="0">
              <a:buNone/>
            </a:pPr>
            <a:r>
              <a:rPr lang="en-US" sz="1200" b="1" kern="0" spc="200" dirty="0">
                <a:solidFill>
                  <a:srgbClr val="22D3EE"/>
                </a:solidFill>
                <a:latin typeface="Trebuchet MS" pitchFamily="34" charset="0"/>
                <a:ea typeface="Trebuchet MS" pitchFamily="34" charset="-122"/>
                <a:cs typeface="Trebuchet MS" pitchFamily="34" charset="-120"/>
              </a:rPr>
              <a:t>INPUTS</a:t>
            </a:r>
            <a:endParaRPr lang="en-US" sz="1200" dirty="0"/>
          </a:p>
        </p:txBody>
      </p:sp>
      <p:pic>
        <p:nvPicPr>
          <p:cNvPr id="9" name="Image 0" descr="preencoded.png"/>
          <p:cNvPicPr>
            <a:picLocks noChangeAspect="1"/>
          </p:cNvPicPr>
          <p:nvPr/>
        </p:nvPicPr>
        <p:blipFill>
          <a:blip r:embed="rId3"/>
          <a:stretch>
            <a:fillRect/>
          </a:stretch>
        </p:blipFill>
        <p:spPr>
          <a:xfrm>
            <a:off x="859536" y="2395728"/>
            <a:ext cx="146304" cy="146304"/>
          </a:xfrm>
          <a:prstGeom prst="rect">
            <a:avLst/>
          </a:prstGeom>
        </p:spPr>
      </p:pic>
      <p:sp>
        <p:nvSpPr>
          <p:cNvPr id="10" name="Text 7"/>
          <p:cNvSpPr/>
          <p:nvPr/>
        </p:nvSpPr>
        <p:spPr>
          <a:xfrm>
            <a:off x="1078992" y="2340864"/>
            <a:ext cx="2743200" cy="274320"/>
          </a:xfrm>
          <a:prstGeom prst="rect">
            <a:avLst/>
          </a:prstGeom>
          <a:noFill/>
          <a:ln/>
        </p:spPr>
        <p:txBody>
          <a:bodyPr wrap="square" lIns="0" tIns="0" rIns="0" bIns="0" rtlCol="0" anchor="ctr"/>
          <a:lstStyle/>
          <a:p>
            <a:pPr marL="0" indent="0">
              <a:buNone/>
            </a:pPr>
            <a:r>
              <a:rPr lang="en-US" sz="1150" dirty="0">
                <a:solidFill>
                  <a:srgbClr val="C7D6F5"/>
                </a:solidFill>
                <a:latin typeface="Calibri" pitchFamily="34" charset="0"/>
                <a:ea typeface="Calibri" pitchFamily="34" charset="-122"/>
                <a:cs typeface="Calibri" pitchFamily="34" charset="-120"/>
              </a:rPr>
              <a:t>Sales history</a:t>
            </a:r>
            <a:endParaRPr lang="en-US" sz="1150" dirty="0"/>
          </a:p>
        </p:txBody>
      </p:sp>
      <p:pic>
        <p:nvPicPr>
          <p:cNvPr id="11" name="Image 1" descr="preencoded.png"/>
          <p:cNvPicPr>
            <a:picLocks noChangeAspect="1"/>
          </p:cNvPicPr>
          <p:nvPr/>
        </p:nvPicPr>
        <p:blipFill>
          <a:blip r:embed="rId3"/>
          <a:stretch>
            <a:fillRect/>
          </a:stretch>
        </p:blipFill>
        <p:spPr>
          <a:xfrm>
            <a:off x="859536" y="2816352"/>
            <a:ext cx="146304" cy="146304"/>
          </a:xfrm>
          <a:prstGeom prst="rect">
            <a:avLst/>
          </a:prstGeom>
        </p:spPr>
      </p:pic>
      <p:sp>
        <p:nvSpPr>
          <p:cNvPr id="12" name="Text 8"/>
          <p:cNvSpPr/>
          <p:nvPr/>
        </p:nvSpPr>
        <p:spPr>
          <a:xfrm>
            <a:off x="1078992" y="2761488"/>
            <a:ext cx="2743200" cy="274320"/>
          </a:xfrm>
          <a:prstGeom prst="rect">
            <a:avLst/>
          </a:prstGeom>
          <a:noFill/>
          <a:ln/>
        </p:spPr>
        <p:txBody>
          <a:bodyPr wrap="square" lIns="0" tIns="0" rIns="0" bIns="0" rtlCol="0" anchor="ctr"/>
          <a:lstStyle/>
          <a:p>
            <a:pPr marL="0" indent="0">
              <a:buNone/>
            </a:pPr>
            <a:r>
              <a:rPr lang="en-US" sz="1150" dirty="0">
                <a:solidFill>
                  <a:srgbClr val="C7D6F5"/>
                </a:solidFill>
                <a:latin typeface="Calibri" pitchFamily="34" charset="0"/>
                <a:ea typeface="Calibri" pitchFamily="34" charset="-122"/>
                <a:cs typeface="Calibri" pitchFamily="34" charset="-120"/>
              </a:rPr>
              <a:t>Ingredient consumption</a:t>
            </a:r>
            <a:endParaRPr lang="en-US" sz="1150" dirty="0"/>
          </a:p>
        </p:txBody>
      </p:sp>
      <p:pic>
        <p:nvPicPr>
          <p:cNvPr id="13" name="Image 2" descr="preencoded.png"/>
          <p:cNvPicPr>
            <a:picLocks noChangeAspect="1"/>
          </p:cNvPicPr>
          <p:nvPr/>
        </p:nvPicPr>
        <p:blipFill>
          <a:blip r:embed="rId3"/>
          <a:stretch>
            <a:fillRect/>
          </a:stretch>
        </p:blipFill>
        <p:spPr>
          <a:xfrm>
            <a:off x="859536" y="3236976"/>
            <a:ext cx="146304" cy="146304"/>
          </a:xfrm>
          <a:prstGeom prst="rect">
            <a:avLst/>
          </a:prstGeom>
        </p:spPr>
      </p:pic>
      <p:sp>
        <p:nvSpPr>
          <p:cNvPr id="14" name="Text 9"/>
          <p:cNvSpPr/>
          <p:nvPr/>
        </p:nvSpPr>
        <p:spPr>
          <a:xfrm>
            <a:off x="1078992" y="3182112"/>
            <a:ext cx="2743200" cy="274320"/>
          </a:xfrm>
          <a:prstGeom prst="rect">
            <a:avLst/>
          </a:prstGeom>
          <a:noFill/>
          <a:ln/>
        </p:spPr>
        <p:txBody>
          <a:bodyPr wrap="square" lIns="0" tIns="0" rIns="0" bIns="0" rtlCol="0" anchor="ctr"/>
          <a:lstStyle/>
          <a:p>
            <a:pPr marL="0" indent="0">
              <a:buNone/>
            </a:pPr>
            <a:r>
              <a:rPr lang="en-US" sz="1150" dirty="0">
                <a:solidFill>
                  <a:srgbClr val="C7D6F5"/>
                </a:solidFill>
                <a:latin typeface="Calibri" pitchFamily="34" charset="0"/>
                <a:ea typeface="Calibri" pitchFamily="34" charset="-122"/>
                <a:cs typeface="Calibri" pitchFamily="34" charset="-120"/>
              </a:rPr>
              <a:t>Current stock</a:t>
            </a:r>
            <a:endParaRPr lang="en-US" sz="1150" dirty="0"/>
          </a:p>
        </p:txBody>
      </p:sp>
      <p:pic>
        <p:nvPicPr>
          <p:cNvPr id="15" name="Image 3" descr="preencoded.png"/>
          <p:cNvPicPr>
            <a:picLocks noChangeAspect="1"/>
          </p:cNvPicPr>
          <p:nvPr/>
        </p:nvPicPr>
        <p:blipFill>
          <a:blip r:embed="rId3"/>
          <a:stretch>
            <a:fillRect/>
          </a:stretch>
        </p:blipFill>
        <p:spPr>
          <a:xfrm>
            <a:off x="859536" y="3657600"/>
            <a:ext cx="146304" cy="146304"/>
          </a:xfrm>
          <a:prstGeom prst="rect">
            <a:avLst/>
          </a:prstGeom>
        </p:spPr>
      </p:pic>
      <p:sp>
        <p:nvSpPr>
          <p:cNvPr id="16" name="Text 10"/>
          <p:cNvSpPr/>
          <p:nvPr/>
        </p:nvSpPr>
        <p:spPr>
          <a:xfrm>
            <a:off x="1078992" y="3602736"/>
            <a:ext cx="2743200" cy="274320"/>
          </a:xfrm>
          <a:prstGeom prst="rect">
            <a:avLst/>
          </a:prstGeom>
          <a:noFill/>
          <a:ln/>
        </p:spPr>
        <p:txBody>
          <a:bodyPr wrap="square" lIns="0" tIns="0" rIns="0" bIns="0" rtlCol="0" anchor="ctr"/>
          <a:lstStyle/>
          <a:p>
            <a:pPr marL="0" indent="0">
              <a:buNone/>
            </a:pPr>
            <a:r>
              <a:rPr lang="en-US" sz="1150" dirty="0">
                <a:solidFill>
                  <a:srgbClr val="C7D6F5"/>
                </a:solidFill>
                <a:latin typeface="Calibri" pitchFamily="34" charset="0"/>
                <a:ea typeface="Calibri" pitchFamily="34" charset="-122"/>
                <a:cs typeface="Calibri" pitchFamily="34" charset="-120"/>
              </a:rPr>
              <a:t>Branch trends</a:t>
            </a:r>
            <a:endParaRPr lang="en-US" sz="1150" dirty="0"/>
          </a:p>
        </p:txBody>
      </p:sp>
      <p:pic>
        <p:nvPicPr>
          <p:cNvPr id="17" name="Image 4" descr="preencoded.png"/>
          <p:cNvPicPr>
            <a:picLocks noChangeAspect="1"/>
          </p:cNvPicPr>
          <p:nvPr/>
        </p:nvPicPr>
        <p:blipFill>
          <a:blip r:embed="rId3"/>
          <a:stretch>
            <a:fillRect/>
          </a:stretch>
        </p:blipFill>
        <p:spPr>
          <a:xfrm>
            <a:off x="859536" y="4078224"/>
            <a:ext cx="146304" cy="146304"/>
          </a:xfrm>
          <a:prstGeom prst="rect">
            <a:avLst/>
          </a:prstGeom>
        </p:spPr>
      </p:pic>
      <p:sp>
        <p:nvSpPr>
          <p:cNvPr id="18" name="Text 11"/>
          <p:cNvSpPr/>
          <p:nvPr/>
        </p:nvSpPr>
        <p:spPr>
          <a:xfrm>
            <a:off x="1078992" y="4023360"/>
            <a:ext cx="2743200" cy="274320"/>
          </a:xfrm>
          <a:prstGeom prst="rect">
            <a:avLst/>
          </a:prstGeom>
          <a:noFill/>
          <a:ln/>
        </p:spPr>
        <p:txBody>
          <a:bodyPr wrap="square" lIns="0" tIns="0" rIns="0" bIns="0" rtlCol="0" anchor="ctr"/>
          <a:lstStyle/>
          <a:p>
            <a:pPr marL="0" indent="0">
              <a:buNone/>
            </a:pPr>
            <a:r>
              <a:rPr lang="en-US" sz="1150" dirty="0">
                <a:solidFill>
                  <a:srgbClr val="C7D6F5"/>
                </a:solidFill>
                <a:latin typeface="Calibri" pitchFamily="34" charset="0"/>
                <a:ea typeface="Calibri" pitchFamily="34" charset="-122"/>
                <a:cs typeface="Calibri" pitchFamily="34" charset="-120"/>
              </a:rPr>
              <a:t>Supplier lead time</a:t>
            </a:r>
            <a:endParaRPr lang="en-US" sz="1150" dirty="0"/>
          </a:p>
        </p:txBody>
      </p:sp>
      <p:pic>
        <p:nvPicPr>
          <p:cNvPr id="19" name="Image 5" descr="preencoded.png"/>
          <p:cNvPicPr>
            <a:picLocks noChangeAspect="1"/>
          </p:cNvPicPr>
          <p:nvPr/>
        </p:nvPicPr>
        <p:blipFill>
          <a:blip r:embed="rId3"/>
          <a:stretch>
            <a:fillRect/>
          </a:stretch>
        </p:blipFill>
        <p:spPr>
          <a:xfrm>
            <a:off x="859536" y="4498848"/>
            <a:ext cx="146304" cy="146304"/>
          </a:xfrm>
          <a:prstGeom prst="rect">
            <a:avLst/>
          </a:prstGeom>
        </p:spPr>
      </p:pic>
      <p:sp>
        <p:nvSpPr>
          <p:cNvPr id="20" name="Text 12"/>
          <p:cNvSpPr/>
          <p:nvPr/>
        </p:nvSpPr>
        <p:spPr>
          <a:xfrm>
            <a:off x="1078992" y="4443984"/>
            <a:ext cx="2743200" cy="274320"/>
          </a:xfrm>
          <a:prstGeom prst="rect">
            <a:avLst/>
          </a:prstGeom>
          <a:noFill/>
          <a:ln/>
        </p:spPr>
        <p:txBody>
          <a:bodyPr wrap="square" lIns="0" tIns="0" rIns="0" bIns="0" rtlCol="0" anchor="ctr"/>
          <a:lstStyle/>
          <a:p>
            <a:pPr marL="0" indent="0">
              <a:buNone/>
            </a:pPr>
            <a:r>
              <a:rPr lang="en-US" sz="1150" dirty="0">
                <a:solidFill>
                  <a:srgbClr val="C7D6F5"/>
                </a:solidFill>
                <a:latin typeface="Calibri" pitchFamily="34" charset="0"/>
                <a:ea typeface="Calibri" pitchFamily="34" charset="-122"/>
                <a:cs typeface="Calibri" pitchFamily="34" charset="-120"/>
              </a:rPr>
              <a:t>Seasonality</a:t>
            </a:r>
            <a:endParaRPr lang="en-US" sz="1150" dirty="0"/>
          </a:p>
        </p:txBody>
      </p:sp>
      <p:pic>
        <p:nvPicPr>
          <p:cNvPr id="21" name="Image 6" descr="preencoded.png"/>
          <p:cNvPicPr>
            <a:picLocks noChangeAspect="1"/>
          </p:cNvPicPr>
          <p:nvPr/>
        </p:nvPicPr>
        <p:blipFill>
          <a:blip r:embed="rId3"/>
          <a:stretch>
            <a:fillRect/>
          </a:stretch>
        </p:blipFill>
        <p:spPr>
          <a:xfrm>
            <a:off x="859536" y="4919472"/>
            <a:ext cx="146304" cy="146304"/>
          </a:xfrm>
          <a:prstGeom prst="rect">
            <a:avLst/>
          </a:prstGeom>
        </p:spPr>
      </p:pic>
      <p:sp>
        <p:nvSpPr>
          <p:cNvPr id="22" name="Text 13"/>
          <p:cNvSpPr/>
          <p:nvPr/>
        </p:nvSpPr>
        <p:spPr>
          <a:xfrm>
            <a:off x="1078992" y="4864608"/>
            <a:ext cx="2743200" cy="274320"/>
          </a:xfrm>
          <a:prstGeom prst="rect">
            <a:avLst/>
          </a:prstGeom>
          <a:noFill/>
          <a:ln/>
        </p:spPr>
        <p:txBody>
          <a:bodyPr wrap="square" lIns="0" tIns="0" rIns="0" bIns="0" rtlCol="0" anchor="ctr"/>
          <a:lstStyle/>
          <a:p>
            <a:pPr marL="0" indent="0">
              <a:buNone/>
            </a:pPr>
            <a:r>
              <a:rPr lang="en-US" sz="1150" dirty="0">
                <a:solidFill>
                  <a:srgbClr val="C7D6F5"/>
                </a:solidFill>
                <a:latin typeface="Calibri" pitchFamily="34" charset="0"/>
                <a:ea typeface="Calibri" pitchFamily="34" charset="-122"/>
                <a:cs typeface="Calibri" pitchFamily="34" charset="-120"/>
              </a:rPr>
              <a:t>Waste history</a:t>
            </a:r>
            <a:endParaRPr lang="en-US" sz="1150" dirty="0"/>
          </a:p>
        </p:txBody>
      </p:sp>
      <p:pic>
        <p:nvPicPr>
          <p:cNvPr id="23" name="Image 7" descr="preencoded.png"/>
          <p:cNvPicPr>
            <a:picLocks noChangeAspect="1"/>
          </p:cNvPicPr>
          <p:nvPr/>
        </p:nvPicPr>
        <p:blipFill>
          <a:blip r:embed="rId3"/>
          <a:stretch>
            <a:fillRect/>
          </a:stretch>
        </p:blipFill>
        <p:spPr>
          <a:xfrm>
            <a:off x="859536" y="5340096"/>
            <a:ext cx="146304" cy="146304"/>
          </a:xfrm>
          <a:prstGeom prst="rect">
            <a:avLst/>
          </a:prstGeom>
        </p:spPr>
      </p:pic>
      <p:sp>
        <p:nvSpPr>
          <p:cNvPr id="24" name="Text 14"/>
          <p:cNvSpPr/>
          <p:nvPr/>
        </p:nvSpPr>
        <p:spPr>
          <a:xfrm>
            <a:off x="1078992" y="5285232"/>
            <a:ext cx="2743200" cy="274320"/>
          </a:xfrm>
          <a:prstGeom prst="rect">
            <a:avLst/>
          </a:prstGeom>
          <a:noFill/>
          <a:ln/>
        </p:spPr>
        <p:txBody>
          <a:bodyPr wrap="square" lIns="0" tIns="0" rIns="0" bIns="0" rtlCol="0" anchor="ctr"/>
          <a:lstStyle/>
          <a:p>
            <a:pPr marL="0" indent="0">
              <a:buNone/>
            </a:pPr>
            <a:r>
              <a:rPr lang="en-US" sz="1150" dirty="0">
                <a:solidFill>
                  <a:srgbClr val="C7D6F5"/>
                </a:solidFill>
                <a:latin typeface="Calibri" pitchFamily="34" charset="0"/>
                <a:ea typeface="Calibri" pitchFamily="34" charset="-122"/>
                <a:cs typeface="Calibri" pitchFamily="34" charset="-120"/>
              </a:rPr>
              <a:t>Promotions</a:t>
            </a:r>
            <a:endParaRPr lang="en-US" sz="1150" dirty="0"/>
          </a:p>
        </p:txBody>
      </p:sp>
      <p:sp>
        <p:nvSpPr>
          <p:cNvPr id="25" name="Shape 15"/>
          <p:cNvSpPr/>
          <p:nvPr/>
        </p:nvSpPr>
        <p:spPr>
          <a:xfrm>
            <a:off x="4270248" y="3063240"/>
            <a:ext cx="1600200" cy="1600200"/>
          </a:xfrm>
          <a:prstGeom prst="roundRect">
            <a:avLst>
              <a:gd name="adj" fmla="val 6857"/>
            </a:avLst>
          </a:prstGeom>
          <a:solidFill>
            <a:srgbClr val="A371F7"/>
          </a:solidFill>
          <a:ln/>
          <a:effectLst>
            <a:outerShdw blurRad="114300" dist="38100" dir="5400000" algn="bl" rotWithShape="0">
              <a:srgbClr val="0A1230">
                <a:alpha val="16000"/>
              </a:srgbClr>
            </a:outerShdw>
          </a:effectLst>
        </p:spPr>
        <p:txBody>
          <a:bodyPr/>
          <a:lstStyle/>
          <a:p>
            <a:endParaRPr lang="en-US"/>
          </a:p>
        </p:txBody>
      </p:sp>
      <p:sp>
        <p:nvSpPr>
          <p:cNvPr id="26" name="Shape 16"/>
          <p:cNvSpPr/>
          <p:nvPr/>
        </p:nvSpPr>
        <p:spPr>
          <a:xfrm>
            <a:off x="4727448" y="3246120"/>
            <a:ext cx="685800" cy="685800"/>
          </a:xfrm>
          <a:prstGeom prst="ellipse">
            <a:avLst/>
          </a:prstGeom>
          <a:solidFill>
            <a:srgbClr val="16224C"/>
          </a:solidFill>
          <a:ln/>
        </p:spPr>
        <p:txBody>
          <a:bodyPr/>
          <a:lstStyle/>
          <a:p>
            <a:endParaRPr lang="en-US"/>
          </a:p>
        </p:txBody>
      </p:sp>
      <p:pic>
        <p:nvPicPr>
          <p:cNvPr id="27" name="Image 8" descr="preencoded.png"/>
          <p:cNvPicPr>
            <a:picLocks noChangeAspect="1"/>
          </p:cNvPicPr>
          <p:nvPr/>
        </p:nvPicPr>
        <p:blipFill>
          <a:blip r:embed="rId4"/>
          <a:stretch>
            <a:fillRect/>
          </a:stretch>
        </p:blipFill>
        <p:spPr>
          <a:xfrm>
            <a:off x="4881753" y="3400425"/>
            <a:ext cx="377190" cy="377190"/>
          </a:xfrm>
          <a:prstGeom prst="rect">
            <a:avLst/>
          </a:prstGeom>
        </p:spPr>
      </p:pic>
      <p:sp>
        <p:nvSpPr>
          <p:cNvPr id="28" name="Text 17"/>
          <p:cNvSpPr/>
          <p:nvPr/>
        </p:nvSpPr>
        <p:spPr>
          <a:xfrm>
            <a:off x="4270248" y="4160520"/>
            <a:ext cx="1600200" cy="274320"/>
          </a:xfrm>
          <a:prstGeom prst="rect">
            <a:avLst/>
          </a:prstGeom>
          <a:noFill/>
          <a:ln/>
        </p:spPr>
        <p:txBody>
          <a:bodyPr wrap="square" lIns="0" tIns="0" rIns="0" bIns="0" rtlCol="0" anchor="ctr"/>
          <a:lstStyle/>
          <a:p>
            <a:pPr marL="0" indent="0" algn="ctr">
              <a:buNone/>
            </a:pPr>
            <a:r>
              <a:rPr lang="en-US" sz="1200" b="1" dirty="0">
                <a:solidFill>
                  <a:srgbClr val="FFFFFF"/>
                </a:solidFill>
                <a:latin typeface="Trebuchet MS" pitchFamily="34" charset="0"/>
                <a:ea typeface="Trebuchet MS" pitchFamily="34" charset="-122"/>
                <a:cs typeface="Trebuchet MS" pitchFamily="34" charset="-120"/>
              </a:rPr>
              <a:t>BranchIQ</a:t>
            </a:r>
            <a:endParaRPr lang="en-US" sz="1200" dirty="0"/>
          </a:p>
        </p:txBody>
      </p:sp>
      <p:pic>
        <p:nvPicPr>
          <p:cNvPr id="29" name="Image 9" descr="preencoded.png"/>
          <p:cNvPicPr>
            <a:picLocks noChangeAspect="1"/>
          </p:cNvPicPr>
          <p:nvPr/>
        </p:nvPicPr>
        <p:blipFill>
          <a:blip r:embed="rId5"/>
          <a:stretch>
            <a:fillRect/>
          </a:stretch>
        </p:blipFill>
        <p:spPr>
          <a:xfrm>
            <a:off x="4023360" y="3749040"/>
            <a:ext cx="182880" cy="182880"/>
          </a:xfrm>
          <a:prstGeom prst="rect">
            <a:avLst/>
          </a:prstGeom>
        </p:spPr>
      </p:pic>
      <p:pic>
        <p:nvPicPr>
          <p:cNvPr id="30" name="Image 10" descr="preencoded.png"/>
          <p:cNvPicPr>
            <a:picLocks noChangeAspect="1"/>
          </p:cNvPicPr>
          <p:nvPr/>
        </p:nvPicPr>
        <p:blipFill>
          <a:blip r:embed="rId5"/>
          <a:stretch>
            <a:fillRect/>
          </a:stretch>
        </p:blipFill>
        <p:spPr>
          <a:xfrm>
            <a:off x="5980176" y="3749040"/>
            <a:ext cx="182880" cy="182880"/>
          </a:xfrm>
          <a:prstGeom prst="rect">
            <a:avLst/>
          </a:prstGeom>
        </p:spPr>
      </p:pic>
      <p:sp>
        <p:nvSpPr>
          <p:cNvPr id="31" name="Shape 18"/>
          <p:cNvSpPr/>
          <p:nvPr/>
        </p:nvSpPr>
        <p:spPr>
          <a:xfrm>
            <a:off x="6190488" y="1783080"/>
            <a:ext cx="2587752" cy="658368"/>
          </a:xfrm>
          <a:prstGeom prst="roundRect">
            <a:avLst>
              <a:gd name="adj" fmla="val 11111"/>
            </a:avLst>
          </a:prstGeom>
          <a:solidFill>
            <a:srgbClr val="16224C"/>
          </a:solidFill>
          <a:ln w="12700">
            <a:solidFill>
              <a:srgbClr val="243366"/>
            </a:solidFill>
            <a:prstDash val="solid"/>
          </a:ln>
        </p:spPr>
        <p:txBody>
          <a:bodyPr/>
          <a:lstStyle/>
          <a:p>
            <a:endParaRPr lang="en-US"/>
          </a:p>
        </p:txBody>
      </p:sp>
      <p:sp>
        <p:nvSpPr>
          <p:cNvPr id="32" name="Shape 19"/>
          <p:cNvSpPr/>
          <p:nvPr/>
        </p:nvSpPr>
        <p:spPr>
          <a:xfrm>
            <a:off x="6336792" y="1929384"/>
            <a:ext cx="365760" cy="365760"/>
          </a:xfrm>
          <a:prstGeom prst="ellipse">
            <a:avLst/>
          </a:prstGeom>
          <a:solidFill>
            <a:srgbClr val="2F6BFF"/>
          </a:solidFill>
          <a:ln/>
        </p:spPr>
        <p:txBody>
          <a:bodyPr/>
          <a:lstStyle/>
          <a:p>
            <a:endParaRPr lang="en-US"/>
          </a:p>
        </p:txBody>
      </p:sp>
      <p:pic>
        <p:nvPicPr>
          <p:cNvPr id="33" name="Image 11" descr="preencoded.png"/>
          <p:cNvPicPr>
            <a:picLocks noChangeAspect="1"/>
          </p:cNvPicPr>
          <p:nvPr/>
        </p:nvPicPr>
        <p:blipFill>
          <a:blip r:embed="rId6"/>
          <a:stretch>
            <a:fillRect/>
          </a:stretch>
        </p:blipFill>
        <p:spPr>
          <a:xfrm>
            <a:off x="6428232" y="2020824"/>
            <a:ext cx="182880" cy="182880"/>
          </a:xfrm>
          <a:prstGeom prst="rect">
            <a:avLst/>
          </a:prstGeom>
        </p:spPr>
      </p:pic>
      <p:sp>
        <p:nvSpPr>
          <p:cNvPr id="34" name="Text 20"/>
          <p:cNvSpPr/>
          <p:nvPr/>
        </p:nvSpPr>
        <p:spPr>
          <a:xfrm>
            <a:off x="6793992" y="1783080"/>
            <a:ext cx="1874520" cy="658368"/>
          </a:xfrm>
          <a:prstGeom prst="rect">
            <a:avLst/>
          </a:prstGeom>
          <a:noFill/>
          <a:ln/>
        </p:spPr>
        <p:txBody>
          <a:bodyPr wrap="square" lIns="0" tIns="0" rIns="0" bIns="0"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Expected stock-out date</a:t>
            </a:r>
            <a:endParaRPr lang="en-US" sz="1100" dirty="0"/>
          </a:p>
        </p:txBody>
      </p:sp>
      <p:sp>
        <p:nvSpPr>
          <p:cNvPr id="35" name="Shape 21"/>
          <p:cNvSpPr/>
          <p:nvPr/>
        </p:nvSpPr>
        <p:spPr>
          <a:xfrm>
            <a:off x="9006840" y="1783080"/>
            <a:ext cx="2587752" cy="658368"/>
          </a:xfrm>
          <a:prstGeom prst="roundRect">
            <a:avLst>
              <a:gd name="adj" fmla="val 11111"/>
            </a:avLst>
          </a:prstGeom>
          <a:solidFill>
            <a:srgbClr val="16224C"/>
          </a:solidFill>
          <a:ln w="12700">
            <a:solidFill>
              <a:srgbClr val="243366"/>
            </a:solidFill>
            <a:prstDash val="solid"/>
          </a:ln>
        </p:spPr>
        <p:txBody>
          <a:bodyPr/>
          <a:lstStyle/>
          <a:p>
            <a:endParaRPr lang="en-US"/>
          </a:p>
        </p:txBody>
      </p:sp>
      <p:sp>
        <p:nvSpPr>
          <p:cNvPr id="36" name="Shape 22"/>
          <p:cNvSpPr/>
          <p:nvPr/>
        </p:nvSpPr>
        <p:spPr>
          <a:xfrm>
            <a:off x="9153144" y="1929384"/>
            <a:ext cx="365760" cy="365760"/>
          </a:xfrm>
          <a:prstGeom prst="ellipse">
            <a:avLst/>
          </a:prstGeom>
          <a:solidFill>
            <a:srgbClr val="2F6BFF"/>
          </a:solidFill>
          <a:ln/>
        </p:spPr>
        <p:txBody>
          <a:bodyPr/>
          <a:lstStyle/>
          <a:p>
            <a:endParaRPr lang="en-US"/>
          </a:p>
        </p:txBody>
      </p:sp>
      <p:pic>
        <p:nvPicPr>
          <p:cNvPr id="37" name="Image 12" descr="preencoded.png"/>
          <p:cNvPicPr>
            <a:picLocks noChangeAspect="1"/>
          </p:cNvPicPr>
          <p:nvPr/>
        </p:nvPicPr>
        <p:blipFill>
          <a:blip r:embed="rId7"/>
          <a:stretch>
            <a:fillRect/>
          </a:stretch>
        </p:blipFill>
        <p:spPr>
          <a:xfrm>
            <a:off x="9244584" y="2020824"/>
            <a:ext cx="182880" cy="182880"/>
          </a:xfrm>
          <a:prstGeom prst="rect">
            <a:avLst/>
          </a:prstGeom>
        </p:spPr>
      </p:pic>
      <p:sp>
        <p:nvSpPr>
          <p:cNvPr id="38" name="Text 23"/>
          <p:cNvSpPr/>
          <p:nvPr/>
        </p:nvSpPr>
        <p:spPr>
          <a:xfrm>
            <a:off x="9610344" y="1783080"/>
            <a:ext cx="1874520" cy="658368"/>
          </a:xfrm>
          <a:prstGeom prst="rect">
            <a:avLst/>
          </a:prstGeom>
          <a:noFill/>
          <a:ln/>
        </p:spPr>
        <p:txBody>
          <a:bodyPr wrap="square" lIns="0" tIns="0" rIns="0" bIns="0"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Recommended reorder qty</a:t>
            </a:r>
            <a:endParaRPr lang="en-US" sz="1100" dirty="0"/>
          </a:p>
        </p:txBody>
      </p:sp>
      <p:sp>
        <p:nvSpPr>
          <p:cNvPr id="39" name="Shape 24"/>
          <p:cNvSpPr/>
          <p:nvPr/>
        </p:nvSpPr>
        <p:spPr>
          <a:xfrm>
            <a:off x="6190488" y="2551176"/>
            <a:ext cx="2587752" cy="658368"/>
          </a:xfrm>
          <a:prstGeom prst="roundRect">
            <a:avLst>
              <a:gd name="adj" fmla="val 11111"/>
            </a:avLst>
          </a:prstGeom>
          <a:solidFill>
            <a:srgbClr val="16224C"/>
          </a:solidFill>
          <a:ln w="12700">
            <a:solidFill>
              <a:srgbClr val="243366"/>
            </a:solidFill>
            <a:prstDash val="solid"/>
          </a:ln>
        </p:spPr>
        <p:txBody>
          <a:bodyPr/>
          <a:lstStyle/>
          <a:p>
            <a:endParaRPr lang="en-US"/>
          </a:p>
        </p:txBody>
      </p:sp>
      <p:sp>
        <p:nvSpPr>
          <p:cNvPr id="40" name="Shape 25"/>
          <p:cNvSpPr/>
          <p:nvPr/>
        </p:nvSpPr>
        <p:spPr>
          <a:xfrm>
            <a:off x="6336792" y="2697480"/>
            <a:ext cx="365760" cy="365760"/>
          </a:xfrm>
          <a:prstGeom prst="ellipse">
            <a:avLst/>
          </a:prstGeom>
          <a:solidFill>
            <a:srgbClr val="2F6BFF"/>
          </a:solidFill>
          <a:ln/>
        </p:spPr>
        <p:txBody>
          <a:bodyPr/>
          <a:lstStyle/>
          <a:p>
            <a:endParaRPr lang="en-US"/>
          </a:p>
        </p:txBody>
      </p:sp>
      <p:pic>
        <p:nvPicPr>
          <p:cNvPr id="41" name="Image 13" descr="preencoded.png"/>
          <p:cNvPicPr>
            <a:picLocks noChangeAspect="1"/>
          </p:cNvPicPr>
          <p:nvPr/>
        </p:nvPicPr>
        <p:blipFill>
          <a:blip r:embed="rId8"/>
          <a:stretch>
            <a:fillRect/>
          </a:stretch>
        </p:blipFill>
        <p:spPr>
          <a:xfrm>
            <a:off x="6428232" y="2788920"/>
            <a:ext cx="182880" cy="182880"/>
          </a:xfrm>
          <a:prstGeom prst="rect">
            <a:avLst/>
          </a:prstGeom>
        </p:spPr>
      </p:pic>
      <p:sp>
        <p:nvSpPr>
          <p:cNvPr id="42" name="Text 26"/>
          <p:cNvSpPr/>
          <p:nvPr/>
        </p:nvSpPr>
        <p:spPr>
          <a:xfrm>
            <a:off x="6793992" y="2551176"/>
            <a:ext cx="1874520" cy="658368"/>
          </a:xfrm>
          <a:prstGeom prst="rect">
            <a:avLst/>
          </a:prstGeom>
          <a:noFill/>
          <a:ln/>
        </p:spPr>
        <p:txBody>
          <a:bodyPr wrap="square" lIns="0" tIns="0" rIns="0" bIns="0"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Transfer recommendation</a:t>
            </a:r>
            <a:endParaRPr lang="en-US" sz="1100" dirty="0"/>
          </a:p>
        </p:txBody>
      </p:sp>
      <p:sp>
        <p:nvSpPr>
          <p:cNvPr id="43" name="Shape 27"/>
          <p:cNvSpPr/>
          <p:nvPr/>
        </p:nvSpPr>
        <p:spPr>
          <a:xfrm>
            <a:off x="9006840" y="2551176"/>
            <a:ext cx="2587752" cy="658368"/>
          </a:xfrm>
          <a:prstGeom prst="roundRect">
            <a:avLst>
              <a:gd name="adj" fmla="val 11111"/>
            </a:avLst>
          </a:prstGeom>
          <a:solidFill>
            <a:srgbClr val="16224C"/>
          </a:solidFill>
          <a:ln w="12700">
            <a:solidFill>
              <a:srgbClr val="243366"/>
            </a:solidFill>
            <a:prstDash val="solid"/>
          </a:ln>
        </p:spPr>
        <p:txBody>
          <a:bodyPr/>
          <a:lstStyle/>
          <a:p>
            <a:endParaRPr lang="en-US"/>
          </a:p>
        </p:txBody>
      </p:sp>
      <p:sp>
        <p:nvSpPr>
          <p:cNvPr id="44" name="Shape 28"/>
          <p:cNvSpPr/>
          <p:nvPr/>
        </p:nvSpPr>
        <p:spPr>
          <a:xfrm>
            <a:off x="9153144" y="2697480"/>
            <a:ext cx="365760" cy="365760"/>
          </a:xfrm>
          <a:prstGeom prst="ellipse">
            <a:avLst/>
          </a:prstGeom>
          <a:solidFill>
            <a:srgbClr val="2F6BFF"/>
          </a:solidFill>
          <a:ln/>
        </p:spPr>
        <p:txBody>
          <a:bodyPr/>
          <a:lstStyle/>
          <a:p>
            <a:endParaRPr lang="en-US"/>
          </a:p>
        </p:txBody>
      </p:sp>
      <p:pic>
        <p:nvPicPr>
          <p:cNvPr id="45" name="Image 14" descr="preencoded.png"/>
          <p:cNvPicPr>
            <a:picLocks noChangeAspect="1"/>
          </p:cNvPicPr>
          <p:nvPr/>
        </p:nvPicPr>
        <p:blipFill>
          <a:blip r:embed="rId9"/>
          <a:stretch>
            <a:fillRect/>
          </a:stretch>
        </p:blipFill>
        <p:spPr>
          <a:xfrm>
            <a:off x="9244584" y="2788920"/>
            <a:ext cx="182880" cy="182880"/>
          </a:xfrm>
          <a:prstGeom prst="rect">
            <a:avLst/>
          </a:prstGeom>
        </p:spPr>
      </p:pic>
      <p:sp>
        <p:nvSpPr>
          <p:cNvPr id="46" name="Text 29"/>
          <p:cNvSpPr/>
          <p:nvPr/>
        </p:nvSpPr>
        <p:spPr>
          <a:xfrm>
            <a:off x="9610344" y="2551176"/>
            <a:ext cx="1874520" cy="658368"/>
          </a:xfrm>
          <a:prstGeom prst="rect">
            <a:avLst/>
          </a:prstGeom>
          <a:noFill/>
          <a:ln/>
        </p:spPr>
        <p:txBody>
          <a:bodyPr wrap="square" lIns="0" tIns="0" rIns="0" bIns="0"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Risk level</a:t>
            </a:r>
            <a:endParaRPr lang="en-US" sz="1100" dirty="0"/>
          </a:p>
        </p:txBody>
      </p:sp>
      <p:sp>
        <p:nvSpPr>
          <p:cNvPr id="47" name="Shape 30"/>
          <p:cNvSpPr/>
          <p:nvPr/>
        </p:nvSpPr>
        <p:spPr>
          <a:xfrm>
            <a:off x="6190488" y="3319272"/>
            <a:ext cx="2587752" cy="658368"/>
          </a:xfrm>
          <a:prstGeom prst="roundRect">
            <a:avLst>
              <a:gd name="adj" fmla="val 11111"/>
            </a:avLst>
          </a:prstGeom>
          <a:solidFill>
            <a:srgbClr val="16224C"/>
          </a:solidFill>
          <a:ln w="12700">
            <a:solidFill>
              <a:srgbClr val="243366"/>
            </a:solidFill>
            <a:prstDash val="solid"/>
          </a:ln>
        </p:spPr>
        <p:txBody>
          <a:bodyPr/>
          <a:lstStyle/>
          <a:p>
            <a:endParaRPr lang="en-US"/>
          </a:p>
        </p:txBody>
      </p:sp>
      <p:sp>
        <p:nvSpPr>
          <p:cNvPr id="48" name="Shape 31"/>
          <p:cNvSpPr/>
          <p:nvPr/>
        </p:nvSpPr>
        <p:spPr>
          <a:xfrm>
            <a:off x="6336792" y="3465576"/>
            <a:ext cx="365760" cy="365760"/>
          </a:xfrm>
          <a:prstGeom prst="ellipse">
            <a:avLst/>
          </a:prstGeom>
          <a:solidFill>
            <a:srgbClr val="2F6BFF"/>
          </a:solidFill>
          <a:ln/>
        </p:spPr>
        <p:txBody>
          <a:bodyPr/>
          <a:lstStyle/>
          <a:p>
            <a:endParaRPr lang="en-US"/>
          </a:p>
        </p:txBody>
      </p:sp>
      <p:pic>
        <p:nvPicPr>
          <p:cNvPr id="49" name="Image 15" descr="preencoded.png"/>
          <p:cNvPicPr>
            <a:picLocks noChangeAspect="1"/>
          </p:cNvPicPr>
          <p:nvPr/>
        </p:nvPicPr>
        <p:blipFill>
          <a:blip r:embed="rId10"/>
          <a:stretch>
            <a:fillRect/>
          </a:stretch>
        </p:blipFill>
        <p:spPr>
          <a:xfrm>
            <a:off x="6428232" y="3557016"/>
            <a:ext cx="182880" cy="182880"/>
          </a:xfrm>
          <a:prstGeom prst="rect">
            <a:avLst/>
          </a:prstGeom>
        </p:spPr>
      </p:pic>
      <p:sp>
        <p:nvSpPr>
          <p:cNvPr id="50" name="Text 32"/>
          <p:cNvSpPr/>
          <p:nvPr/>
        </p:nvSpPr>
        <p:spPr>
          <a:xfrm>
            <a:off x="6793992" y="3319272"/>
            <a:ext cx="1874520" cy="658368"/>
          </a:xfrm>
          <a:prstGeom prst="rect">
            <a:avLst/>
          </a:prstGeom>
          <a:noFill/>
          <a:ln/>
        </p:spPr>
        <p:txBody>
          <a:bodyPr wrap="square" lIns="0" tIns="0" rIns="0" bIns="0"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Confidence score</a:t>
            </a:r>
            <a:endParaRPr lang="en-US" sz="1100" dirty="0"/>
          </a:p>
        </p:txBody>
      </p:sp>
      <p:sp>
        <p:nvSpPr>
          <p:cNvPr id="51" name="Shape 33"/>
          <p:cNvSpPr/>
          <p:nvPr/>
        </p:nvSpPr>
        <p:spPr>
          <a:xfrm>
            <a:off x="9006840" y="3319272"/>
            <a:ext cx="2587752" cy="658368"/>
          </a:xfrm>
          <a:prstGeom prst="roundRect">
            <a:avLst>
              <a:gd name="adj" fmla="val 11111"/>
            </a:avLst>
          </a:prstGeom>
          <a:solidFill>
            <a:srgbClr val="16224C"/>
          </a:solidFill>
          <a:ln w="12700">
            <a:solidFill>
              <a:srgbClr val="243366"/>
            </a:solidFill>
            <a:prstDash val="solid"/>
          </a:ln>
        </p:spPr>
        <p:txBody>
          <a:bodyPr/>
          <a:lstStyle/>
          <a:p>
            <a:endParaRPr lang="en-US"/>
          </a:p>
        </p:txBody>
      </p:sp>
      <p:sp>
        <p:nvSpPr>
          <p:cNvPr id="52" name="Shape 34"/>
          <p:cNvSpPr/>
          <p:nvPr/>
        </p:nvSpPr>
        <p:spPr>
          <a:xfrm>
            <a:off x="9153144" y="3465576"/>
            <a:ext cx="365760" cy="365760"/>
          </a:xfrm>
          <a:prstGeom prst="ellipse">
            <a:avLst/>
          </a:prstGeom>
          <a:solidFill>
            <a:srgbClr val="2F6BFF"/>
          </a:solidFill>
          <a:ln/>
        </p:spPr>
        <p:txBody>
          <a:bodyPr/>
          <a:lstStyle/>
          <a:p>
            <a:endParaRPr lang="en-US"/>
          </a:p>
        </p:txBody>
      </p:sp>
      <p:pic>
        <p:nvPicPr>
          <p:cNvPr id="53" name="Image 16" descr="preencoded.png"/>
          <p:cNvPicPr>
            <a:picLocks noChangeAspect="1"/>
          </p:cNvPicPr>
          <p:nvPr/>
        </p:nvPicPr>
        <p:blipFill>
          <a:blip r:embed="rId11"/>
          <a:stretch>
            <a:fillRect/>
          </a:stretch>
        </p:blipFill>
        <p:spPr>
          <a:xfrm>
            <a:off x="9244584" y="3557016"/>
            <a:ext cx="182880" cy="182880"/>
          </a:xfrm>
          <a:prstGeom prst="rect">
            <a:avLst/>
          </a:prstGeom>
        </p:spPr>
      </p:pic>
      <p:sp>
        <p:nvSpPr>
          <p:cNvPr id="54" name="Text 35"/>
          <p:cNvSpPr/>
          <p:nvPr/>
        </p:nvSpPr>
        <p:spPr>
          <a:xfrm>
            <a:off x="9610344" y="3319272"/>
            <a:ext cx="1874520" cy="658368"/>
          </a:xfrm>
          <a:prstGeom prst="rect">
            <a:avLst/>
          </a:prstGeom>
          <a:noFill/>
          <a:ln/>
        </p:spPr>
        <p:txBody>
          <a:bodyPr wrap="square" lIns="0" tIns="0" rIns="0" bIns="0" rtlCol="0" anchor="ctr"/>
          <a:lstStyle/>
          <a:p>
            <a:pPr marL="0" indent="0">
              <a:buNone/>
            </a:pPr>
            <a:r>
              <a:rPr lang="en-US" sz="1100" b="1" dirty="0">
                <a:solidFill>
                  <a:srgbClr val="FFFFFF"/>
                </a:solidFill>
                <a:latin typeface="Calibri" pitchFamily="34" charset="0"/>
                <a:ea typeface="Calibri" pitchFamily="34" charset="-122"/>
                <a:cs typeface="Calibri" pitchFamily="34" charset="-120"/>
              </a:rPr>
              <a:t>Plain-language explanation</a:t>
            </a:r>
            <a:endParaRPr lang="en-US" sz="1100" dirty="0"/>
          </a:p>
        </p:txBody>
      </p:sp>
      <p:sp>
        <p:nvSpPr>
          <p:cNvPr id="55" name="Shape 36"/>
          <p:cNvSpPr/>
          <p:nvPr/>
        </p:nvSpPr>
        <p:spPr>
          <a:xfrm>
            <a:off x="566928" y="6126480"/>
            <a:ext cx="11027664" cy="566928"/>
          </a:xfrm>
          <a:prstGeom prst="roundRect">
            <a:avLst>
              <a:gd name="adj" fmla="val 16129"/>
            </a:avLst>
          </a:prstGeom>
          <a:solidFill>
            <a:srgbClr val="27C68A"/>
          </a:solidFill>
          <a:ln/>
        </p:spPr>
        <p:txBody>
          <a:bodyPr/>
          <a:lstStyle/>
          <a:p>
            <a:endParaRPr lang="en-US"/>
          </a:p>
        </p:txBody>
      </p:sp>
      <p:sp>
        <p:nvSpPr>
          <p:cNvPr id="56" name="Text 37"/>
          <p:cNvSpPr/>
          <p:nvPr/>
        </p:nvSpPr>
        <p:spPr>
          <a:xfrm>
            <a:off x="566928" y="6126480"/>
            <a:ext cx="11027664" cy="566928"/>
          </a:xfrm>
          <a:prstGeom prst="rect">
            <a:avLst/>
          </a:prstGeom>
          <a:noFill/>
          <a:ln/>
        </p:spPr>
        <p:txBody>
          <a:bodyPr wrap="square" lIns="0" tIns="0" rIns="0" bIns="0" rtlCol="0" anchor="ctr"/>
          <a:lstStyle/>
          <a:p>
            <a:pPr marL="0" indent="0" algn="ctr">
              <a:buNone/>
            </a:pPr>
            <a:r>
              <a:rPr lang="en-US" sz="1500" b="1" dirty="0">
                <a:solidFill>
                  <a:srgbClr val="06281C"/>
                </a:solidFill>
                <a:latin typeface="Trebuchet MS" pitchFamily="34" charset="0"/>
                <a:ea typeface="Trebuchet MS" pitchFamily="34" charset="-122"/>
                <a:cs typeface="Trebuchet MS" pitchFamily="34" charset="-120"/>
              </a:rPr>
              <a:t>“Branch A runs out of milk in 2.4 days. Order 80 L or transfer 40 L from Branch B.”</a:t>
            </a:r>
            <a:endParaRPr lang="en-US" sz="15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3873</Words>
  <Application>Microsoft Office PowerPoint</Application>
  <PresentationFormat>Custom</PresentationFormat>
  <Paragraphs>557</Paragraphs>
  <Slides>24</Slides>
  <Notes>24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BranchIQ POS SaaS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BranchIQ POS SaaS — Investor Pitch Deck</dc:title>
  <dc:subject>PptxGenJS Presentation</dc:subject>
  <dc:creator>BranchIQ</dc:creator>
  <cp:lastModifiedBy>Ali Habbeh</cp:lastModifiedBy>
  <cp:revision>1</cp:revision>
  <dcterms:created xsi:type="dcterms:W3CDTF">2026-06-14T09:04:42Z</dcterms:created>
  <dcterms:modified xsi:type="dcterms:W3CDTF">2026-07-03T11:11:53Z</dcterms:modified>
</cp:coreProperties>
</file>