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notesSlides/notesSlide17.xml" ContentType="application/vnd.openxmlformats-officedocument.presentationml.notesSlide+xml"/>
  <Override PartName="/ppt/charts/chart2.xml" ContentType="application/vnd.openxmlformats-officedocument.drawingml.chart+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7" d="100"/>
          <a:sy n="77" d="100"/>
        </p:scale>
        <p:origin x="2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ARR (USD)</c:v>
                </c:pt>
              </c:strCache>
            </c:strRef>
          </c:tx>
          <c:spPr>
            <a:solidFill>
              <a:srgbClr val="337579">
                <a:alpha val="100000"/>
              </a:srgbClr>
            </a:solidFill>
            <a:effectLst/>
          </c:spPr>
          <c:invertIfNegative val="0"/>
          <c:dLbls>
            <c:numFmt formatCode="\$#,##0" sourceLinked="0"/>
            <c:spPr>
              <a:noFill/>
              <a:ln>
                <a:noFill/>
              </a:ln>
              <a:effectLst/>
            </c:spPr>
            <c:txPr>
              <a:bodyPr/>
              <a:lstStyle/>
              <a:p>
                <a:pPr>
                  <a:defRPr sz="1000" b="0" i="0" u="none" strike="noStrike">
                    <a:solidFill>
                      <a:srgbClr val="337579"/>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Y1 · 10 schools</c:v>
                </c:pt>
                <c:pt idx="1">
                  <c:v>Y2 · 35 schools</c:v>
                </c:pt>
                <c:pt idx="2">
                  <c:v>Y3 · 100 schools</c:v>
                </c:pt>
              </c:strCache>
            </c:strRef>
          </c:cat>
          <c:val>
            <c:numRef>
              <c:f>Sheet1!$B$2:$B$4</c:f>
              <c:numCache>
                <c:formatCode>General</c:formatCode>
                <c:ptCount val="3"/>
                <c:pt idx="0">
                  <c:v>240000</c:v>
                </c:pt>
                <c:pt idx="1">
                  <c:v>840000</c:v>
                </c:pt>
                <c:pt idx="2">
                  <c:v>2400000</c:v>
                </c:pt>
              </c:numCache>
            </c:numRef>
          </c:val>
          <c:extLst>
            <c:ext xmlns:c16="http://schemas.microsoft.com/office/drawing/2014/chart" uri="{C3380CC4-5D6E-409C-BE32-E72D297353CC}">
              <c16:uniqueId val="{00000000-0871-445C-A925-460916E21521}"/>
            </c:ext>
          </c:extLst>
        </c:ser>
        <c:dLbls>
          <c:showLegendKey val="0"/>
          <c:showVal val="1"/>
          <c:showCatName val="0"/>
          <c:showSerName val="0"/>
          <c:showPercent val="0"/>
          <c:showBubbleSize val="0"/>
        </c:dLbls>
        <c:gapWidth val="6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5A6A72"/>
                </a:solidFill>
                <a:latin typeface="Calibri"/>
              </a:defRPr>
            </a:pPr>
            <a:endParaRPr lang="en-US"/>
          </a:p>
        </c:txPr>
        <c:crossAx val="2094734552"/>
        <c:crosses val="autoZero"/>
        <c:auto val="1"/>
        <c:lblAlgn val="ctr"/>
        <c:lblOffset val="100"/>
        <c:noMultiLvlLbl val="1"/>
      </c:catAx>
      <c:valAx>
        <c:axId val="2094734552"/>
        <c:scaling>
          <c:orientation val="minMax"/>
        </c:scaling>
        <c:delete val="1"/>
        <c:axPos val="l"/>
        <c:majorGridlines>
          <c:spPr>
            <a:ln w="6350" cap="flat">
              <a:solidFill>
                <a:srgbClr val="E2E8F0"/>
              </a:solidFill>
              <a:prstDash val="solid"/>
              <a:round/>
            </a:ln>
          </c:spPr>
        </c:majorGridlines>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doughnutChart>
        <c:varyColors val="1"/>
        <c:ser>
          <c:idx val="0"/>
          <c:order val="0"/>
          <c:tx>
            <c:strRef>
              <c:f>Sheet1!$B$1</c:f>
              <c:strCache>
                <c:ptCount val="1"/>
                <c:pt idx="0">
                  <c:v>Use of funds</c:v>
                </c:pt>
              </c:strCache>
            </c:strRef>
          </c:tx>
          <c:spPr>
            <a:solidFill>
              <a:schemeClr val="accent1"/>
            </a:solidFill>
            <a:ln w="9525" cap="flat">
              <a:solidFill>
                <a:srgbClr val="F9F9F9"/>
              </a:solidFill>
              <a:prstDash val="solid"/>
              <a:round/>
            </a:ln>
            <a:effectLst/>
          </c:spPr>
          <c:dPt>
            <c:idx val="0"/>
            <c:bubble3D val="0"/>
            <c:spPr>
              <a:solidFill>
                <a:srgbClr val="5FE5E8"/>
              </a:solidFill>
              <a:effectLst/>
            </c:spPr>
            <c:extLst>
              <c:ext xmlns:c16="http://schemas.microsoft.com/office/drawing/2014/chart" uri="{C3380CC4-5D6E-409C-BE32-E72D297353CC}">
                <c16:uniqueId val="{00000001-F633-442D-85AA-0E609AD85129}"/>
              </c:ext>
            </c:extLst>
          </c:dPt>
          <c:dPt>
            <c:idx val="1"/>
            <c:bubble3D val="0"/>
            <c:spPr>
              <a:solidFill>
                <a:srgbClr val="337579"/>
              </a:solidFill>
              <a:effectLst/>
            </c:spPr>
            <c:extLst>
              <c:ext xmlns:c16="http://schemas.microsoft.com/office/drawing/2014/chart" uri="{C3380CC4-5D6E-409C-BE32-E72D297353CC}">
                <c16:uniqueId val="{00000003-F633-442D-85AA-0E609AD85129}"/>
              </c:ext>
            </c:extLst>
          </c:dPt>
          <c:dPt>
            <c:idx val="2"/>
            <c:bubble3D val="0"/>
            <c:spPr>
              <a:solidFill>
                <a:srgbClr val="4FA8AC"/>
              </a:solidFill>
              <a:effectLst/>
            </c:spPr>
            <c:extLst>
              <c:ext xmlns:c16="http://schemas.microsoft.com/office/drawing/2014/chart" uri="{C3380CC4-5D6E-409C-BE32-E72D297353CC}">
                <c16:uniqueId val="{00000005-F633-442D-85AA-0E609AD85129}"/>
              </c:ext>
            </c:extLst>
          </c:dPt>
          <c:dPt>
            <c:idx val="3"/>
            <c:bubble3D val="0"/>
            <c:spPr>
              <a:solidFill>
                <a:srgbClr val="AEFCFE"/>
              </a:solidFill>
              <a:effectLst/>
            </c:spPr>
            <c:extLst>
              <c:ext xmlns:c16="http://schemas.microsoft.com/office/drawing/2014/chart" uri="{C3380CC4-5D6E-409C-BE32-E72D297353CC}">
                <c16:uniqueId val="{00000007-F633-442D-85AA-0E609AD85129}"/>
              </c:ext>
            </c:extLst>
          </c:dPt>
          <c:dPt>
            <c:idx val="4"/>
            <c:bubble3D val="0"/>
            <c:spPr>
              <a:solidFill>
                <a:srgbClr val="29625F"/>
              </a:solidFill>
              <a:effectLst/>
            </c:spPr>
            <c:extLst>
              <c:ext xmlns:c16="http://schemas.microsoft.com/office/drawing/2014/chart" uri="{C3380CC4-5D6E-409C-BE32-E72D297353CC}">
                <c16:uniqueId val="{00000009-F633-442D-85AA-0E609AD85129}"/>
              </c:ext>
            </c:extLst>
          </c:dPt>
          <c:dPt>
            <c:idx val="5"/>
            <c:bubble3D val="0"/>
            <c:spPr>
              <a:solidFill>
                <a:srgbClr val="7FB0B6"/>
              </a:solidFill>
              <a:effectLst/>
            </c:spPr>
            <c:extLst>
              <c:ext xmlns:c16="http://schemas.microsoft.com/office/drawing/2014/chart" uri="{C3380CC4-5D6E-409C-BE32-E72D297353CC}">
                <c16:uniqueId val="{0000000B-F633-442D-85AA-0E609AD85129}"/>
              </c:ext>
            </c:extLst>
          </c:dPt>
          <c:dLbls>
            <c:dLbl>
              <c:idx val="0"/>
              <c:numFmt formatCode="0%" sourceLinked="0"/>
              <c:spPr/>
              <c:txPr>
                <a:bodyPr/>
                <a:lstStyle/>
                <a:p>
                  <a:pPr>
                    <a:defRPr sz="900" b="1" i="0" u="none" strike="noStrike">
                      <a:solidFill>
                        <a:srgbClr val="050C16"/>
                      </a:solidFill>
                      <a:latin typeface="Calibri"/>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633-442D-85AA-0E609AD85129}"/>
                </c:ext>
              </c:extLst>
            </c:dLbl>
            <c:dLbl>
              <c:idx val="1"/>
              <c:numFmt formatCode="0%" sourceLinked="0"/>
              <c:spPr/>
              <c:txPr>
                <a:bodyPr/>
                <a:lstStyle/>
                <a:p>
                  <a:pPr>
                    <a:defRPr sz="900" b="1" i="0" u="none" strike="noStrike">
                      <a:solidFill>
                        <a:srgbClr val="050C16"/>
                      </a:solidFill>
                      <a:latin typeface="Calibri"/>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633-442D-85AA-0E609AD85129}"/>
                </c:ext>
              </c:extLst>
            </c:dLbl>
            <c:dLbl>
              <c:idx val="2"/>
              <c:numFmt formatCode="0%" sourceLinked="0"/>
              <c:spPr/>
              <c:txPr>
                <a:bodyPr/>
                <a:lstStyle/>
                <a:p>
                  <a:pPr>
                    <a:defRPr sz="900" b="1" i="0" u="none" strike="noStrike">
                      <a:solidFill>
                        <a:srgbClr val="050C16"/>
                      </a:solidFill>
                      <a:latin typeface="Calibri"/>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633-442D-85AA-0E609AD85129}"/>
                </c:ext>
              </c:extLst>
            </c:dLbl>
            <c:dLbl>
              <c:idx val="3"/>
              <c:numFmt formatCode="0%" sourceLinked="0"/>
              <c:spPr/>
              <c:txPr>
                <a:bodyPr/>
                <a:lstStyle/>
                <a:p>
                  <a:pPr>
                    <a:defRPr sz="900" b="1" i="0" u="none" strike="noStrike">
                      <a:solidFill>
                        <a:srgbClr val="050C16"/>
                      </a:solidFill>
                      <a:latin typeface="Calibri"/>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633-442D-85AA-0E609AD85129}"/>
                </c:ext>
              </c:extLst>
            </c:dLbl>
            <c:dLbl>
              <c:idx val="4"/>
              <c:numFmt formatCode="0%" sourceLinked="0"/>
              <c:spPr/>
              <c:txPr>
                <a:bodyPr/>
                <a:lstStyle/>
                <a:p>
                  <a:pPr>
                    <a:defRPr sz="900" b="1" i="0" u="none" strike="noStrike">
                      <a:solidFill>
                        <a:srgbClr val="050C16"/>
                      </a:solidFill>
                      <a:latin typeface="Calibri"/>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633-442D-85AA-0E609AD85129}"/>
                </c:ext>
              </c:extLst>
            </c:dLbl>
            <c:dLbl>
              <c:idx val="5"/>
              <c:numFmt formatCode="0%" sourceLinked="0"/>
              <c:spPr/>
              <c:txPr>
                <a:bodyPr/>
                <a:lstStyle/>
                <a:p>
                  <a:pPr>
                    <a:defRPr sz="900" b="1" i="0" u="none" strike="noStrike">
                      <a:solidFill>
                        <a:srgbClr val="050C16"/>
                      </a:solidFill>
                      <a:latin typeface="Calibri"/>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F633-442D-85AA-0E609AD85129}"/>
                </c:ext>
              </c:extLst>
            </c:dLbl>
            <c:numFmt formatCode="0%" sourceLinked="0"/>
            <c:spPr>
              <a:noFill/>
              <a:ln>
                <a:noFill/>
              </a:ln>
              <a:effectLst/>
            </c:spPr>
            <c:txPr>
              <a:bodyPr/>
              <a:lstStyle/>
              <a:p>
                <a:pPr>
                  <a:defRPr sz="1800" b="1" i="0" u="none" strike="noStrike">
                    <a:solidFill>
                      <a:srgbClr val="000000"/>
                    </a:solidFill>
                    <a:latin typeface="Arial"/>
                  </a:defRPr>
                </a:pPr>
                <a:endParaRPr lang="en-US"/>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Sheet1!$A$2:$A$7</c:f>
              <c:strCache>
                <c:ptCount val="6"/>
                <c:pt idx="0">
                  <c:v>Product finalization &amp; QA</c:v>
                </c:pt>
                <c:pt idx="1">
                  <c:v>Sales &amp; onboarding</c:v>
                </c:pt>
                <c:pt idx="2">
                  <c:v>Cloud &amp; infrastructure</c:v>
                </c:pt>
                <c:pt idx="3">
                  <c:v>Customer support</c:v>
                </c:pt>
                <c:pt idx="4">
                  <c:v>Mobile &amp; kiosk</c:v>
                </c:pt>
                <c:pt idx="5">
                  <c:v>Compliance &amp; legal</c:v>
                </c:pt>
              </c:strCache>
            </c:strRef>
          </c:cat>
          <c:val>
            <c:numRef>
              <c:f>Sheet1!$B$2:$B$7</c:f>
              <c:numCache>
                <c:formatCode>General</c:formatCode>
                <c:ptCount val="6"/>
                <c:pt idx="0">
                  <c:v>25</c:v>
                </c:pt>
                <c:pt idx="1">
                  <c:v>25</c:v>
                </c:pt>
                <c:pt idx="2">
                  <c:v>15</c:v>
                </c:pt>
                <c:pt idx="3">
                  <c:v>15</c:v>
                </c:pt>
                <c:pt idx="4">
                  <c:v>10</c:v>
                </c:pt>
                <c:pt idx="5">
                  <c:v>10</c:v>
                </c:pt>
              </c:numCache>
            </c:numRef>
          </c:val>
          <c:extLst>
            <c:ext xmlns:c16="http://schemas.microsoft.com/office/drawing/2014/chart" uri="{C3380CC4-5D6E-409C-BE32-E72D297353CC}">
              <c16:uniqueId val="{0000000C-F633-442D-85AA-0E609AD85129}"/>
            </c:ext>
          </c:extLst>
        </c:ser>
        <c:dLbls>
          <c:showLegendKey val="0"/>
          <c:showVal val="0"/>
          <c:showCatName val="0"/>
          <c:showSerName val="0"/>
          <c:showPercent val="0"/>
          <c:showBubbleSize val="0"/>
          <c:showLeaderLines val="0"/>
        </c:dLbls>
        <c:firstSliceAng val="0"/>
        <c:holeSize val="58"/>
      </c:doughnutChart>
      <c:spPr>
        <a:noFill/>
        <a:ln>
          <a:noFill/>
        </a:ln>
        <a:effectLst/>
      </c:spPr>
    </c:plotArea>
    <c:legend>
      <c:legendPos val="r"/>
      <c:overlay val="0"/>
      <c:txPr>
        <a:bodyPr/>
        <a:lstStyle/>
        <a:p>
          <a:pPr>
            <a:defRPr sz="1000">
              <a:solidFill>
                <a:srgbClr val="DCEAEE"/>
              </a:solidFill>
              <a:latin typeface="Calibri"/>
              <a:cs typeface="Calibri"/>
            </a:defRPr>
          </a:pPr>
          <a:endParaRPr lang="en-US"/>
        </a:p>
      </c:txPr>
    </c:legend>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4550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EduCore is an all-in-one school management SaaS platform. In one sentence: it's the operating system a school runs on — admin, teaching, parents, students, billing, support and learning, on one secure multi-tenant platform. Be honest up front about status: this is a Production Deployment Candidate, ready for managed pilots — not a public-production claim. Keep this slide up while you introduce yourself.</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Security is designed in. Tenant isolation uses EF Core global query filters so data boundaries are enforced automatically. Role-based access keeps parent/student/teacher/admin separate. Sensitive actions are audit-logged with correlation IDs. Consent records and data-request workflows are scaffolded, with versioned legal documents and retention policies. Be explicit and honest: we are DESIGNED for compliance readiness — we claim no ISO/SOC 2/GDPR certification, and legal review is required before public launch.</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Recurring SaaS revenue per school, in three tiers — Core, Professional, and Enterprise/Group. Beyond the subscription, we have multiple levers: a per-student pricing option, setup and onboarding fees, premium modules, transaction fees on SMS and payments, and a future white-label/enterprise path for school groups.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Go-to-market is land-and-expand. We start with hands-on managed pilots at small-to-mid private and international schools. The wedge bundle is SIS plus attendance plus finance plus parent communication plus support. We win GCC-first on bilingual and localized fit. Then we expand into multi-school groups and upsell LMS, CRM and analytics.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proof. 207 backend tests and 61 web tests passing; 52 API controllers; 16 modules built. Code readiness is roughly 98%, deployment readiness roughly 90%. We've shipped CRM, notifications with FCM v1, support/helpdesk, legal and privacy, hardened tenant isolation, Stripe webhook signature and idempotency, plus backup/restore/rollback and monitoring readiness. Status stays honest: Production Deployment Candidate — automated gates are green, manual production gates remain.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concrete 30/60/90 path. First 30 days: close final code gaps, deploy to Hostinger, wire live providers, verify Stripe live. By 60 days: legal sign-off, backup/restore rehearsal on a real database, security review, UAT with a pilot school. By 90 days: first paid pilot live, mobile and kiosk real-device QA, and public launch approval. These are the exact manual gates between candidate and live.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forward-looking moat. Because EduCore unifies attendance, grades, finance and engagement data, it's positioned to add predictive intelligence: at-risk student prediction, attendance risk, fee-collection forecasting, workload and engagement scores, a school health score, AI-generated reports and leadership recommendations. Be clear: this is roadmap and vision — not a live feature today.</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illustrative model — clearly labeled as assumptions, not actuals or forecasts. Example: a blended four-dollar per-student per-month ARPU, 500 students per school, gives about $24K ARR per school plus a one-time setup fee. Scaling schools from roughly 10 to 35 to 100 across three years illustrates the ARR shape. I want to be explicit: we have no live customers or bookings to claim — these are planning assumptions, detailed in pitch-data-assumptions.md.</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ask. We're raising a seed round — the amount is a placeholder to confirm with you. Use of funds, illustratively: product finalization and QA, sales and onboarding, cloud and infrastructure, customer support, mobile and kiosk release, and compliance/legal. The milestones that money buys: launch pilots, onboard the first schools, convert them to paid subscriptions, and expand modules and multi-school groups.</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close: EduCore is ready to move from product build to market launch. It's a complete digital operating system for modern schools, engineered and tested, sitting at the deployment-candidate line with a clear 90-day path to live. I'd love to partner on taking it to the first schools. My contact is on screen — let's talk.</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Schools today run on a patchwork: a SIS here, spreadsheets for finance, WhatsApp for parents, a separate LMS. Nothing is connected, so staff re-key data by hand and nobody has a single source of truth. Parents are left in the dark on attendance, grades and fees. And the software that does exist is usually too basic, too expensive, or simply not built for GCC bilingual schools. This is the pain we remove.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shift is structural: schools are moving budget from one-off tools to integrated platforms, and parents now expect a consumer-grade mobile experience. GCC and international private schools specifically need bilingual, RTL-native, secure, cloud-ready systems. I've deliberately NOT invented a market size number here — that belongs in diligence with sourced data. The point is the timing and the fit.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EduCore is one platform for every stakeholder. The core sits in the middle; around it are the six role-based portals plus the mobile app and the kiosk. One login model, one data layer, one accountable vendor. That's the whole pitch in a picture: instead of stitching five tools, the school runs on EduCore.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what's actually built — not a wish list. Sixteen functional modules spanning student records, attendance, timetable, gradebook, LMS, assignments, finance and parent payments, CRM and admissions, support, notifications, legal and consent, kiosk attendance, the mobile app, reporting, and tenant/subscription management. Each of these is wired across the backend, the web app and the data layer.</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is role-based. Super Admin operates the whole platform across school tenants. School Admin runs one school end to end. Staff get scoped front-desk access. Teachers get attendance, gradebook and assignments. Parents get real-time visibility per child plus fees and messaging. Students get their schedule, assignments and grades. On top, the Flutter mobile app and the kiosk for QR attendance.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real screenshots from the working build, not mockups: the School Admin dashboard, the finance and billing view, and the Super Admin multi-tenant console. In a live demo I can walk through any portal end to end. The message: the product exists and runs today.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typical school systems are point tools stitched together, EduCore is all-in-one. Multi-tenant isolation is enforced at the data layer, not bolted on. CRM and demo booking are built in. Support, legal/consent, and bilingual GCC-ready finance ship as part of the platform. That breadth — with production operations scripts and security-first tenant isolation — is the differentiation.</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Investor-friendly view of the stack. Clients — web, marketing, mobile, kiosk — talk to a single .NET 8 API that enforces auth, role-based access and tenant isolation. Behind it: PostgreSQL via EF Core, Redis, MinIO/S3 storage, plus Stripe, email/SMS/push and monitoring. Everything is containerized with Docker Compose and deployable to a Hostinger VPS with automatic HTTPS. Modern, boring-in-a-good-way, and cloud-ready.</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4.png"/><Relationship Id="rId7"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5.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13.png"/><Relationship Id="rId7" Type="http://schemas.openxmlformats.org/officeDocument/2006/relationships/image" Target="../media/image7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s>
</file>

<file path=ppt/slides/_rels/slide16.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image" Target="../media/image4.png"/><Relationship Id="rId7"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9.png"/><Relationship Id="rId4" Type="http://schemas.openxmlformats.org/officeDocument/2006/relationships/image" Target="../media/image8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82.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notesSlide" Target="../notesSlides/notesSlide5.xml"/><Relationship Id="rId16"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19" Type="http://schemas.openxmlformats.org/officeDocument/2006/relationships/image" Target="../media/image37.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22.png"/><Relationship Id="rId5" Type="http://schemas.openxmlformats.org/officeDocument/2006/relationships/image" Target="../media/image39.png"/><Relationship Id="rId10"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4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13.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53.png"/><Relationship Id="rId5" Type="http://schemas.openxmlformats.org/officeDocument/2006/relationships/image" Target="../media/image21.png"/><Relationship Id="rId10" Type="http://schemas.openxmlformats.org/officeDocument/2006/relationships/image" Target="../media/image52.png"/><Relationship Id="rId4" Type="http://schemas.openxmlformats.org/officeDocument/2006/relationships/image" Target="../media/image48.png"/><Relationship Id="rId9" Type="http://schemas.openxmlformats.org/officeDocument/2006/relationships/image" Target="../media/image51.png"/><Relationship Id="rId1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C:\Users\USER\OneDrive\Desktop\EDUCore - V2\docs\investor-pitch\build\gen\icon-cap-5FE5E8.png"/>
          <p:cNvPicPr>
            <a:picLocks noChangeAspect="1"/>
          </p:cNvPicPr>
          <p:nvPr/>
        </p:nvPicPr>
        <p:blipFill>
          <a:blip r:embed="rId4"/>
          <a:stretch>
            <a:fillRect/>
          </a:stretch>
        </p:blipFill>
        <p:spPr>
          <a:xfrm>
            <a:off x="685800" y="640080"/>
            <a:ext cx="566928" cy="566928"/>
          </a:xfrm>
          <a:prstGeom prst="rect">
            <a:avLst/>
          </a:prstGeom>
        </p:spPr>
      </p:pic>
      <p:sp>
        <p:nvSpPr>
          <p:cNvPr id="3" name="Text 0"/>
          <p:cNvSpPr/>
          <p:nvPr/>
        </p:nvSpPr>
        <p:spPr>
          <a:xfrm>
            <a:off x="1371600" y="658368"/>
            <a:ext cx="4572000" cy="548640"/>
          </a:xfrm>
          <a:prstGeom prst="rect">
            <a:avLst/>
          </a:prstGeom>
          <a:noFill/>
          <a:ln/>
        </p:spPr>
        <p:txBody>
          <a:bodyPr wrap="square" lIns="0" tIns="0" rIns="0" bIns="0" rtlCol="0" anchor="ctr"/>
          <a:lstStyle/>
          <a:p>
            <a:pPr marL="0" indent="0" algn="l">
              <a:buNone/>
            </a:pPr>
            <a:r>
              <a:rPr lang="en-US" sz="2600" b="1" dirty="0">
                <a:solidFill>
                  <a:srgbClr val="FFFFFF"/>
                </a:solidFill>
                <a:latin typeface="Trebuchet MS" pitchFamily="34" charset="0"/>
                <a:ea typeface="Trebuchet MS" pitchFamily="34" charset="-122"/>
                <a:cs typeface="Trebuchet MS" pitchFamily="34" charset="-120"/>
              </a:rPr>
              <a:t>Edu</a:t>
            </a:r>
            <a:r>
              <a:rPr lang="en-US" sz="2600" b="1" dirty="0">
                <a:solidFill>
                  <a:srgbClr val="5FE5E8"/>
                </a:solidFill>
                <a:latin typeface="Trebuchet MS" pitchFamily="34" charset="0"/>
                <a:ea typeface="Trebuchet MS" pitchFamily="34" charset="-122"/>
                <a:cs typeface="Trebuchet MS" pitchFamily="34" charset="-120"/>
              </a:rPr>
              <a:t>Core</a:t>
            </a:r>
            <a:endParaRPr lang="en-US" sz="2600" dirty="0"/>
          </a:p>
        </p:txBody>
      </p:sp>
      <p:sp>
        <p:nvSpPr>
          <p:cNvPr id="4" name="Text 1"/>
          <p:cNvSpPr/>
          <p:nvPr/>
        </p:nvSpPr>
        <p:spPr>
          <a:xfrm>
            <a:off x="685800" y="2148840"/>
            <a:ext cx="8686800" cy="1737360"/>
          </a:xfrm>
          <a:prstGeom prst="rect">
            <a:avLst/>
          </a:prstGeom>
          <a:noFill/>
          <a:ln/>
        </p:spPr>
        <p:txBody>
          <a:bodyPr wrap="square" lIns="0" tIns="0" rIns="0" bIns="0" rtlCol="0" anchor="ctr"/>
          <a:lstStyle/>
          <a:p>
            <a:pPr marL="0" indent="0" algn="l">
              <a:lnSpc>
                <a:spcPct val="100000"/>
              </a:lnSpc>
              <a:buNone/>
            </a:pPr>
            <a:r>
              <a:rPr lang="en-US" sz="5200" b="1" dirty="0">
                <a:solidFill>
                  <a:srgbClr val="FFFFFF"/>
                </a:solidFill>
                <a:latin typeface="Trebuchet MS" pitchFamily="34" charset="0"/>
                <a:ea typeface="Trebuchet MS" pitchFamily="34" charset="-122"/>
                <a:cs typeface="Trebuchet MS" pitchFamily="34" charset="-120"/>
              </a:rPr>
              <a:t>All-in-One School</a:t>
            </a:r>
            <a:endParaRPr lang="en-US" sz="5200" dirty="0"/>
          </a:p>
          <a:p>
            <a:pPr marL="0" indent="0" algn="l">
              <a:lnSpc>
                <a:spcPct val="100000"/>
              </a:lnSpc>
              <a:buNone/>
            </a:pPr>
            <a:r>
              <a:rPr lang="en-US" sz="5200" b="1" dirty="0">
                <a:solidFill>
                  <a:srgbClr val="FFFFFF"/>
                </a:solidFill>
                <a:latin typeface="Trebuchet MS" pitchFamily="34" charset="0"/>
                <a:ea typeface="Trebuchet MS" pitchFamily="34" charset="-122"/>
                <a:cs typeface="Trebuchet MS" pitchFamily="34" charset="-120"/>
              </a:rPr>
              <a:t>Management SaaS</a:t>
            </a:r>
            <a:endParaRPr lang="en-US" sz="5200" dirty="0"/>
          </a:p>
        </p:txBody>
      </p:sp>
      <p:sp>
        <p:nvSpPr>
          <p:cNvPr id="5" name="Text 2"/>
          <p:cNvSpPr/>
          <p:nvPr/>
        </p:nvSpPr>
        <p:spPr>
          <a:xfrm>
            <a:off x="713232" y="3977640"/>
            <a:ext cx="7863840" cy="822960"/>
          </a:xfrm>
          <a:prstGeom prst="rect">
            <a:avLst/>
          </a:prstGeom>
          <a:noFill/>
          <a:ln/>
        </p:spPr>
        <p:txBody>
          <a:bodyPr wrap="square" lIns="0" tIns="0" rIns="0" bIns="0" rtlCol="0" anchor="ctr"/>
          <a:lstStyle/>
          <a:p>
            <a:pPr marL="0" indent="0" algn="l">
              <a:buNone/>
            </a:pPr>
            <a:r>
              <a:rPr lang="en-US" sz="1600" dirty="0">
                <a:solidFill>
                  <a:srgbClr val="C7DCE2"/>
                </a:solidFill>
                <a:latin typeface="Calibri" pitchFamily="34" charset="0"/>
                <a:ea typeface="Calibri" pitchFamily="34" charset="-122"/>
                <a:cs typeface="Calibri" pitchFamily="34" charset="-120"/>
              </a:rPr>
              <a:t>From school operations to parent engagement, billing, support, and digital learning — one secure, multi-tenant platform.</a:t>
            </a:r>
            <a:endParaRPr lang="en-US" sz="1600" dirty="0"/>
          </a:p>
        </p:txBody>
      </p:sp>
      <p:sp>
        <p:nvSpPr>
          <p:cNvPr id="6" name="Shape 3"/>
          <p:cNvSpPr/>
          <p:nvPr/>
        </p:nvSpPr>
        <p:spPr>
          <a:xfrm>
            <a:off x="713232" y="4983480"/>
            <a:ext cx="4297680" cy="457200"/>
          </a:xfrm>
          <a:prstGeom prst="roundRect">
            <a:avLst>
              <a:gd name="adj" fmla="val 50000"/>
            </a:avLst>
          </a:prstGeom>
          <a:solidFill>
            <a:srgbClr val="337579">
              <a:alpha val="82000"/>
            </a:srgbClr>
          </a:solidFill>
          <a:ln w="12700">
            <a:solidFill>
              <a:srgbClr val="5FE5E8"/>
            </a:solidFill>
            <a:prstDash val="solid"/>
          </a:ln>
        </p:spPr>
        <p:txBody>
          <a:bodyPr/>
          <a:lstStyle/>
          <a:p>
            <a:endParaRPr lang="en-US"/>
          </a:p>
        </p:txBody>
      </p:sp>
      <p:pic>
        <p:nvPicPr>
          <p:cNvPr id="7" name="Image 1" descr="C:\Users\USER\OneDrive\Desktop\EDUCore - V2\docs\investor-pitch\build\gen\icon-check-5FE5E8.png"/>
          <p:cNvPicPr>
            <a:picLocks noChangeAspect="1"/>
          </p:cNvPicPr>
          <p:nvPr/>
        </p:nvPicPr>
        <p:blipFill>
          <a:blip r:embed="rId5"/>
          <a:stretch>
            <a:fillRect/>
          </a:stretch>
        </p:blipFill>
        <p:spPr>
          <a:xfrm>
            <a:off x="896112" y="5093208"/>
            <a:ext cx="237744" cy="237744"/>
          </a:xfrm>
          <a:prstGeom prst="rect">
            <a:avLst/>
          </a:prstGeom>
        </p:spPr>
      </p:pic>
      <p:sp>
        <p:nvSpPr>
          <p:cNvPr id="8" name="Text 4"/>
          <p:cNvSpPr/>
          <p:nvPr/>
        </p:nvSpPr>
        <p:spPr>
          <a:xfrm>
            <a:off x="1188720" y="4983480"/>
            <a:ext cx="3749040" cy="457200"/>
          </a:xfrm>
          <a:prstGeom prst="rect">
            <a:avLst/>
          </a:prstGeom>
          <a:noFill/>
          <a:ln/>
        </p:spPr>
        <p:txBody>
          <a:bodyPr wrap="square" lIns="0" tIns="0" rIns="0" bIns="0" rtlCol="0" anchor="ctr"/>
          <a:lstStyle/>
          <a:p>
            <a:pPr marL="0" indent="0">
              <a:buNone/>
            </a:pPr>
            <a:r>
              <a:rPr lang="en-US" sz="1050" b="1" dirty="0">
                <a:solidFill>
                  <a:srgbClr val="AEFCFE"/>
                </a:solidFill>
                <a:latin typeface="Trebuchet MS" pitchFamily="34" charset="0"/>
                <a:ea typeface="Trebuchet MS" pitchFamily="34" charset="-122"/>
                <a:cs typeface="Trebuchet MS" pitchFamily="34" charset="-120"/>
              </a:rPr>
              <a:t>Production Deployment Candidate · Managed-Pilot Ready</a:t>
            </a:r>
            <a:endParaRPr lang="en-US" sz="1050" dirty="0"/>
          </a:p>
        </p:txBody>
      </p:sp>
      <p:sp>
        <p:nvSpPr>
          <p:cNvPr id="9" name="Text 5"/>
          <p:cNvSpPr/>
          <p:nvPr/>
        </p:nvSpPr>
        <p:spPr>
          <a:xfrm>
            <a:off x="8869680" y="4983480"/>
            <a:ext cx="2743200" cy="640080"/>
          </a:xfrm>
          <a:prstGeom prst="rect">
            <a:avLst/>
          </a:prstGeom>
          <a:noFill/>
          <a:ln/>
        </p:spPr>
        <p:txBody>
          <a:bodyPr wrap="square" lIns="0" tIns="0" rIns="0" bIns="0" rtlCol="0" anchor="ctr"/>
          <a:lstStyle/>
          <a:p>
            <a:pPr marL="0" indent="0" algn="r">
              <a:buNone/>
            </a:pPr>
            <a:r>
              <a:rPr lang="en-US" sz="1100" b="1" dirty="0">
                <a:solidFill>
                  <a:srgbClr val="FFFFFF"/>
                </a:solidFill>
                <a:latin typeface="Calibri" pitchFamily="34" charset="0"/>
                <a:ea typeface="Calibri" pitchFamily="34" charset="-122"/>
                <a:cs typeface="Calibri" pitchFamily="34" charset="-120"/>
              </a:rPr>
              <a:t>Mazen Mekdad</a:t>
            </a:r>
            <a:endParaRPr lang="en-US" sz="1100" dirty="0"/>
          </a:p>
          <a:p>
            <a:pPr marL="0" indent="0" algn="r">
              <a:buNone/>
            </a:pPr>
            <a:r>
              <a:rPr lang="en-US" sz="1100" dirty="0">
                <a:solidFill>
                  <a:srgbClr val="9FBEC6"/>
                </a:solidFill>
                <a:latin typeface="Calibri" pitchFamily="34" charset="0"/>
                <a:ea typeface="Calibri" pitchFamily="34" charset="-122"/>
                <a:cs typeface="Calibri" pitchFamily="34" charset="-120"/>
              </a:rPr>
              <a:t>mazenkm96@gmail.com</a:t>
            </a:r>
            <a:endParaRPr lang="en-US" sz="1100" dirty="0"/>
          </a:p>
        </p:txBody>
      </p:sp>
      <p:sp>
        <p:nvSpPr>
          <p:cNvPr id="10" name="Text 6"/>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FFFFFF"/>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8FB3BC"/>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11" name="Text 7"/>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8FB3BC"/>
                </a:solidFill>
                <a:latin typeface="Trebuchet MS" pitchFamily="34" charset="0"/>
                <a:ea typeface="Trebuchet MS" pitchFamily="34" charset="-122"/>
                <a:cs typeface="Trebuchet MS" pitchFamily="34" charset="-120"/>
              </a:rPr>
              <a:t>1</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337579"/>
                </a:solidFill>
                <a:latin typeface="Trebuchet MS" pitchFamily="34" charset="0"/>
                <a:ea typeface="Trebuchet MS" pitchFamily="34" charset="-122"/>
                <a:cs typeface="Trebuchet MS" pitchFamily="34" charset="-120"/>
              </a:rPr>
              <a:t>SECURITY &amp; COMPLIANCE</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0B1620"/>
                </a:solidFill>
                <a:latin typeface="Trebuchet MS" pitchFamily="34" charset="0"/>
                <a:ea typeface="Trebuchet MS" pitchFamily="34" charset="-122"/>
                <a:cs typeface="Trebuchet MS" pitchFamily="34" charset="-120"/>
              </a:rPr>
              <a:t>Designed for compliance readiness</a:t>
            </a:r>
            <a:endParaRPr lang="en-US" sz="3200" dirty="0"/>
          </a:p>
        </p:txBody>
      </p:sp>
      <p:sp>
        <p:nvSpPr>
          <p:cNvPr id="4" name="Shape 2"/>
          <p:cNvSpPr/>
          <p:nvPr/>
        </p:nvSpPr>
        <p:spPr>
          <a:xfrm>
            <a:off x="685800" y="1783080"/>
            <a:ext cx="5257800" cy="1170432"/>
          </a:xfrm>
          <a:prstGeom prst="roundRect">
            <a:avLst>
              <a:gd name="adj" fmla="val 6250"/>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5" name="Shape 3"/>
          <p:cNvSpPr/>
          <p:nvPr/>
        </p:nvSpPr>
        <p:spPr>
          <a:xfrm>
            <a:off x="941832" y="2039112"/>
            <a:ext cx="658368" cy="658368"/>
          </a:xfrm>
          <a:prstGeom prst="roundRect">
            <a:avLst>
              <a:gd name="adj" fmla="val 13889"/>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6" name="Image 0" descr="C:\Users\USER\OneDrive\Desktop\EDUCore - V2\docs\investor-pitch\build\gen\icon-fingerprint-FFFFFF.png"/>
          <p:cNvPicPr>
            <a:picLocks noChangeAspect="1"/>
          </p:cNvPicPr>
          <p:nvPr/>
        </p:nvPicPr>
        <p:blipFill>
          <a:blip r:embed="rId4"/>
          <a:stretch>
            <a:fillRect/>
          </a:stretch>
        </p:blipFill>
        <p:spPr>
          <a:xfrm>
            <a:off x="1106424" y="2203704"/>
            <a:ext cx="329184" cy="329184"/>
          </a:xfrm>
          <a:prstGeom prst="rect">
            <a:avLst/>
          </a:prstGeom>
        </p:spPr>
      </p:pic>
      <p:sp>
        <p:nvSpPr>
          <p:cNvPr id="7" name="Text 4"/>
          <p:cNvSpPr/>
          <p:nvPr/>
        </p:nvSpPr>
        <p:spPr>
          <a:xfrm>
            <a:off x="1764792" y="1965960"/>
            <a:ext cx="4023360" cy="365760"/>
          </a:xfrm>
          <a:prstGeom prst="rect">
            <a:avLst/>
          </a:prstGeom>
          <a:noFill/>
          <a:ln/>
        </p:spPr>
        <p:txBody>
          <a:bodyPr wrap="square" lIns="0" tIns="0" rIns="0" bIns="0" rtlCol="0" anchor="ctr"/>
          <a:lstStyle/>
          <a:p>
            <a:pPr marL="0" indent="0">
              <a:buNone/>
            </a:pPr>
            <a:r>
              <a:rPr lang="en-US" sz="1350" b="1" dirty="0">
                <a:solidFill>
                  <a:srgbClr val="0B1620"/>
                </a:solidFill>
                <a:latin typeface="Trebuchet MS" pitchFamily="34" charset="0"/>
                <a:ea typeface="Trebuchet MS" pitchFamily="34" charset="-122"/>
                <a:cs typeface="Trebuchet MS" pitchFamily="34" charset="-120"/>
              </a:rPr>
              <a:t>Tenant isolation</a:t>
            </a:r>
            <a:endParaRPr lang="en-US" sz="1350" dirty="0"/>
          </a:p>
        </p:txBody>
      </p:sp>
      <p:sp>
        <p:nvSpPr>
          <p:cNvPr id="8" name="Text 5"/>
          <p:cNvSpPr/>
          <p:nvPr/>
        </p:nvSpPr>
        <p:spPr>
          <a:xfrm>
            <a:off x="1764792" y="2313432"/>
            <a:ext cx="4069080" cy="5486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EF Core global query filters enforce per-tenant data boundaries automatically.</a:t>
            </a:r>
            <a:endParaRPr lang="en-US" sz="1050" dirty="0"/>
          </a:p>
        </p:txBody>
      </p:sp>
      <p:sp>
        <p:nvSpPr>
          <p:cNvPr id="9" name="Shape 6"/>
          <p:cNvSpPr/>
          <p:nvPr/>
        </p:nvSpPr>
        <p:spPr>
          <a:xfrm>
            <a:off x="6217920" y="1783080"/>
            <a:ext cx="5257800" cy="1170432"/>
          </a:xfrm>
          <a:prstGeom prst="roundRect">
            <a:avLst>
              <a:gd name="adj" fmla="val 6250"/>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0" name="Shape 7"/>
          <p:cNvSpPr/>
          <p:nvPr/>
        </p:nvSpPr>
        <p:spPr>
          <a:xfrm>
            <a:off x="6473952" y="2039112"/>
            <a:ext cx="658368" cy="658368"/>
          </a:xfrm>
          <a:prstGeom prst="roundRect">
            <a:avLst>
              <a:gd name="adj" fmla="val 13889"/>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1" name="Image 1" descr="C:\Users\USER\OneDrive\Desktop\EDUCore - V2\docs\investor-pitch\build\gen\icon-lock-FFFFFF.png"/>
          <p:cNvPicPr>
            <a:picLocks noChangeAspect="1"/>
          </p:cNvPicPr>
          <p:nvPr/>
        </p:nvPicPr>
        <p:blipFill>
          <a:blip r:embed="rId5"/>
          <a:stretch>
            <a:fillRect/>
          </a:stretch>
        </p:blipFill>
        <p:spPr>
          <a:xfrm>
            <a:off x="6638544" y="2203704"/>
            <a:ext cx="329184" cy="329184"/>
          </a:xfrm>
          <a:prstGeom prst="rect">
            <a:avLst/>
          </a:prstGeom>
        </p:spPr>
      </p:pic>
      <p:sp>
        <p:nvSpPr>
          <p:cNvPr id="12" name="Text 8"/>
          <p:cNvSpPr/>
          <p:nvPr/>
        </p:nvSpPr>
        <p:spPr>
          <a:xfrm>
            <a:off x="7296912" y="1965960"/>
            <a:ext cx="4023360" cy="365760"/>
          </a:xfrm>
          <a:prstGeom prst="rect">
            <a:avLst/>
          </a:prstGeom>
          <a:noFill/>
          <a:ln/>
        </p:spPr>
        <p:txBody>
          <a:bodyPr wrap="square" lIns="0" tIns="0" rIns="0" bIns="0" rtlCol="0" anchor="ctr"/>
          <a:lstStyle/>
          <a:p>
            <a:pPr marL="0" indent="0">
              <a:buNone/>
            </a:pPr>
            <a:r>
              <a:rPr lang="en-US" sz="1350" b="1" dirty="0">
                <a:solidFill>
                  <a:srgbClr val="0B1620"/>
                </a:solidFill>
                <a:latin typeface="Trebuchet MS" pitchFamily="34" charset="0"/>
                <a:ea typeface="Trebuchet MS" pitchFamily="34" charset="-122"/>
                <a:cs typeface="Trebuchet MS" pitchFamily="34" charset="-120"/>
              </a:rPr>
              <a:t>Role-based access</a:t>
            </a:r>
            <a:endParaRPr lang="en-US" sz="1350" dirty="0"/>
          </a:p>
        </p:txBody>
      </p:sp>
      <p:sp>
        <p:nvSpPr>
          <p:cNvPr id="13" name="Text 9"/>
          <p:cNvSpPr/>
          <p:nvPr/>
        </p:nvSpPr>
        <p:spPr>
          <a:xfrm>
            <a:off x="7296912" y="2313432"/>
            <a:ext cx="4069080" cy="5486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Granular RBAC keeps parent, student, teacher &amp; admin boundaries separate.</a:t>
            </a:r>
            <a:endParaRPr lang="en-US" sz="1050" dirty="0"/>
          </a:p>
        </p:txBody>
      </p:sp>
      <p:sp>
        <p:nvSpPr>
          <p:cNvPr id="14" name="Shape 10"/>
          <p:cNvSpPr/>
          <p:nvPr/>
        </p:nvSpPr>
        <p:spPr>
          <a:xfrm>
            <a:off x="685800" y="3081528"/>
            <a:ext cx="5257800" cy="1170432"/>
          </a:xfrm>
          <a:prstGeom prst="roundRect">
            <a:avLst>
              <a:gd name="adj" fmla="val 6250"/>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5" name="Shape 11"/>
          <p:cNvSpPr/>
          <p:nvPr/>
        </p:nvSpPr>
        <p:spPr>
          <a:xfrm>
            <a:off x="941832" y="3337560"/>
            <a:ext cx="658368" cy="658368"/>
          </a:xfrm>
          <a:prstGeom prst="roundRect">
            <a:avLst>
              <a:gd name="adj" fmla="val 13889"/>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6" name="Image 2" descr="C:\Users\USER\OneDrive\Desktop\EDUCore - V2\docs\investor-pitch\build\gen\icon-eye-FFFFFF.png"/>
          <p:cNvPicPr>
            <a:picLocks noChangeAspect="1"/>
          </p:cNvPicPr>
          <p:nvPr/>
        </p:nvPicPr>
        <p:blipFill>
          <a:blip r:embed="rId6"/>
          <a:stretch>
            <a:fillRect/>
          </a:stretch>
        </p:blipFill>
        <p:spPr>
          <a:xfrm>
            <a:off x="1106424" y="3502152"/>
            <a:ext cx="329184" cy="329184"/>
          </a:xfrm>
          <a:prstGeom prst="rect">
            <a:avLst/>
          </a:prstGeom>
        </p:spPr>
      </p:pic>
      <p:sp>
        <p:nvSpPr>
          <p:cNvPr id="17" name="Text 12"/>
          <p:cNvSpPr/>
          <p:nvPr/>
        </p:nvSpPr>
        <p:spPr>
          <a:xfrm>
            <a:off x="1764792" y="3264408"/>
            <a:ext cx="4023360" cy="365760"/>
          </a:xfrm>
          <a:prstGeom prst="rect">
            <a:avLst/>
          </a:prstGeom>
          <a:noFill/>
          <a:ln/>
        </p:spPr>
        <p:txBody>
          <a:bodyPr wrap="square" lIns="0" tIns="0" rIns="0" bIns="0" rtlCol="0" anchor="ctr"/>
          <a:lstStyle/>
          <a:p>
            <a:pPr marL="0" indent="0">
              <a:buNone/>
            </a:pPr>
            <a:r>
              <a:rPr lang="en-US" sz="1350" b="1" dirty="0">
                <a:solidFill>
                  <a:srgbClr val="0B1620"/>
                </a:solidFill>
                <a:latin typeface="Trebuchet MS" pitchFamily="34" charset="0"/>
                <a:ea typeface="Trebuchet MS" pitchFamily="34" charset="-122"/>
                <a:cs typeface="Trebuchet MS" pitchFamily="34" charset="-120"/>
              </a:rPr>
              <a:t>Audit logging</a:t>
            </a:r>
            <a:endParaRPr lang="en-US" sz="1350" dirty="0"/>
          </a:p>
        </p:txBody>
      </p:sp>
      <p:sp>
        <p:nvSpPr>
          <p:cNvPr id="18" name="Text 13"/>
          <p:cNvSpPr/>
          <p:nvPr/>
        </p:nvSpPr>
        <p:spPr>
          <a:xfrm>
            <a:off x="1764792" y="3611880"/>
            <a:ext cx="4069080" cy="5486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Sensitive admin actions are recorded with correlation IDs for traceability.</a:t>
            </a:r>
            <a:endParaRPr lang="en-US" sz="1050" dirty="0"/>
          </a:p>
        </p:txBody>
      </p:sp>
      <p:sp>
        <p:nvSpPr>
          <p:cNvPr id="19" name="Shape 14"/>
          <p:cNvSpPr/>
          <p:nvPr/>
        </p:nvSpPr>
        <p:spPr>
          <a:xfrm>
            <a:off x="6217920" y="3081528"/>
            <a:ext cx="5257800" cy="1170432"/>
          </a:xfrm>
          <a:prstGeom prst="roundRect">
            <a:avLst>
              <a:gd name="adj" fmla="val 6250"/>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0" name="Shape 15"/>
          <p:cNvSpPr/>
          <p:nvPr/>
        </p:nvSpPr>
        <p:spPr>
          <a:xfrm>
            <a:off x="6473952" y="3337560"/>
            <a:ext cx="658368" cy="658368"/>
          </a:xfrm>
          <a:prstGeom prst="roundRect">
            <a:avLst>
              <a:gd name="adj" fmla="val 13889"/>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21" name="Image 3" descr="C:\Users\USER\OneDrive\Desktop\EDUCore - V2\docs\investor-pitch\build\gen\icon-fileShield-FFFFFF.png"/>
          <p:cNvPicPr>
            <a:picLocks noChangeAspect="1"/>
          </p:cNvPicPr>
          <p:nvPr/>
        </p:nvPicPr>
        <p:blipFill>
          <a:blip r:embed="rId7"/>
          <a:stretch>
            <a:fillRect/>
          </a:stretch>
        </p:blipFill>
        <p:spPr>
          <a:xfrm>
            <a:off x="6638544" y="3502152"/>
            <a:ext cx="329184" cy="329184"/>
          </a:xfrm>
          <a:prstGeom prst="rect">
            <a:avLst/>
          </a:prstGeom>
        </p:spPr>
      </p:pic>
      <p:sp>
        <p:nvSpPr>
          <p:cNvPr id="22" name="Text 16"/>
          <p:cNvSpPr/>
          <p:nvPr/>
        </p:nvSpPr>
        <p:spPr>
          <a:xfrm>
            <a:off x="7296912" y="3264408"/>
            <a:ext cx="4023360" cy="365760"/>
          </a:xfrm>
          <a:prstGeom prst="rect">
            <a:avLst/>
          </a:prstGeom>
          <a:noFill/>
          <a:ln/>
        </p:spPr>
        <p:txBody>
          <a:bodyPr wrap="square" lIns="0" tIns="0" rIns="0" bIns="0" rtlCol="0" anchor="ctr"/>
          <a:lstStyle/>
          <a:p>
            <a:pPr marL="0" indent="0">
              <a:buNone/>
            </a:pPr>
            <a:r>
              <a:rPr lang="en-US" sz="1350" b="1" dirty="0">
                <a:solidFill>
                  <a:srgbClr val="0B1620"/>
                </a:solidFill>
                <a:latin typeface="Trebuchet MS" pitchFamily="34" charset="0"/>
                <a:ea typeface="Trebuchet MS" pitchFamily="34" charset="-122"/>
                <a:cs typeface="Trebuchet MS" pitchFamily="34" charset="-120"/>
              </a:rPr>
              <a:t>Consent &amp; data requests</a:t>
            </a:r>
            <a:endParaRPr lang="en-US" sz="1350" dirty="0"/>
          </a:p>
        </p:txBody>
      </p:sp>
      <p:sp>
        <p:nvSpPr>
          <p:cNvPr id="23" name="Text 17"/>
          <p:cNvSpPr/>
          <p:nvPr/>
        </p:nvSpPr>
        <p:spPr>
          <a:xfrm>
            <a:off x="7296912" y="3611880"/>
            <a:ext cx="4069080" cy="5486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Consent records and data-request workflows scaffolded into the platform.</a:t>
            </a:r>
            <a:endParaRPr lang="en-US" sz="1050" dirty="0"/>
          </a:p>
        </p:txBody>
      </p:sp>
      <p:sp>
        <p:nvSpPr>
          <p:cNvPr id="24" name="Shape 18"/>
          <p:cNvSpPr/>
          <p:nvPr/>
        </p:nvSpPr>
        <p:spPr>
          <a:xfrm>
            <a:off x="685800" y="4379976"/>
            <a:ext cx="5257800" cy="1170432"/>
          </a:xfrm>
          <a:prstGeom prst="roundRect">
            <a:avLst>
              <a:gd name="adj" fmla="val 6250"/>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5" name="Shape 19"/>
          <p:cNvSpPr/>
          <p:nvPr/>
        </p:nvSpPr>
        <p:spPr>
          <a:xfrm>
            <a:off x="941832" y="4636008"/>
            <a:ext cx="658368" cy="658368"/>
          </a:xfrm>
          <a:prstGeom prst="roundRect">
            <a:avLst>
              <a:gd name="adj" fmla="val 13889"/>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26" name="Image 4" descr="C:\Users\USER\OneDrive\Desktop\EDUCore - V2\docs\investor-pitch\build\gen\icon-legal-FFFFFF.png"/>
          <p:cNvPicPr>
            <a:picLocks noChangeAspect="1"/>
          </p:cNvPicPr>
          <p:nvPr/>
        </p:nvPicPr>
        <p:blipFill>
          <a:blip r:embed="rId8"/>
          <a:stretch>
            <a:fillRect/>
          </a:stretch>
        </p:blipFill>
        <p:spPr>
          <a:xfrm>
            <a:off x="1106424" y="4800600"/>
            <a:ext cx="329184" cy="329184"/>
          </a:xfrm>
          <a:prstGeom prst="rect">
            <a:avLst/>
          </a:prstGeom>
        </p:spPr>
      </p:pic>
      <p:sp>
        <p:nvSpPr>
          <p:cNvPr id="27" name="Text 20"/>
          <p:cNvSpPr/>
          <p:nvPr/>
        </p:nvSpPr>
        <p:spPr>
          <a:xfrm>
            <a:off x="1764792" y="4562856"/>
            <a:ext cx="4023360" cy="365760"/>
          </a:xfrm>
          <a:prstGeom prst="rect">
            <a:avLst/>
          </a:prstGeom>
          <a:noFill/>
          <a:ln/>
        </p:spPr>
        <p:txBody>
          <a:bodyPr wrap="square" lIns="0" tIns="0" rIns="0" bIns="0" rtlCol="0" anchor="ctr"/>
          <a:lstStyle/>
          <a:p>
            <a:pPr marL="0" indent="0">
              <a:buNone/>
            </a:pPr>
            <a:r>
              <a:rPr lang="en-US" sz="1350" b="1" dirty="0">
                <a:solidFill>
                  <a:srgbClr val="0B1620"/>
                </a:solidFill>
                <a:latin typeface="Trebuchet MS" pitchFamily="34" charset="0"/>
                <a:ea typeface="Trebuchet MS" pitchFamily="34" charset="-122"/>
                <a:cs typeface="Trebuchet MS" pitchFamily="34" charset="-120"/>
              </a:rPr>
              <a:t>Legal pages</a:t>
            </a:r>
            <a:endParaRPr lang="en-US" sz="1350" dirty="0"/>
          </a:p>
        </p:txBody>
      </p:sp>
      <p:sp>
        <p:nvSpPr>
          <p:cNvPr id="28" name="Text 21"/>
          <p:cNvSpPr/>
          <p:nvPr/>
        </p:nvSpPr>
        <p:spPr>
          <a:xfrm>
            <a:off x="1764792" y="4910328"/>
            <a:ext cx="4069080" cy="5486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Versioned legal documents, acceptance tracking &amp; retention policies.</a:t>
            </a:r>
            <a:endParaRPr lang="en-US" sz="1050" dirty="0"/>
          </a:p>
        </p:txBody>
      </p:sp>
      <p:sp>
        <p:nvSpPr>
          <p:cNvPr id="29" name="Shape 22"/>
          <p:cNvSpPr/>
          <p:nvPr/>
        </p:nvSpPr>
        <p:spPr>
          <a:xfrm>
            <a:off x="6217920" y="4379976"/>
            <a:ext cx="5257800" cy="1170432"/>
          </a:xfrm>
          <a:prstGeom prst="roundRect">
            <a:avLst>
              <a:gd name="adj" fmla="val 6250"/>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30" name="Shape 23"/>
          <p:cNvSpPr/>
          <p:nvPr/>
        </p:nvSpPr>
        <p:spPr>
          <a:xfrm>
            <a:off x="6473952" y="4636008"/>
            <a:ext cx="658368" cy="658368"/>
          </a:xfrm>
          <a:prstGeom prst="roundRect">
            <a:avLst>
              <a:gd name="adj" fmla="val 13889"/>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31" name="Image 5" descr="C:\Users\USER\OneDrive\Desktop\EDUCore - V2\docs\investor-pitch\build\gen\icon-shield-FFFFFF.png"/>
          <p:cNvPicPr>
            <a:picLocks noChangeAspect="1"/>
          </p:cNvPicPr>
          <p:nvPr/>
        </p:nvPicPr>
        <p:blipFill>
          <a:blip r:embed="rId9"/>
          <a:stretch>
            <a:fillRect/>
          </a:stretch>
        </p:blipFill>
        <p:spPr>
          <a:xfrm>
            <a:off x="6638544" y="4800600"/>
            <a:ext cx="329184" cy="329184"/>
          </a:xfrm>
          <a:prstGeom prst="rect">
            <a:avLst/>
          </a:prstGeom>
        </p:spPr>
      </p:pic>
      <p:sp>
        <p:nvSpPr>
          <p:cNvPr id="32" name="Text 24"/>
          <p:cNvSpPr/>
          <p:nvPr/>
        </p:nvSpPr>
        <p:spPr>
          <a:xfrm>
            <a:off x="7296912" y="4562856"/>
            <a:ext cx="4023360" cy="365760"/>
          </a:xfrm>
          <a:prstGeom prst="rect">
            <a:avLst/>
          </a:prstGeom>
          <a:noFill/>
          <a:ln/>
        </p:spPr>
        <p:txBody>
          <a:bodyPr wrap="square" lIns="0" tIns="0" rIns="0" bIns="0" rtlCol="0" anchor="ctr"/>
          <a:lstStyle/>
          <a:p>
            <a:pPr marL="0" indent="0">
              <a:buNone/>
            </a:pPr>
            <a:r>
              <a:rPr lang="en-US" sz="1350" b="1" dirty="0">
                <a:solidFill>
                  <a:srgbClr val="0B1620"/>
                </a:solidFill>
                <a:latin typeface="Trebuchet MS" pitchFamily="34" charset="0"/>
                <a:ea typeface="Trebuchet MS" pitchFamily="34" charset="-122"/>
                <a:cs typeface="Trebuchet MS" pitchFamily="34" charset="-120"/>
              </a:rPr>
              <a:t>Backup &amp; monitoring</a:t>
            </a:r>
            <a:endParaRPr lang="en-US" sz="1350" dirty="0"/>
          </a:p>
        </p:txBody>
      </p:sp>
      <p:sp>
        <p:nvSpPr>
          <p:cNvPr id="33" name="Text 25"/>
          <p:cNvSpPr/>
          <p:nvPr/>
        </p:nvSpPr>
        <p:spPr>
          <a:xfrm>
            <a:off x="7296912" y="4910328"/>
            <a:ext cx="4069080" cy="5486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Backup/restore/rollback scripts and Sentry-ready error tracking.</a:t>
            </a:r>
            <a:endParaRPr lang="en-US" sz="1050" dirty="0"/>
          </a:p>
        </p:txBody>
      </p:sp>
      <p:sp>
        <p:nvSpPr>
          <p:cNvPr id="34" name="Shape 26"/>
          <p:cNvSpPr/>
          <p:nvPr/>
        </p:nvSpPr>
        <p:spPr>
          <a:xfrm>
            <a:off x="685800" y="5806440"/>
            <a:ext cx="10789920" cy="566928"/>
          </a:xfrm>
          <a:prstGeom prst="roundRect">
            <a:avLst>
              <a:gd name="adj" fmla="val 9677"/>
            </a:avLst>
          </a:prstGeom>
          <a:solidFill>
            <a:srgbClr val="FFF7E8"/>
          </a:solidFill>
          <a:ln w="12700">
            <a:solidFill>
              <a:srgbClr val="D98A06"/>
            </a:solidFill>
            <a:prstDash val="solid"/>
          </a:ln>
        </p:spPr>
        <p:txBody>
          <a:bodyPr/>
          <a:lstStyle/>
          <a:p>
            <a:endParaRPr lang="en-US"/>
          </a:p>
        </p:txBody>
      </p:sp>
      <p:pic>
        <p:nvPicPr>
          <p:cNvPr id="35" name="Image 6" descr="C:\Users\USER\OneDrive\Desktop\EDUCore - V2\docs\investor-pitch\build\gen\icon-warn-D98A06.png"/>
          <p:cNvPicPr>
            <a:picLocks noChangeAspect="1"/>
          </p:cNvPicPr>
          <p:nvPr/>
        </p:nvPicPr>
        <p:blipFill>
          <a:blip r:embed="rId10"/>
          <a:stretch>
            <a:fillRect/>
          </a:stretch>
        </p:blipFill>
        <p:spPr>
          <a:xfrm>
            <a:off x="914400" y="5943600"/>
            <a:ext cx="274320" cy="274320"/>
          </a:xfrm>
          <a:prstGeom prst="rect">
            <a:avLst/>
          </a:prstGeom>
        </p:spPr>
      </p:pic>
      <p:sp>
        <p:nvSpPr>
          <p:cNvPr id="36" name="Text 27"/>
          <p:cNvSpPr/>
          <p:nvPr/>
        </p:nvSpPr>
        <p:spPr>
          <a:xfrm>
            <a:off x="1325880" y="5806440"/>
            <a:ext cx="9966960" cy="566928"/>
          </a:xfrm>
          <a:prstGeom prst="rect">
            <a:avLst/>
          </a:prstGeom>
          <a:noFill/>
          <a:ln/>
        </p:spPr>
        <p:txBody>
          <a:bodyPr wrap="square" lIns="0" tIns="0" rIns="0" bIns="0" rtlCol="0" anchor="ctr"/>
          <a:lstStyle/>
          <a:p>
            <a:pPr marL="0" indent="0">
              <a:buNone/>
            </a:pPr>
            <a:r>
              <a:rPr lang="en-US" sz="1050" b="1" dirty="0">
                <a:solidFill>
                  <a:srgbClr val="8A5A00"/>
                </a:solidFill>
                <a:latin typeface="Calibri" pitchFamily="34" charset="0"/>
                <a:ea typeface="Calibri" pitchFamily="34" charset="-122"/>
                <a:cs typeface="Calibri" pitchFamily="34" charset="-120"/>
              </a:rPr>
              <a:t>Designed to support compliance readiness. No ISO / SOC 2 / GDPR certification is claimed — legal review is required before public launch.</a:t>
            </a:r>
            <a:endParaRPr lang="en-US" sz="1050" dirty="0"/>
          </a:p>
        </p:txBody>
      </p:sp>
      <p:sp>
        <p:nvSpPr>
          <p:cNvPr id="37" name="Text 28"/>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337579"/>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6E7E86"/>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38" name="Text 29"/>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6E7E86"/>
                </a:solidFill>
                <a:latin typeface="Trebuchet MS" pitchFamily="34" charset="0"/>
                <a:ea typeface="Trebuchet MS" pitchFamily="34" charset="-122"/>
                <a:cs typeface="Trebuchet MS"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337579"/>
                </a:solidFill>
                <a:latin typeface="Trebuchet MS" pitchFamily="34" charset="0"/>
                <a:ea typeface="Trebuchet MS" pitchFamily="34" charset="-122"/>
                <a:cs typeface="Trebuchet MS" pitchFamily="34" charset="-120"/>
              </a:rPr>
              <a:t>BUSINESS MODEL</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0B1620"/>
                </a:solidFill>
                <a:latin typeface="Trebuchet MS" pitchFamily="34" charset="0"/>
                <a:ea typeface="Trebuchet MS" pitchFamily="34" charset="-122"/>
                <a:cs typeface="Trebuchet MS" pitchFamily="34" charset="-120"/>
              </a:rPr>
              <a:t>Recurring SaaS revenue per school</a:t>
            </a:r>
            <a:endParaRPr lang="en-US" sz="3200" dirty="0"/>
          </a:p>
        </p:txBody>
      </p:sp>
      <p:sp>
        <p:nvSpPr>
          <p:cNvPr id="4" name="Shape 2"/>
          <p:cNvSpPr/>
          <p:nvPr/>
        </p:nvSpPr>
        <p:spPr>
          <a:xfrm>
            <a:off x="685800" y="1920240"/>
            <a:ext cx="3520440" cy="3154680"/>
          </a:xfrm>
          <a:prstGeom prst="roundRect">
            <a:avLst>
              <a:gd name="adj" fmla="val 2899"/>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5" name="Text 3"/>
          <p:cNvSpPr/>
          <p:nvPr/>
        </p:nvSpPr>
        <p:spPr>
          <a:xfrm>
            <a:off x="1005840" y="2240280"/>
            <a:ext cx="2926080" cy="457200"/>
          </a:xfrm>
          <a:prstGeom prst="rect">
            <a:avLst/>
          </a:prstGeom>
          <a:noFill/>
          <a:ln/>
        </p:spPr>
        <p:txBody>
          <a:bodyPr wrap="square" lIns="0" tIns="0" rIns="0" bIns="0" rtlCol="0" anchor="ctr"/>
          <a:lstStyle/>
          <a:p>
            <a:pPr marL="0" indent="0">
              <a:buNone/>
            </a:pPr>
            <a:r>
              <a:rPr lang="en-US" sz="2000" b="1" dirty="0">
                <a:solidFill>
                  <a:srgbClr val="0B1620"/>
                </a:solidFill>
                <a:latin typeface="Trebuchet MS" pitchFamily="34" charset="0"/>
                <a:ea typeface="Trebuchet MS" pitchFamily="34" charset="-122"/>
                <a:cs typeface="Trebuchet MS" pitchFamily="34" charset="-120"/>
              </a:rPr>
              <a:t>Core</a:t>
            </a:r>
            <a:endParaRPr lang="en-US" sz="2000" dirty="0"/>
          </a:p>
        </p:txBody>
      </p:sp>
      <p:sp>
        <p:nvSpPr>
          <p:cNvPr id="6" name="Text 4"/>
          <p:cNvSpPr/>
          <p:nvPr/>
        </p:nvSpPr>
        <p:spPr>
          <a:xfrm>
            <a:off x="1005840" y="2697480"/>
            <a:ext cx="2926080" cy="320040"/>
          </a:xfrm>
          <a:prstGeom prst="rect">
            <a:avLst/>
          </a:prstGeom>
          <a:noFill/>
          <a:ln/>
        </p:spPr>
        <p:txBody>
          <a:bodyPr wrap="square" lIns="0" tIns="0" rIns="0" bIns="0" rtlCol="0" anchor="ctr"/>
          <a:lstStyle/>
          <a:p>
            <a:pPr marL="0" indent="0">
              <a:buNone/>
            </a:pPr>
            <a:r>
              <a:rPr lang="en-US" sz="1100" i="1" dirty="0">
                <a:solidFill>
                  <a:srgbClr val="6E7E86"/>
                </a:solidFill>
                <a:latin typeface="Calibri" pitchFamily="34" charset="0"/>
                <a:ea typeface="Calibri" pitchFamily="34" charset="-122"/>
                <a:cs typeface="Calibri" pitchFamily="34" charset="-120"/>
              </a:rPr>
              <a:t>Essential operations</a:t>
            </a:r>
            <a:endParaRPr lang="en-US" sz="1100" dirty="0"/>
          </a:p>
        </p:txBody>
      </p:sp>
      <p:pic>
        <p:nvPicPr>
          <p:cNvPr id="7" name="Image 0" descr="C:\Users\USER\OneDrive\Desktop\EDUCore - V2\docs\investor-pitch\build\gen\icon-check-16A34A.png"/>
          <p:cNvPicPr>
            <a:picLocks noChangeAspect="1"/>
          </p:cNvPicPr>
          <p:nvPr/>
        </p:nvPicPr>
        <p:blipFill>
          <a:blip r:embed="rId4"/>
          <a:stretch>
            <a:fillRect/>
          </a:stretch>
        </p:blipFill>
        <p:spPr>
          <a:xfrm>
            <a:off x="1051560" y="3200400"/>
            <a:ext cx="201168" cy="201168"/>
          </a:xfrm>
          <a:prstGeom prst="rect">
            <a:avLst/>
          </a:prstGeom>
        </p:spPr>
      </p:pic>
      <p:sp>
        <p:nvSpPr>
          <p:cNvPr id="8" name="Text 5"/>
          <p:cNvSpPr/>
          <p:nvPr/>
        </p:nvSpPr>
        <p:spPr>
          <a:xfrm>
            <a:off x="1344168" y="3136392"/>
            <a:ext cx="2697480" cy="365760"/>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SIS &amp; attendance</a:t>
            </a:r>
            <a:endParaRPr lang="en-US" sz="1100" dirty="0"/>
          </a:p>
        </p:txBody>
      </p:sp>
      <p:pic>
        <p:nvPicPr>
          <p:cNvPr id="9" name="Image 1" descr="C:\Users\USER\OneDrive\Desktop\EDUCore - V2\docs\investor-pitch\build\gen\icon-check-16A34A.png"/>
          <p:cNvPicPr>
            <a:picLocks noChangeAspect="1"/>
          </p:cNvPicPr>
          <p:nvPr/>
        </p:nvPicPr>
        <p:blipFill>
          <a:blip r:embed="rId4"/>
          <a:stretch>
            <a:fillRect/>
          </a:stretch>
        </p:blipFill>
        <p:spPr>
          <a:xfrm>
            <a:off x="1051560" y="3611880"/>
            <a:ext cx="201168" cy="201168"/>
          </a:xfrm>
          <a:prstGeom prst="rect">
            <a:avLst/>
          </a:prstGeom>
        </p:spPr>
      </p:pic>
      <p:sp>
        <p:nvSpPr>
          <p:cNvPr id="10" name="Text 6"/>
          <p:cNvSpPr/>
          <p:nvPr/>
        </p:nvSpPr>
        <p:spPr>
          <a:xfrm>
            <a:off x="1344168" y="3547872"/>
            <a:ext cx="2697480" cy="365760"/>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Gradebook &amp; timetable</a:t>
            </a:r>
            <a:endParaRPr lang="en-US" sz="1100" dirty="0"/>
          </a:p>
        </p:txBody>
      </p:sp>
      <p:pic>
        <p:nvPicPr>
          <p:cNvPr id="11" name="Image 2" descr="C:\Users\USER\OneDrive\Desktop\EDUCore - V2\docs\investor-pitch\build\gen\icon-check-16A34A.png"/>
          <p:cNvPicPr>
            <a:picLocks noChangeAspect="1"/>
          </p:cNvPicPr>
          <p:nvPr/>
        </p:nvPicPr>
        <p:blipFill>
          <a:blip r:embed="rId4"/>
          <a:stretch>
            <a:fillRect/>
          </a:stretch>
        </p:blipFill>
        <p:spPr>
          <a:xfrm>
            <a:off x="1051560" y="4023360"/>
            <a:ext cx="201168" cy="201168"/>
          </a:xfrm>
          <a:prstGeom prst="rect">
            <a:avLst/>
          </a:prstGeom>
        </p:spPr>
      </p:pic>
      <p:sp>
        <p:nvSpPr>
          <p:cNvPr id="12" name="Text 7"/>
          <p:cNvSpPr/>
          <p:nvPr/>
        </p:nvSpPr>
        <p:spPr>
          <a:xfrm>
            <a:off x="1344168" y="3959352"/>
            <a:ext cx="2697480" cy="365760"/>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Parent &amp; student portals</a:t>
            </a:r>
            <a:endParaRPr lang="en-US" sz="1100" dirty="0"/>
          </a:p>
        </p:txBody>
      </p:sp>
      <p:pic>
        <p:nvPicPr>
          <p:cNvPr id="13" name="Image 3" descr="C:\Users\USER\OneDrive\Desktop\EDUCore - V2\docs\investor-pitch\build\gen\icon-check-16A34A.png"/>
          <p:cNvPicPr>
            <a:picLocks noChangeAspect="1"/>
          </p:cNvPicPr>
          <p:nvPr/>
        </p:nvPicPr>
        <p:blipFill>
          <a:blip r:embed="rId4"/>
          <a:stretch>
            <a:fillRect/>
          </a:stretch>
        </p:blipFill>
        <p:spPr>
          <a:xfrm>
            <a:off x="1051560" y="4434840"/>
            <a:ext cx="201168" cy="201168"/>
          </a:xfrm>
          <a:prstGeom prst="rect">
            <a:avLst/>
          </a:prstGeom>
        </p:spPr>
      </p:pic>
      <p:sp>
        <p:nvSpPr>
          <p:cNvPr id="14" name="Text 8"/>
          <p:cNvSpPr/>
          <p:nvPr/>
        </p:nvSpPr>
        <p:spPr>
          <a:xfrm>
            <a:off x="1344168" y="4370832"/>
            <a:ext cx="2697480" cy="365760"/>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Notifications</a:t>
            </a:r>
            <a:endParaRPr lang="en-US" sz="1100" dirty="0"/>
          </a:p>
        </p:txBody>
      </p:sp>
      <p:sp>
        <p:nvSpPr>
          <p:cNvPr id="15" name="Shape 9"/>
          <p:cNvSpPr/>
          <p:nvPr/>
        </p:nvSpPr>
        <p:spPr>
          <a:xfrm>
            <a:off x="4389120" y="1691640"/>
            <a:ext cx="3520440" cy="3383280"/>
          </a:xfrm>
          <a:prstGeom prst="roundRect">
            <a:avLst>
              <a:gd name="adj" fmla="val 2703"/>
            </a:avLst>
          </a:prstGeom>
          <a:solidFill>
            <a:srgbClr val="337579"/>
          </a:solidFill>
          <a:ln w="12700">
            <a:solidFill>
              <a:srgbClr val="337579"/>
            </a:solidFill>
            <a:prstDash val="solid"/>
          </a:ln>
          <a:effectLst>
            <a:outerShdw blurRad="203200" dist="63500" dir="8100000" algn="bl" rotWithShape="0">
              <a:srgbClr val="041018">
                <a:alpha val="34000"/>
              </a:srgbClr>
            </a:outerShdw>
          </a:effectLst>
        </p:spPr>
        <p:txBody>
          <a:bodyPr/>
          <a:lstStyle/>
          <a:p>
            <a:endParaRPr lang="en-US"/>
          </a:p>
        </p:txBody>
      </p:sp>
      <p:sp>
        <p:nvSpPr>
          <p:cNvPr id="16" name="Text 10"/>
          <p:cNvSpPr/>
          <p:nvPr/>
        </p:nvSpPr>
        <p:spPr>
          <a:xfrm>
            <a:off x="4389120" y="1856232"/>
            <a:ext cx="3520440" cy="274320"/>
          </a:xfrm>
          <a:prstGeom prst="rect">
            <a:avLst/>
          </a:prstGeom>
          <a:noFill/>
          <a:ln/>
        </p:spPr>
        <p:txBody>
          <a:bodyPr wrap="square" lIns="0" tIns="0" rIns="0" bIns="0" rtlCol="0" anchor="ctr"/>
          <a:lstStyle/>
          <a:p>
            <a:pPr marL="0" indent="0" algn="ctr">
              <a:buNone/>
            </a:pPr>
            <a:r>
              <a:rPr lang="en-US" sz="900" b="1" kern="0" spc="200" dirty="0">
                <a:solidFill>
                  <a:srgbClr val="AEFCFE"/>
                </a:solidFill>
                <a:latin typeface="Trebuchet MS" pitchFamily="34" charset="0"/>
                <a:ea typeface="Trebuchet MS" pitchFamily="34" charset="-122"/>
                <a:cs typeface="Trebuchet MS" pitchFamily="34" charset="-120"/>
              </a:rPr>
              <a:t>MOST POPULAR</a:t>
            </a:r>
            <a:endParaRPr lang="en-US" sz="900" dirty="0"/>
          </a:p>
        </p:txBody>
      </p:sp>
      <p:sp>
        <p:nvSpPr>
          <p:cNvPr id="17" name="Text 11"/>
          <p:cNvSpPr/>
          <p:nvPr/>
        </p:nvSpPr>
        <p:spPr>
          <a:xfrm>
            <a:off x="4709160" y="2194560"/>
            <a:ext cx="2926080" cy="457200"/>
          </a:xfrm>
          <a:prstGeom prst="rect">
            <a:avLst/>
          </a:prstGeom>
          <a:noFill/>
          <a:ln/>
        </p:spPr>
        <p:txBody>
          <a:bodyPr wrap="square" lIns="0" tIns="0" rIns="0" bIns="0" rtlCol="0" anchor="ctr"/>
          <a:lstStyle/>
          <a:p>
            <a:pPr marL="0" indent="0">
              <a:buNone/>
            </a:pPr>
            <a:r>
              <a:rPr lang="en-US" sz="2000" b="1" dirty="0">
                <a:solidFill>
                  <a:srgbClr val="FFFFFF"/>
                </a:solidFill>
                <a:latin typeface="Trebuchet MS" pitchFamily="34" charset="0"/>
                <a:ea typeface="Trebuchet MS" pitchFamily="34" charset="-122"/>
                <a:cs typeface="Trebuchet MS" pitchFamily="34" charset="-120"/>
              </a:rPr>
              <a:t>Professional</a:t>
            </a:r>
            <a:endParaRPr lang="en-US" sz="2000" dirty="0"/>
          </a:p>
        </p:txBody>
      </p:sp>
      <p:sp>
        <p:nvSpPr>
          <p:cNvPr id="18" name="Text 12"/>
          <p:cNvSpPr/>
          <p:nvPr/>
        </p:nvSpPr>
        <p:spPr>
          <a:xfrm>
            <a:off x="4709160" y="2651760"/>
            <a:ext cx="2926080" cy="320040"/>
          </a:xfrm>
          <a:prstGeom prst="rect">
            <a:avLst/>
          </a:prstGeom>
          <a:noFill/>
          <a:ln/>
        </p:spPr>
        <p:txBody>
          <a:bodyPr wrap="square" lIns="0" tIns="0" rIns="0" bIns="0" rtlCol="0" anchor="ctr"/>
          <a:lstStyle/>
          <a:p>
            <a:pPr marL="0" indent="0">
              <a:buNone/>
            </a:pPr>
            <a:r>
              <a:rPr lang="en-US" sz="1100" i="1" dirty="0">
                <a:solidFill>
                  <a:srgbClr val="CFEFF0"/>
                </a:solidFill>
                <a:latin typeface="Calibri" pitchFamily="34" charset="0"/>
                <a:ea typeface="Calibri" pitchFamily="34" charset="-122"/>
                <a:cs typeface="Calibri" pitchFamily="34" charset="-120"/>
              </a:rPr>
              <a:t>Most popular</a:t>
            </a:r>
            <a:endParaRPr lang="en-US" sz="1100" dirty="0"/>
          </a:p>
        </p:txBody>
      </p:sp>
      <p:pic>
        <p:nvPicPr>
          <p:cNvPr id="19" name="Image 4" descr="C:\Users\USER\OneDrive\Desktop\EDUCore - V2\docs\investor-pitch\build\gen\icon-check-AEFCFE.png"/>
          <p:cNvPicPr>
            <a:picLocks noChangeAspect="1"/>
          </p:cNvPicPr>
          <p:nvPr/>
        </p:nvPicPr>
        <p:blipFill>
          <a:blip r:embed="rId5"/>
          <a:stretch>
            <a:fillRect/>
          </a:stretch>
        </p:blipFill>
        <p:spPr>
          <a:xfrm>
            <a:off x="4754880" y="3154680"/>
            <a:ext cx="201168" cy="201168"/>
          </a:xfrm>
          <a:prstGeom prst="rect">
            <a:avLst/>
          </a:prstGeom>
        </p:spPr>
      </p:pic>
      <p:sp>
        <p:nvSpPr>
          <p:cNvPr id="20" name="Text 13"/>
          <p:cNvSpPr/>
          <p:nvPr/>
        </p:nvSpPr>
        <p:spPr>
          <a:xfrm>
            <a:off x="5047488" y="3090672"/>
            <a:ext cx="2697480" cy="365760"/>
          </a:xfrm>
          <a:prstGeom prst="rect">
            <a:avLst/>
          </a:prstGeom>
          <a:noFill/>
          <a:ln/>
        </p:spPr>
        <p:txBody>
          <a:bodyPr wrap="square" lIns="0" tIns="0" rIns="0" bIns="0" rtlCol="0" anchor="ctr"/>
          <a:lstStyle/>
          <a:p>
            <a:pPr marL="0" indent="0">
              <a:buNone/>
            </a:pPr>
            <a:r>
              <a:rPr lang="en-US" sz="1100" dirty="0">
                <a:solidFill>
                  <a:srgbClr val="EAFBFB"/>
                </a:solidFill>
                <a:latin typeface="Calibri" pitchFamily="34" charset="0"/>
                <a:ea typeface="Calibri" pitchFamily="34" charset="-122"/>
                <a:cs typeface="Calibri" pitchFamily="34" charset="-120"/>
              </a:rPr>
              <a:t>Everything in Core</a:t>
            </a:r>
            <a:endParaRPr lang="en-US" sz="1100" dirty="0"/>
          </a:p>
        </p:txBody>
      </p:sp>
      <p:pic>
        <p:nvPicPr>
          <p:cNvPr id="21" name="Image 5" descr="C:\Users\USER\OneDrive\Desktop\EDUCore - V2\docs\investor-pitch\build\gen\icon-check-AEFCFE.png"/>
          <p:cNvPicPr>
            <a:picLocks noChangeAspect="1"/>
          </p:cNvPicPr>
          <p:nvPr/>
        </p:nvPicPr>
        <p:blipFill>
          <a:blip r:embed="rId5"/>
          <a:stretch>
            <a:fillRect/>
          </a:stretch>
        </p:blipFill>
        <p:spPr>
          <a:xfrm>
            <a:off x="4754880" y="3566160"/>
            <a:ext cx="201168" cy="201168"/>
          </a:xfrm>
          <a:prstGeom prst="rect">
            <a:avLst/>
          </a:prstGeom>
        </p:spPr>
      </p:pic>
      <p:sp>
        <p:nvSpPr>
          <p:cNvPr id="22" name="Text 14"/>
          <p:cNvSpPr/>
          <p:nvPr/>
        </p:nvSpPr>
        <p:spPr>
          <a:xfrm>
            <a:off x="5047488" y="3502152"/>
            <a:ext cx="2697480" cy="365760"/>
          </a:xfrm>
          <a:prstGeom prst="rect">
            <a:avLst/>
          </a:prstGeom>
          <a:noFill/>
          <a:ln/>
        </p:spPr>
        <p:txBody>
          <a:bodyPr wrap="square" lIns="0" tIns="0" rIns="0" bIns="0" rtlCol="0" anchor="ctr"/>
          <a:lstStyle/>
          <a:p>
            <a:pPr marL="0" indent="0">
              <a:buNone/>
            </a:pPr>
            <a:r>
              <a:rPr lang="en-US" sz="1100" dirty="0">
                <a:solidFill>
                  <a:srgbClr val="EAFBFB"/>
                </a:solidFill>
                <a:latin typeface="Calibri" pitchFamily="34" charset="0"/>
                <a:ea typeface="Calibri" pitchFamily="34" charset="-122"/>
                <a:cs typeface="Calibri" pitchFamily="34" charset="-120"/>
              </a:rPr>
              <a:t>Finance &amp; payments</a:t>
            </a:r>
            <a:endParaRPr lang="en-US" sz="1100" dirty="0"/>
          </a:p>
        </p:txBody>
      </p:sp>
      <p:pic>
        <p:nvPicPr>
          <p:cNvPr id="23" name="Image 6" descr="C:\Users\USER\OneDrive\Desktop\EDUCore - V2\docs\investor-pitch\build\gen\icon-check-AEFCFE.png"/>
          <p:cNvPicPr>
            <a:picLocks noChangeAspect="1"/>
          </p:cNvPicPr>
          <p:nvPr/>
        </p:nvPicPr>
        <p:blipFill>
          <a:blip r:embed="rId5"/>
          <a:stretch>
            <a:fillRect/>
          </a:stretch>
        </p:blipFill>
        <p:spPr>
          <a:xfrm>
            <a:off x="4754880" y="3977640"/>
            <a:ext cx="201168" cy="201168"/>
          </a:xfrm>
          <a:prstGeom prst="rect">
            <a:avLst/>
          </a:prstGeom>
        </p:spPr>
      </p:pic>
      <p:sp>
        <p:nvSpPr>
          <p:cNvPr id="24" name="Text 15"/>
          <p:cNvSpPr/>
          <p:nvPr/>
        </p:nvSpPr>
        <p:spPr>
          <a:xfrm>
            <a:off x="5047488" y="3913632"/>
            <a:ext cx="2697480" cy="365760"/>
          </a:xfrm>
          <a:prstGeom prst="rect">
            <a:avLst/>
          </a:prstGeom>
          <a:noFill/>
          <a:ln/>
        </p:spPr>
        <p:txBody>
          <a:bodyPr wrap="square" lIns="0" tIns="0" rIns="0" bIns="0" rtlCol="0" anchor="ctr"/>
          <a:lstStyle/>
          <a:p>
            <a:pPr marL="0" indent="0">
              <a:buNone/>
            </a:pPr>
            <a:r>
              <a:rPr lang="en-US" sz="1100" dirty="0">
                <a:solidFill>
                  <a:srgbClr val="EAFBFB"/>
                </a:solidFill>
                <a:latin typeface="Calibri" pitchFamily="34" charset="0"/>
                <a:ea typeface="Calibri" pitchFamily="34" charset="-122"/>
                <a:cs typeface="Calibri" pitchFamily="34" charset="-120"/>
              </a:rPr>
              <a:t>LMS &amp; assignments</a:t>
            </a:r>
            <a:endParaRPr lang="en-US" sz="1100" dirty="0"/>
          </a:p>
        </p:txBody>
      </p:sp>
      <p:pic>
        <p:nvPicPr>
          <p:cNvPr id="25" name="Image 7" descr="C:\Users\USER\OneDrive\Desktop\EDUCore - V2\docs\investor-pitch\build\gen\icon-check-AEFCFE.png"/>
          <p:cNvPicPr>
            <a:picLocks noChangeAspect="1"/>
          </p:cNvPicPr>
          <p:nvPr/>
        </p:nvPicPr>
        <p:blipFill>
          <a:blip r:embed="rId5"/>
          <a:stretch>
            <a:fillRect/>
          </a:stretch>
        </p:blipFill>
        <p:spPr>
          <a:xfrm>
            <a:off x="4754880" y="4389120"/>
            <a:ext cx="201168" cy="201168"/>
          </a:xfrm>
          <a:prstGeom prst="rect">
            <a:avLst/>
          </a:prstGeom>
        </p:spPr>
      </p:pic>
      <p:sp>
        <p:nvSpPr>
          <p:cNvPr id="26" name="Text 16"/>
          <p:cNvSpPr/>
          <p:nvPr/>
        </p:nvSpPr>
        <p:spPr>
          <a:xfrm>
            <a:off x="5047488" y="4325112"/>
            <a:ext cx="2697480" cy="365760"/>
          </a:xfrm>
          <a:prstGeom prst="rect">
            <a:avLst/>
          </a:prstGeom>
          <a:noFill/>
          <a:ln/>
        </p:spPr>
        <p:txBody>
          <a:bodyPr wrap="square" lIns="0" tIns="0" rIns="0" bIns="0" rtlCol="0" anchor="ctr"/>
          <a:lstStyle/>
          <a:p>
            <a:pPr marL="0" indent="0">
              <a:buNone/>
            </a:pPr>
            <a:r>
              <a:rPr lang="en-US" sz="1100" dirty="0">
                <a:solidFill>
                  <a:srgbClr val="EAFBFB"/>
                </a:solidFill>
                <a:latin typeface="Calibri" pitchFamily="34" charset="0"/>
                <a:ea typeface="Calibri" pitchFamily="34" charset="-122"/>
                <a:cs typeface="Calibri" pitchFamily="34" charset="-120"/>
              </a:rPr>
              <a:t>Support &amp; CRM</a:t>
            </a:r>
            <a:endParaRPr lang="en-US" sz="1100" dirty="0"/>
          </a:p>
        </p:txBody>
      </p:sp>
      <p:sp>
        <p:nvSpPr>
          <p:cNvPr id="27" name="Shape 17"/>
          <p:cNvSpPr/>
          <p:nvPr/>
        </p:nvSpPr>
        <p:spPr>
          <a:xfrm>
            <a:off x="8092440" y="1920240"/>
            <a:ext cx="3520440" cy="3154680"/>
          </a:xfrm>
          <a:prstGeom prst="roundRect">
            <a:avLst>
              <a:gd name="adj" fmla="val 2899"/>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8" name="Text 18"/>
          <p:cNvSpPr/>
          <p:nvPr/>
        </p:nvSpPr>
        <p:spPr>
          <a:xfrm>
            <a:off x="8412480" y="2240280"/>
            <a:ext cx="2926080" cy="457200"/>
          </a:xfrm>
          <a:prstGeom prst="rect">
            <a:avLst/>
          </a:prstGeom>
          <a:noFill/>
          <a:ln/>
        </p:spPr>
        <p:txBody>
          <a:bodyPr wrap="square" lIns="0" tIns="0" rIns="0" bIns="0" rtlCol="0" anchor="ctr"/>
          <a:lstStyle/>
          <a:p>
            <a:pPr marL="0" indent="0">
              <a:buNone/>
            </a:pPr>
            <a:r>
              <a:rPr lang="en-US" sz="2000" b="1" dirty="0">
                <a:solidFill>
                  <a:srgbClr val="0B1620"/>
                </a:solidFill>
                <a:latin typeface="Trebuchet MS" pitchFamily="34" charset="0"/>
                <a:ea typeface="Trebuchet MS" pitchFamily="34" charset="-122"/>
                <a:cs typeface="Trebuchet MS" pitchFamily="34" charset="-120"/>
              </a:rPr>
              <a:t>Enterprise / Group</a:t>
            </a:r>
            <a:endParaRPr lang="en-US" sz="2000" dirty="0"/>
          </a:p>
        </p:txBody>
      </p:sp>
      <p:sp>
        <p:nvSpPr>
          <p:cNvPr id="29" name="Text 19"/>
          <p:cNvSpPr/>
          <p:nvPr/>
        </p:nvSpPr>
        <p:spPr>
          <a:xfrm>
            <a:off x="8412480" y="2697480"/>
            <a:ext cx="2926080" cy="320040"/>
          </a:xfrm>
          <a:prstGeom prst="rect">
            <a:avLst/>
          </a:prstGeom>
          <a:noFill/>
          <a:ln/>
        </p:spPr>
        <p:txBody>
          <a:bodyPr wrap="square" lIns="0" tIns="0" rIns="0" bIns="0" rtlCol="0" anchor="ctr"/>
          <a:lstStyle/>
          <a:p>
            <a:pPr marL="0" indent="0">
              <a:buNone/>
            </a:pPr>
            <a:r>
              <a:rPr lang="en-US" sz="1100" i="1" dirty="0">
                <a:solidFill>
                  <a:srgbClr val="6E7E86"/>
                </a:solidFill>
                <a:latin typeface="Calibri" pitchFamily="34" charset="0"/>
                <a:ea typeface="Calibri" pitchFamily="34" charset="-122"/>
                <a:cs typeface="Calibri" pitchFamily="34" charset="-120"/>
              </a:rPr>
              <a:t>Multi-school</a:t>
            </a:r>
            <a:endParaRPr lang="en-US" sz="1100" dirty="0"/>
          </a:p>
        </p:txBody>
      </p:sp>
      <p:pic>
        <p:nvPicPr>
          <p:cNvPr id="30" name="Image 8" descr="C:\Users\USER\OneDrive\Desktop\EDUCore - V2\docs\investor-pitch\build\gen\icon-check-16A34A.png"/>
          <p:cNvPicPr>
            <a:picLocks noChangeAspect="1"/>
          </p:cNvPicPr>
          <p:nvPr/>
        </p:nvPicPr>
        <p:blipFill>
          <a:blip r:embed="rId4"/>
          <a:stretch>
            <a:fillRect/>
          </a:stretch>
        </p:blipFill>
        <p:spPr>
          <a:xfrm>
            <a:off x="8458200" y="3200400"/>
            <a:ext cx="201168" cy="201168"/>
          </a:xfrm>
          <a:prstGeom prst="rect">
            <a:avLst/>
          </a:prstGeom>
        </p:spPr>
      </p:pic>
      <p:sp>
        <p:nvSpPr>
          <p:cNvPr id="31" name="Text 20"/>
          <p:cNvSpPr/>
          <p:nvPr/>
        </p:nvSpPr>
        <p:spPr>
          <a:xfrm>
            <a:off x="8750808" y="3136392"/>
            <a:ext cx="2697480" cy="365760"/>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Everything in Pro</a:t>
            </a:r>
            <a:endParaRPr lang="en-US" sz="1100" dirty="0"/>
          </a:p>
        </p:txBody>
      </p:sp>
      <p:pic>
        <p:nvPicPr>
          <p:cNvPr id="32" name="Image 9" descr="C:\Users\USER\OneDrive\Desktop\EDUCore - V2\docs\investor-pitch\build\gen\icon-check-16A34A.png"/>
          <p:cNvPicPr>
            <a:picLocks noChangeAspect="1"/>
          </p:cNvPicPr>
          <p:nvPr/>
        </p:nvPicPr>
        <p:blipFill>
          <a:blip r:embed="rId4"/>
          <a:stretch>
            <a:fillRect/>
          </a:stretch>
        </p:blipFill>
        <p:spPr>
          <a:xfrm>
            <a:off x="8458200" y="3611880"/>
            <a:ext cx="201168" cy="201168"/>
          </a:xfrm>
          <a:prstGeom prst="rect">
            <a:avLst/>
          </a:prstGeom>
        </p:spPr>
      </p:pic>
      <p:sp>
        <p:nvSpPr>
          <p:cNvPr id="33" name="Text 21"/>
          <p:cNvSpPr/>
          <p:nvPr/>
        </p:nvSpPr>
        <p:spPr>
          <a:xfrm>
            <a:off x="8750808" y="3547872"/>
            <a:ext cx="2697480" cy="365760"/>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Multi-school management</a:t>
            </a:r>
            <a:endParaRPr lang="en-US" sz="1100" dirty="0"/>
          </a:p>
        </p:txBody>
      </p:sp>
      <p:pic>
        <p:nvPicPr>
          <p:cNvPr id="34" name="Image 10" descr="C:\Users\USER\OneDrive\Desktop\EDUCore - V2\docs\investor-pitch\build\gen\icon-check-16A34A.png"/>
          <p:cNvPicPr>
            <a:picLocks noChangeAspect="1"/>
          </p:cNvPicPr>
          <p:nvPr/>
        </p:nvPicPr>
        <p:blipFill>
          <a:blip r:embed="rId4"/>
          <a:stretch>
            <a:fillRect/>
          </a:stretch>
        </p:blipFill>
        <p:spPr>
          <a:xfrm>
            <a:off x="8458200" y="4023360"/>
            <a:ext cx="201168" cy="201168"/>
          </a:xfrm>
          <a:prstGeom prst="rect">
            <a:avLst/>
          </a:prstGeom>
        </p:spPr>
      </p:pic>
      <p:sp>
        <p:nvSpPr>
          <p:cNvPr id="35" name="Text 22"/>
          <p:cNvSpPr/>
          <p:nvPr/>
        </p:nvSpPr>
        <p:spPr>
          <a:xfrm>
            <a:off x="8750808" y="3959352"/>
            <a:ext cx="2697480" cy="365760"/>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Advanced analytics</a:t>
            </a:r>
            <a:endParaRPr lang="en-US" sz="1100" dirty="0"/>
          </a:p>
        </p:txBody>
      </p:sp>
      <p:pic>
        <p:nvPicPr>
          <p:cNvPr id="36" name="Image 11" descr="C:\Users\USER\OneDrive\Desktop\EDUCore - V2\docs\investor-pitch\build\gen\icon-check-16A34A.png"/>
          <p:cNvPicPr>
            <a:picLocks noChangeAspect="1"/>
          </p:cNvPicPr>
          <p:nvPr/>
        </p:nvPicPr>
        <p:blipFill>
          <a:blip r:embed="rId4"/>
          <a:stretch>
            <a:fillRect/>
          </a:stretch>
        </p:blipFill>
        <p:spPr>
          <a:xfrm>
            <a:off x="8458200" y="4434840"/>
            <a:ext cx="201168" cy="201168"/>
          </a:xfrm>
          <a:prstGeom prst="rect">
            <a:avLst/>
          </a:prstGeom>
        </p:spPr>
      </p:pic>
      <p:sp>
        <p:nvSpPr>
          <p:cNvPr id="37" name="Text 23"/>
          <p:cNvSpPr/>
          <p:nvPr/>
        </p:nvSpPr>
        <p:spPr>
          <a:xfrm>
            <a:off x="8750808" y="4370832"/>
            <a:ext cx="2697480" cy="365760"/>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White-label (future)</a:t>
            </a:r>
            <a:endParaRPr lang="en-US" sz="1100" dirty="0"/>
          </a:p>
        </p:txBody>
      </p:sp>
      <p:sp>
        <p:nvSpPr>
          <p:cNvPr id="38" name="Text 24"/>
          <p:cNvSpPr/>
          <p:nvPr/>
        </p:nvSpPr>
        <p:spPr>
          <a:xfrm>
            <a:off x="685800" y="5806440"/>
            <a:ext cx="10789920" cy="548640"/>
          </a:xfrm>
          <a:prstGeom prst="rect">
            <a:avLst/>
          </a:prstGeom>
          <a:noFill/>
          <a:ln/>
        </p:spPr>
        <p:txBody>
          <a:bodyPr wrap="square" lIns="0" tIns="0" rIns="0" bIns="0" rtlCol="0" anchor="ctr"/>
          <a:lstStyle/>
          <a:p>
            <a:pPr marL="0" indent="0">
              <a:buNone/>
            </a:pPr>
            <a:r>
              <a:rPr lang="en-US" sz="1100" b="1" dirty="0">
                <a:solidFill>
                  <a:srgbClr val="0B1620"/>
                </a:solidFill>
                <a:latin typeface="Calibri" pitchFamily="34" charset="0"/>
                <a:ea typeface="Calibri" pitchFamily="34" charset="-122"/>
                <a:cs typeface="Calibri" pitchFamily="34" charset="-120"/>
              </a:rPr>
              <a:t>Revenue levers:  </a:t>
            </a:r>
            <a:r>
              <a:rPr lang="en-US" sz="1100" dirty="0">
                <a:solidFill>
                  <a:srgbClr val="3D4D55"/>
                </a:solidFill>
                <a:latin typeface="Calibri" pitchFamily="34" charset="0"/>
                <a:ea typeface="Calibri" pitchFamily="34" charset="-122"/>
                <a:cs typeface="Calibri" pitchFamily="34" charset="-120"/>
              </a:rPr>
              <a:t>per-school subscription · per-student pricing option · setup &amp; onboarding fee · premium modules · SMS/payment transaction fees · enterprise white-label (future)</a:t>
            </a:r>
            <a:endParaRPr lang="en-US" sz="1100" dirty="0"/>
          </a:p>
        </p:txBody>
      </p:sp>
      <p:sp>
        <p:nvSpPr>
          <p:cNvPr id="39" name="Text 25"/>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337579"/>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6E7E86"/>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40" name="Text 26"/>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6E7E86"/>
                </a:solidFill>
                <a:latin typeface="Trebuchet MS" pitchFamily="34" charset="0"/>
                <a:ea typeface="Trebuchet MS" pitchFamily="34" charset="-122"/>
                <a:cs typeface="Trebuchet MS"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337579"/>
                </a:solidFill>
                <a:latin typeface="Trebuchet MS" pitchFamily="34" charset="0"/>
                <a:ea typeface="Trebuchet MS" pitchFamily="34" charset="-122"/>
                <a:cs typeface="Trebuchet MS" pitchFamily="34" charset="-120"/>
              </a:rPr>
              <a:t>GO-TO-MARKET</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0B1620"/>
                </a:solidFill>
                <a:latin typeface="Trebuchet MS" pitchFamily="34" charset="0"/>
                <a:ea typeface="Trebuchet MS" pitchFamily="34" charset="-122"/>
                <a:cs typeface="Trebuchet MS" pitchFamily="34" charset="-120"/>
              </a:rPr>
              <a:t>Land with pilots, expand to groups</a:t>
            </a:r>
            <a:endParaRPr lang="en-US" sz="3200" dirty="0"/>
          </a:p>
        </p:txBody>
      </p:sp>
      <p:sp>
        <p:nvSpPr>
          <p:cNvPr id="4" name="Shape 2"/>
          <p:cNvSpPr/>
          <p:nvPr/>
        </p:nvSpPr>
        <p:spPr>
          <a:xfrm>
            <a:off x="685800" y="1920240"/>
            <a:ext cx="2560320" cy="3383280"/>
          </a:xfrm>
          <a:prstGeom prst="roundRect">
            <a:avLst>
              <a:gd name="adj" fmla="val 3571"/>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5" name="Shape 3"/>
          <p:cNvSpPr/>
          <p:nvPr/>
        </p:nvSpPr>
        <p:spPr>
          <a:xfrm>
            <a:off x="685800" y="1920240"/>
            <a:ext cx="2560320" cy="109728"/>
          </a:xfrm>
          <a:prstGeom prst="rect">
            <a:avLst/>
          </a:prstGeom>
          <a:solidFill>
            <a:srgbClr val="337579"/>
          </a:solidFill>
          <a:ln/>
        </p:spPr>
        <p:txBody>
          <a:bodyPr/>
          <a:lstStyle/>
          <a:p>
            <a:endParaRPr lang="en-US"/>
          </a:p>
        </p:txBody>
      </p:sp>
      <p:sp>
        <p:nvSpPr>
          <p:cNvPr id="6" name="Shape 4"/>
          <p:cNvSpPr/>
          <p:nvPr/>
        </p:nvSpPr>
        <p:spPr>
          <a:xfrm>
            <a:off x="1645920" y="233172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7" name="Image 0" descr="C:\Users\USER\OneDrive\Desktop\EDUCore - V2\docs\investor-pitch\build\gen\icon-rocket-FFFFFF.png"/>
          <p:cNvPicPr>
            <a:picLocks noChangeAspect="1"/>
          </p:cNvPicPr>
          <p:nvPr/>
        </p:nvPicPr>
        <p:blipFill>
          <a:blip r:embed="rId4"/>
          <a:stretch>
            <a:fillRect/>
          </a:stretch>
        </p:blipFill>
        <p:spPr>
          <a:xfrm>
            <a:off x="1805940" y="2491740"/>
            <a:ext cx="320040" cy="320040"/>
          </a:xfrm>
          <a:prstGeom prst="rect">
            <a:avLst/>
          </a:prstGeom>
        </p:spPr>
      </p:pic>
      <p:sp>
        <p:nvSpPr>
          <p:cNvPr id="8" name="Text 5"/>
          <p:cNvSpPr/>
          <p:nvPr/>
        </p:nvSpPr>
        <p:spPr>
          <a:xfrm>
            <a:off x="868680" y="3154680"/>
            <a:ext cx="2194560" cy="548640"/>
          </a:xfrm>
          <a:prstGeom prst="rect">
            <a:avLst/>
          </a:prstGeom>
          <a:noFill/>
          <a:ln/>
        </p:spPr>
        <p:txBody>
          <a:bodyPr wrap="square" lIns="0" tIns="0" rIns="0" bIns="0" rtlCol="0" anchor="ctr"/>
          <a:lstStyle/>
          <a:p>
            <a:pPr marL="0" indent="0" algn="ctr">
              <a:buNone/>
            </a:pPr>
            <a:r>
              <a:rPr lang="en-US" sz="1450" b="1" dirty="0">
                <a:solidFill>
                  <a:srgbClr val="0B1620"/>
                </a:solidFill>
                <a:latin typeface="Trebuchet MS" pitchFamily="34" charset="0"/>
                <a:ea typeface="Trebuchet MS" pitchFamily="34" charset="-122"/>
                <a:cs typeface="Trebuchet MS" pitchFamily="34" charset="-120"/>
              </a:rPr>
              <a:t>1 · Managed pilots</a:t>
            </a:r>
            <a:endParaRPr lang="en-US" sz="1450" dirty="0"/>
          </a:p>
        </p:txBody>
      </p:sp>
      <p:sp>
        <p:nvSpPr>
          <p:cNvPr id="9" name="Text 6"/>
          <p:cNvSpPr/>
          <p:nvPr/>
        </p:nvSpPr>
        <p:spPr>
          <a:xfrm>
            <a:off x="914400" y="3749040"/>
            <a:ext cx="2103120" cy="1371600"/>
          </a:xfrm>
          <a:prstGeom prst="rect">
            <a:avLst/>
          </a:prstGeom>
          <a:noFill/>
          <a:ln/>
        </p:spPr>
        <p:txBody>
          <a:bodyPr wrap="square" lIns="0" tIns="0" rIns="0" bIns="0" rtlCol="0" anchor="ctr"/>
          <a:lstStyle/>
          <a:p>
            <a:pPr marL="0" indent="0" algn="ctr">
              <a:buNone/>
            </a:pPr>
            <a:r>
              <a:rPr lang="en-US" sz="1100" dirty="0">
                <a:solidFill>
                  <a:srgbClr val="3D4D55"/>
                </a:solidFill>
                <a:latin typeface="Calibri" pitchFamily="34" charset="0"/>
                <a:ea typeface="Calibri" pitchFamily="34" charset="-122"/>
                <a:cs typeface="Calibri" pitchFamily="34" charset="-120"/>
              </a:rPr>
              <a:t>Start with hands-on, white-glove pilots at small-to-mid private &amp; international schools.</a:t>
            </a:r>
            <a:endParaRPr lang="en-US" sz="1100" dirty="0"/>
          </a:p>
        </p:txBody>
      </p:sp>
      <p:sp>
        <p:nvSpPr>
          <p:cNvPr id="10" name="Shape 7"/>
          <p:cNvSpPr/>
          <p:nvPr/>
        </p:nvSpPr>
        <p:spPr>
          <a:xfrm>
            <a:off x="3429000" y="1920240"/>
            <a:ext cx="2560320" cy="3383280"/>
          </a:xfrm>
          <a:prstGeom prst="roundRect">
            <a:avLst>
              <a:gd name="adj" fmla="val 3571"/>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1" name="Shape 8"/>
          <p:cNvSpPr/>
          <p:nvPr/>
        </p:nvSpPr>
        <p:spPr>
          <a:xfrm>
            <a:off x="3429000" y="1920240"/>
            <a:ext cx="2560320" cy="109728"/>
          </a:xfrm>
          <a:prstGeom prst="rect">
            <a:avLst/>
          </a:prstGeom>
          <a:solidFill>
            <a:srgbClr val="5FE5E8"/>
          </a:solidFill>
          <a:ln/>
        </p:spPr>
        <p:txBody>
          <a:bodyPr/>
          <a:lstStyle/>
          <a:p>
            <a:endParaRPr lang="en-US"/>
          </a:p>
        </p:txBody>
      </p:sp>
      <p:sp>
        <p:nvSpPr>
          <p:cNvPr id="12" name="Shape 9"/>
          <p:cNvSpPr/>
          <p:nvPr/>
        </p:nvSpPr>
        <p:spPr>
          <a:xfrm>
            <a:off x="4389120" y="2331720"/>
            <a:ext cx="640080" cy="640080"/>
          </a:xfrm>
          <a:prstGeom prst="roundRect">
            <a:avLst>
              <a:gd name="adj" fmla="val 14286"/>
            </a:avLst>
          </a:prstGeom>
          <a:solidFill>
            <a:srgbClr val="5FE5E8"/>
          </a:solidFill>
          <a:ln/>
          <a:effectLst>
            <a:outerShdw blurRad="114300" dist="38100" dir="8100000" algn="bl" rotWithShape="0">
              <a:srgbClr val="0A1620">
                <a:alpha val="18000"/>
              </a:srgbClr>
            </a:outerShdw>
          </a:effectLst>
        </p:spPr>
        <p:txBody>
          <a:bodyPr/>
          <a:lstStyle/>
          <a:p>
            <a:endParaRPr lang="en-US"/>
          </a:p>
        </p:txBody>
      </p:sp>
      <p:pic>
        <p:nvPicPr>
          <p:cNvPr id="13" name="Image 1" descr="C:\Users\USER\OneDrive\Desktop\EDUCore - V2\docs\investor-pitch\build\gen\icon-layers-0B1620.png"/>
          <p:cNvPicPr>
            <a:picLocks noChangeAspect="1"/>
          </p:cNvPicPr>
          <p:nvPr/>
        </p:nvPicPr>
        <p:blipFill>
          <a:blip r:embed="rId5"/>
          <a:stretch>
            <a:fillRect/>
          </a:stretch>
        </p:blipFill>
        <p:spPr>
          <a:xfrm>
            <a:off x="4549140" y="2491740"/>
            <a:ext cx="320040" cy="320040"/>
          </a:xfrm>
          <a:prstGeom prst="rect">
            <a:avLst/>
          </a:prstGeom>
        </p:spPr>
      </p:pic>
      <p:sp>
        <p:nvSpPr>
          <p:cNvPr id="14" name="Text 10"/>
          <p:cNvSpPr/>
          <p:nvPr/>
        </p:nvSpPr>
        <p:spPr>
          <a:xfrm>
            <a:off x="3611880" y="3154680"/>
            <a:ext cx="2194560" cy="548640"/>
          </a:xfrm>
          <a:prstGeom prst="rect">
            <a:avLst/>
          </a:prstGeom>
          <a:noFill/>
          <a:ln/>
        </p:spPr>
        <p:txBody>
          <a:bodyPr wrap="square" lIns="0" tIns="0" rIns="0" bIns="0" rtlCol="0" anchor="ctr"/>
          <a:lstStyle/>
          <a:p>
            <a:pPr marL="0" indent="0" algn="ctr">
              <a:buNone/>
            </a:pPr>
            <a:r>
              <a:rPr lang="en-US" sz="1450" b="1" dirty="0">
                <a:solidFill>
                  <a:srgbClr val="0B1620"/>
                </a:solidFill>
                <a:latin typeface="Trebuchet MS" pitchFamily="34" charset="0"/>
                <a:ea typeface="Trebuchet MS" pitchFamily="34" charset="-122"/>
                <a:cs typeface="Trebuchet MS" pitchFamily="34" charset="-120"/>
              </a:rPr>
              <a:t>2 · Core bundle</a:t>
            </a:r>
            <a:endParaRPr lang="en-US" sz="1450" dirty="0"/>
          </a:p>
        </p:txBody>
      </p:sp>
      <p:sp>
        <p:nvSpPr>
          <p:cNvPr id="15" name="Text 11"/>
          <p:cNvSpPr/>
          <p:nvPr/>
        </p:nvSpPr>
        <p:spPr>
          <a:xfrm>
            <a:off x="3657600" y="3749040"/>
            <a:ext cx="2103120" cy="1371600"/>
          </a:xfrm>
          <a:prstGeom prst="rect">
            <a:avLst/>
          </a:prstGeom>
          <a:noFill/>
          <a:ln/>
        </p:spPr>
        <p:txBody>
          <a:bodyPr wrap="square" lIns="0" tIns="0" rIns="0" bIns="0" rtlCol="0" anchor="ctr"/>
          <a:lstStyle/>
          <a:p>
            <a:pPr marL="0" indent="0" algn="ctr">
              <a:buNone/>
            </a:pPr>
            <a:r>
              <a:rPr lang="en-US" sz="1100" dirty="0">
                <a:solidFill>
                  <a:srgbClr val="3D4D55"/>
                </a:solidFill>
                <a:latin typeface="Calibri" pitchFamily="34" charset="0"/>
                <a:ea typeface="Calibri" pitchFamily="34" charset="-122"/>
                <a:cs typeface="Calibri" pitchFamily="34" charset="-120"/>
              </a:rPr>
              <a:t>Sell SIS + attendance + finance + parent comms + support as the wedge.</a:t>
            </a:r>
            <a:endParaRPr lang="en-US" sz="1100" dirty="0"/>
          </a:p>
        </p:txBody>
      </p:sp>
      <p:sp>
        <p:nvSpPr>
          <p:cNvPr id="16" name="Shape 12"/>
          <p:cNvSpPr/>
          <p:nvPr/>
        </p:nvSpPr>
        <p:spPr>
          <a:xfrm>
            <a:off x="6172200" y="1920240"/>
            <a:ext cx="2560320" cy="3383280"/>
          </a:xfrm>
          <a:prstGeom prst="roundRect">
            <a:avLst>
              <a:gd name="adj" fmla="val 3571"/>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7" name="Shape 13"/>
          <p:cNvSpPr/>
          <p:nvPr/>
        </p:nvSpPr>
        <p:spPr>
          <a:xfrm>
            <a:off x="6172200" y="1920240"/>
            <a:ext cx="2560320" cy="109728"/>
          </a:xfrm>
          <a:prstGeom prst="rect">
            <a:avLst/>
          </a:prstGeom>
          <a:solidFill>
            <a:srgbClr val="337579"/>
          </a:solidFill>
          <a:ln/>
        </p:spPr>
        <p:txBody>
          <a:bodyPr/>
          <a:lstStyle/>
          <a:p>
            <a:endParaRPr lang="en-US"/>
          </a:p>
        </p:txBody>
      </p:sp>
      <p:sp>
        <p:nvSpPr>
          <p:cNvPr id="18" name="Shape 14"/>
          <p:cNvSpPr/>
          <p:nvPr/>
        </p:nvSpPr>
        <p:spPr>
          <a:xfrm>
            <a:off x="7132320" y="233172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9" name="Image 2" descr="C:\Users\USER\OneDrive\Desktop\EDUCore - V2\docs\investor-pitch\build\gen\icon-globe-FFFFFF.png"/>
          <p:cNvPicPr>
            <a:picLocks noChangeAspect="1"/>
          </p:cNvPicPr>
          <p:nvPr/>
        </p:nvPicPr>
        <p:blipFill>
          <a:blip r:embed="rId6"/>
          <a:stretch>
            <a:fillRect/>
          </a:stretch>
        </p:blipFill>
        <p:spPr>
          <a:xfrm>
            <a:off x="7292340" y="2491740"/>
            <a:ext cx="320040" cy="320040"/>
          </a:xfrm>
          <a:prstGeom prst="rect">
            <a:avLst/>
          </a:prstGeom>
        </p:spPr>
      </p:pic>
      <p:sp>
        <p:nvSpPr>
          <p:cNvPr id="20" name="Text 15"/>
          <p:cNvSpPr/>
          <p:nvPr/>
        </p:nvSpPr>
        <p:spPr>
          <a:xfrm>
            <a:off x="6355080" y="3154680"/>
            <a:ext cx="2194560" cy="548640"/>
          </a:xfrm>
          <a:prstGeom prst="rect">
            <a:avLst/>
          </a:prstGeom>
          <a:noFill/>
          <a:ln/>
        </p:spPr>
        <p:txBody>
          <a:bodyPr wrap="square" lIns="0" tIns="0" rIns="0" bIns="0" rtlCol="0" anchor="ctr"/>
          <a:lstStyle/>
          <a:p>
            <a:pPr marL="0" indent="0" algn="ctr">
              <a:buNone/>
            </a:pPr>
            <a:r>
              <a:rPr lang="en-US" sz="1450" b="1" dirty="0">
                <a:solidFill>
                  <a:srgbClr val="0B1620"/>
                </a:solidFill>
                <a:latin typeface="Trebuchet MS" pitchFamily="34" charset="0"/>
                <a:ea typeface="Trebuchet MS" pitchFamily="34" charset="-122"/>
                <a:cs typeface="Trebuchet MS" pitchFamily="34" charset="-120"/>
              </a:rPr>
              <a:t>3 · GCC-first</a:t>
            </a:r>
            <a:endParaRPr lang="en-US" sz="1450" dirty="0"/>
          </a:p>
        </p:txBody>
      </p:sp>
      <p:sp>
        <p:nvSpPr>
          <p:cNvPr id="21" name="Text 16"/>
          <p:cNvSpPr/>
          <p:nvPr/>
        </p:nvSpPr>
        <p:spPr>
          <a:xfrm>
            <a:off x="6400800" y="3749040"/>
            <a:ext cx="2103120" cy="1371600"/>
          </a:xfrm>
          <a:prstGeom prst="rect">
            <a:avLst/>
          </a:prstGeom>
          <a:noFill/>
          <a:ln/>
        </p:spPr>
        <p:txBody>
          <a:bodyPr wrap="square" lIns="0" tIns="0" rIns="0" bIns="0" rtlCol="0" anchor="ctr"/>
          <a:lstStyle/>
          <a:p>
            <a:pPr marL="0" indent="0" algn="ctr">
              <a:buNone/>
            </a:pPr>
            <a:r>
              <a:rPr lang="en-US" sz="1100" dirty="0">
                <a:solidFill>
                  <a:srgbClr val="3D4D55"/>
                </a:solidFill>
                <a:latin typeface="Calibri" pitchFamily="34" charset="0"/>
                <a:ea typeface="Calibri" pitchFamily="34" charset="-122"/>
                <a:cs typeface="Calibri" pitchFamily="34" charset="-120"/>
              </a:rPr>
              <a:t>Win on bilingual, RTL-native, GCC-aligned operations &amp; finance.</a:t>
            </a:r>
            <a:endParaRPr lang="en-US" sz="1100" dirty="0"/>
          </a:p>
        </p:txBody>
      </p:sp>
      <p:sp>
        <p:nvSpPr>
          <p:cNvPr id="22" name="Shape 17"/>
          <p:cNvSpPr/>
          <p:nvPr/>
        </p:nvSpPr>
        <p:spPr>
          <a:xfrm>
            <a:off x="8915400" y="1920240"/>
            <a:ext cx="2560320" cy="3383280"/>
          </a:xfrm>
          <a:prstGeom prst="roundRect">
            <a:avLst>
              <a:gd name="adj" fmla="val 3571"/>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3" name="Shape 18"/>
          <p:cNvSpPr/>
          <p:nvPr/>
        </p:nvSpPr>
        <p:spPr>
          <a:xfrm>
            <a:off x="8915400" y="1920240"/>
            <a:ext cx="2560320" cy="109728"/>
          </a:xfrm>
          <a:prstGeom prst="rect">
            <a:avLst/>
          </a:prstGeom>
          <a:solidFill>
            <a:srgbClr val="337579"/>
          </a:solidFill>
          <a:ln/>
        </p:spPr>
        <p:txBody>
          <a:bodyPr/>
          <a:lstStyle/>
          <a:p>
            <a:endParaRPr lang="en-US"/>
          </a:p>
        </p:txBody>
      </p:sp>
      <p:sp>
        <p:nvSpPr>
          <p:cNvPr id="24" name="Shape 19"/>
          <p:cNvSpPr/>
          <p:nvPr/>
        </p:nvSpPr>
        <p:spPr>
          <a:xfrm>
            <a:off x="9875520" y="233172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25" name="Image 3" descr="C:\Users\USER\OneDrive\Desktop\EDUCore - V2\docs\investor-pitch\build\gen\icon-chart-FFFFFF.png"/>
          <p:cNvPicPr>
            <a:picLocks noChangeAspect="1"/>
          </p:cNvPicPr>
          <p:nvPr/>
        </p:nvPicPr>
        <p:blipFill>
          <a:blip r:embed="rId7"/>
          <a:stretch>
            <a:fillRect/>
          </a:stretch>
        </p:blipFill>
        <p:spPr>
          <a:xfrm>
            <a:off x="10035540" y="2491740"/>
            <a:ext cx="320040" cy="320040"/>
          </a:xfrm>
          <a:prstGeom prst="rect">
            <a:avLst/>
          </a:prstGeom>
        </p:spPr>
      </p:pic>
      <p:sp>
        <p:nvSpPr>
          <p:cNvPr id="26" name="Text 20"/>
          <p:cNvSpPr/>
          <p:nvPr/>
        </p:nvSpPr>
        <p:spPr>
          <a:xfrm>
            <a:off x="9098280" y="3154680"/>
            <a:ext cx="2194560" cy="548640"/>
          </a:xfrm>
          <a:prstGeom prst="rect">
            <a:avLst/>
          </a:prstGeom>
          <a:noFill/>
          <a:ln/>
        </p:spPr>
        <p:txBody>
          <a:bodyPr wrap="square" lIns="0" tIns="0" rIns="0" bIns="0" rtlCol="0" anchor="ctr"/>
          <a:lstStyle/>
          <a:p>
            <a:pPr marL="0" indent="0" algn="ctr">
              <a:buNone/>
            </a:pPr>
            <a:r>
              <a:rPr lang="en-US" sz="1450" b="1" dirty="0">
                <a:solidFill>
                  <a:srgbClr val="0B1620"/>
                </a:solidFill>
                <a:latin typeface="Trebuchet MS" pitchFamily="34" charset="0"/>
                <a:ea typeface="Trebuchet MS" pitchFamily="34" charset="-122"/>
                <a:cs typeface="Trebuchet MS" pitchFamily="34" charset="-120"/>
              </a:rPr>
              <a:t>4 · Expand &amp; upsell</a:t>
            </a:r>
            <a:endParaRPr lang="en-US" sz="1450" dirty="0"/>
          </a:p>
        </p:txBody>
      </p:sp>
      <p:sp>
        <p:nvSpPr>
          <p:cNvPr id="27" name="Text 21"/>
          <p:cNvSpPr/>
          <p:nvPr/>
        </p:nvSpPr>
        <p:spPr>
          <a:xfrm>
            <a:off x="9144000" y="3749040"/>
            <a:ext cx="2103120" cy="1371600"/>
          </a:xfrm>
          <a:prstGeom prst="rect">
            <a:avLst/>
          </a:prstGeom>
          <a:noFill/>
          <a:ln/>
        </p:spPr>
        <p:txBody>
          <a:bodyPr wrap="square" lIns="0" tIns="0" rIns="0" bIns="0" rtlCol="0" anchor="ctr"/>
          <a:lstStyle/>
          <a:p>
            <a:pPr marL="0" indent="0" algn="ctr">
              <a:buNone/>
            </a:pPr>
            <a:r>
              <a:rPr lang="en-US" sz="1100" dirty="0">
                <a:solidFill>
                  <a:srgbClr val="3D4D55"/>
                </a:solidFill>
                <a:latin typeface="Calibri" pitchFamily="34" charset="0"/>
                <a:ea typeface="Calibri" pitchFamily="34" charset="-122"/>
                <a:cs typeface="Calibri" pitchFamily="34" charset="-120"/>
              </a:rPr>
              <a:t>Grow into multi-school groups; upsell LMS, CRM, analytics &amp; premium modules.</a:t>
            </a:r>
            <a:endParaRPr lang="en-US" sz="1100" dirty="0"/>
          </a:p>
        </p:txBody>
      </p:sp>
      <p:sp>
        <p:nvSpPr>
          <p:cNvPr id="28" name="Text 22"/>
          <p:cNvSpPr/>
          <p:nvPr/>
        </p:nvSpPr>
        <p:spPr>
          <a:xfrm>
            <a:off x="685800" y="5669280"/>
            <a:ext cx="10789920" cy="365760"/>
          </a:xfrm>
          <a:prstGeom prst="rect">
            <a:avLst/>
          </a:prstGeom>
          <a:noFill/>
          <a:ln/>
        </p:spPr>
        <p:txBody>
          <a:bodyPr wrap="square" lIns="0" tIns="0" rIns="0" bIns="0" rtlCol="0" anchor="ctr"/>
          <a:lstStyle/>
          <a:p>
            <a:pPr marL="0" indent="0" algn="ctr">
              <a:buNone/>
            </a:pPr>
            <a:r>
              <a:rPr lang="en-US" sz="1200" b="1" dirty="0">
                <a:solidFill>
                  <a:srgbClr val="337579"/>
                </a:solidFill>
                <a:latin typeface="Trebuchet MS" pitchFamily="34" charset="0"/>
                <a:ea typeface="Trebuchet MS" pitchFamily="34" charset="-122"/>
                <a:cs typeface="Trebuchet MS" pitchFamily="34" charset="-120"/>
              </a:rPr>
              <a:t>Beachhead  →  repeatable bundle  →  regional focus  →  multi-school expansion</a:t>
            </a:r>
            <a:endParaRPr lang="en-US" sz="1200" dirty="0"/>
          </a:p>
        </p:txBody>
      </p:sp>
      <p:sp>
        <p:nvSpPr>
          <p:cNvPr id="29" name="Text 23"/>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337579"/>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6E7E86"/>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30" name="Text 24"/>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6E7E86"/>
                </a:solidFill>
                <a:latin typeface="Trebuchet MS" pitchFamily="34" charset="0"/>
                <a:ea typeface="Trebuchet MS" pitchFamily="34" charset="-122"/>
                <a:cs typeface="Trebuchet MS"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5FE5E8"/>
                </a:solidFill>
                <a:latin typeface="Trebuchet MS" pitchFamily="34" charset="0"/>
                <a:ea typeface="Trebuchet MS" pitchFamily="34" charset="-122"/>
                <a:cs typeface="Trebuchet MS" pitchFamily="34" charset="-120"/>
              </a:rPr>
              <a:t>READINESS &amp; TRACTION</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FFFFFF"/>
                </a:solidFill>
                <a:latin typeface="Trebuchet MS" pitchFamily="34" charset="0"/>
                <a:ea typeface="Trebuchet MS" pitchFamily="34" charset="-122"/>
                <a:cs typeface="Trebuchet MS" pitchFamily="34" charset="-120"/>
              </a:rPr>
              <a:t>Engineering proof, not slideware</a:t>
            </a:r>
            <a:endParaRPr lang="en-US" sz="3200" dirty="0"/>
          </a:p>
        </p:txBody>
      </p:sp>
      <p:sp>
        <p:nvSpPr>
          <p:cNvPr id="4" name="Shape 2"/>
          <p:cNvSpPr/>
          <p:nvPr/>
        </p:nvSpPr>
        <p:spPr>
          <a:xfrm>
            <a:off x="685800" y="1783080"/>
            <a:ext cx="2560320" cy="1508760"/>
          </a:xfrm>
          <a:prstGeom prst="roundRect">
            <a:avLst>
              <a:gd name="adj" fmla="val 606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5" name="Text 3"/>
          <p:cNvSpPr/>
          <p:nvPr/>
        </p:nvSpPr>
        <p:spPr>
          <a:xfrm>
            <a:off x="685800" y="1920240"/>
            <a:ext cx="2560320" cy="868680"/>
          </a:xfrm>
          <a:prstGeom prst="rect">
            <a:avLst/>
          </a:prstGeom>
          <a:noFill/>
          <a:ln/>
        </p:spPr>
        <p:txBody>
          <a:bodyPr wrap="square" lIns="0" tIns="0" rIns="0" bIns="0" rtlCol="0" anchor="ctr"/>
          <a:lstStyle/>
          <a:p>
            <a:pPr marL="0" indent="0" algn="ctr">
              <a:buNone/>
            </a:pPr>
            <a:r>
              <a:rPr lang="en-US" sz="4600" b="1" dirty="0">
                <a:solidFill>
                  <a:srgbClr val="5FE5E8"/>
                </a:solidFill>
                <a:latin typeface="Trebuchet MS" pitchFamily="34" charset="0"/>
                <a:ea typeface="Trebuchet MS" pitchFamily="34" charset="-122"/>
                <a:cs typeface="Trebuchet MS" pitchFamily="34" charset="-120"/>
              </a:rPr>
              <a:t>207</a:t>
            </a:r>
            <a:endParaRPr lang="en-US" sz="4600" dirty="0"/>
          </a:p>
        </p:txBody>
      </p:sp>
      <p:sp>
        <p:nvSpPr>
          <p:cNvPr id="6" name="Text 4"/>
          <p:cNvSpPr/>
          <p:nvPr/>
        </p:nvSpPr>
        <p:spPr>
          <a:xfrm>
            <a:off x="685800" y="2788920"/>
            <a:ext cx="2560320" cy="411480"/>
          </a:xfrm>
          <a:prstGeom prst="rect">
            <a:avLst/>
          </a:prstGeom>
          <a:noFill/>
          <a:ln/>
        </p:spPr>
        <p:txBody>
          <a:bodyPr wrap="square" lIns="0" tIns="0" rIns="0" bIns="0" rtlCol="0" anchor="ctr"/>
          <a:lstStyle/>
          <a:p>
            <a:pPr marL="0" indent="0" algn="ctr">
              <a:buNone/>
            </a:pPr>
            <a:r>
              <a:rPr lang="en-US" sz="1100" dirty="0">
                <a:solidFill>
                  <a:srgbClr val="DCEAEE"/>
                </a:solidFill>
                <a:latin typeface="Calibri" pitchFamily="34" charset="0"/>
                <a:ea typeface="Calibri" pitchFamily="34" charset="-122"/>
                <a:cs typeface="Calibri" pitchFamily="34" charset="-120"/>
              </a:rPr>
              <a:t>Backend tests passing</a:t>
            </a:r>
            <a:endParaRPr lang="en-US" sz="1100" dirty="0"/>
          </a:p>
        </p:txBody>
      </p:sp>
      <p:sp>
        <p:nvSpPr>
          <p:cNvPr id="7" name="Shape 5"/>
          <p:cNvSpPr/>
          <p:nvPr/>
        </p:nvSpPr>
        <p:spPr>
          <a:xfrm>
            <a:off x="3429000" y="1783080"/>
            <a:ext cx="2560320" cy="1508760"/>
          </a:xfrm>
          <a:prstGeom prst="roundRect">
            <a:avLst>
              <a:gd name="adj" fmla="val 606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8" name="Text 6"/>
          <p:cNvSpPr/>
          <p:nvPr/>
        </p:nvSpPr>
        <p:spPr>
          <a:xfrm>
            <a:off x="3429000" y="1920240"/>
            <a:ext cx="2560320" cy="868680"/>
          </a:xfrm>
          <a:prstGeom prst="rect">
            <a:avLst/>
          </a:prstGeom>
          <a:noFill/>
          <a:ln/>
        </p:spPr>
        <p:txBody>
          <a:bodyPr wrap="square" lIns="0" tIns="0" rIns="0" bIns="0" rtlCol="0" anchor="ctr"/>
          <a:lstStyle/>
          <a:p>
            <a:pPr marL="0" indent="0" algn="ctr">
              <a:buNone/>
            </a:pPr>
            <a:r>
              <a:rPr lang="en-US" sz="4600" b="1" dirty="0">
                <a:solidFill>
                  <a:srgbClr val="5FE5E8"/>
                </a:solidFill>
                <a:latin typeface="Trebuchet MS" pitchFamily="34" charset="0"/>
                <a:ea typeface="Trebuchet MS" pitchFamily="34" charset="-122"/>
                <a:cs typeface="Trebuchet MS" pitchFamily="34" charset="-120"/>
              </a:rPr>
              <a:t>61</a:t>
            </a:r>
            <a:endParaRPr lang="en-US" sz="4600" dirty="0"/>
          </a:p>
        </p:txBody>
      </p:sp>
      <p:sp>
        <p:nvSpPr>
          <p:cNvPr id="9" name="Text 7"/>
          <p:cNvSpPr/>
          <p:nvPr/>
        </p:nvSpPr>
        <p:spPr>
          <a:xfrm>
            <a:off x="3429000" y="2788920"/>
            <a:ext cx="2560320" cy="411480"/>
          </a:xfrm>
          <a:prstGeom prst="rect">
            <a:avLst/>
          </a:prstGeom>
          <a:noFill/>
          <a:ln/>
        </p:spPr>
        <p:txBody>
          <a:bodyPr wrap="square" lIns="0" tIns="0" rIns="0" bIns="0" rtlCol="0" anchor="ctr"/>
          <a:lstStyle/>
          <a:p>
            <a:pPr marL="0" indent="0" algn="ctr">
              <a:buNone/>
            </a:pPr>
            <a:r>
              <a:rPr lang="en-US" sz="1100" dirty="0">
                <a:solidFill>
                  <a:srgbClr val="DCEAEE"/>
                </a:solidFill>
                <a:latin typeface="Calibri" pitchFamily="34" charset="0"/>
                <a:ea typeface="Calibri" pitchFamily="34" charset="-122"/>
                <a:cs typeface="Calibri" pitchFamily="34" charset="-120"/>
              </a:rPr>
              <a:t>Web tests passing</a:t>
            </a:r>
            <a:endParaRPr lang="en-US" sz="1100" dirty="0"/>
          </a:p>
        </p:txBody>
      </p:sp>
      <p:sp>
        <p:nvSpPr>
          <p:cNvPr id="10" name="Shape 8"/>
          <p:cNvSpPr/>
          <p:nvPr/>
        </p:nvSpPr>
        <p:spPr>
          <a:xfrm>
            <a:off x="6172200" y="1783080"/>
            <a:ext cx="2560320" cy="1508760"/>
          </a:xfrm>
          <a:prstGeom prst="roundRect">
            <a:avLst>
              <a:gd name="adj" fmla="val 606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11" name="Text 9"/>
          <p:cNvSpPr/>
          <p:nvPr/>
        </p:nvSpPr>
        <p:spPr>
          <a:xfrm>
            <a:off x="6172200" y="1920240"/>
            <a:ext cx="2560320" cy="868680"/>
          </a:xfrm>
          <a:prstGeom prst="rect">
            <a:avLst/>
          </a:prstGeom>
          <a:noFill/>
          <a:ln/>
        </p:spPr>
        <p:txBody>
          <a:bodyPr wrap="square" lIns="0" tIns="0" rIns="0" bIns="0" rtlCol="0" anchor="ctr"/>
          <a:lstStyle/>
          <a:p>
            <a:pPr marL="0" indent="0" algn="ctr">
              <a:buNone/>
            </a:pPr>
            <a:r>
              <a:rPr lang="en-US" sz="4600" b="1" dirty="0">
                <a:solidFill>
                  <a:srgbClr val="5FE5E8"/>
                </a:solidFill>
                <a:latin typeface="Trebuchet MS" pitchFamily="34" charset="0"/>
                <a:ea typeface="Trebuchet MS" pitchFamily="34" charset="-122"/>
                <a:cs typeface="Trebuchet MS" pitchFamily="34" charset="-120"/>
              </a:rPr>
              <a:t>52</a:t>
            </a:r>
            <a:endParaRPr lang="en-US" sz="4600" dirty="0"/>
          </a:p>
        </p:txBody>
      </p:sp>
      <p:sp>
        <p:nvSpPr>
          <p:cNvPr id="12" name="Text 10"/>
          <p:cNvSpPr/>
          <p:nvPr/>
        </p:nvSpPr>
        <p:spPr>
          <a:xfrm>
            <a:off x="6172200" y="2788920"/>
            <a:ext cx="2560320" cy="411480"/>
          </a:xfrm>
          <a:prstGeom prst="rect">
            <a:avLst/>
          </a:prstGeom>
          <a:noFill/>
          <a:ln/>
        </p:spPr>
        <p:txBody>
          <a:bodyPr wrap="square" lIns="0" tIns="0" rIns="0" bIns="0" rtlCol="0" anchor="ctr"/>
          <a:lstStyle/>
          <a:p>
            <a:pPr marL="0" indent="0" algn="ctr">
              <a:buNone/>
            </a:pPr>
            <a:r>
              <a:rPr lang="en-US" sz="1100" dirty="0">
                <a:solidFill>
                  <a:srgbClr val="DCEAEE"/>
                </a:solidFill>
                <a:latin typeface="Calibri" pitchFamily="34" charset="0"/>
                <a:ea typeface="Calibri" pitchFamily="34" charset="-122"/>
                <a:cs typeface="Calibri" pitchFamily="34" charset="-120"/>
              </a:rPr>
              <a:t>API controllers</a:t>
            </a:r>
            <a:endParaRPr lang="en-US" sz="1100" dirty="0"/>
          </a:p>
        </p:txBody>
      </p:sp>
      <p:sp>
        <p:nvSpPr>
          <p:cNvPr id="13" name="Shape 11"/>
          <p:cNvSpPr/>
          <p:nvPr/>
        </p:nvSpPr>
        <p:spPr>
          <a:xfrm>
            <a:off x="8915400" y="1783080"/>
            <a:ext cx="2560320" cy="1508760"/>
          </a:xfrm>
          <a:prstGeom prst="roundRect">
            <a:avLst>
              <a:gd name="adj" fmla="val 606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14" name="Text 12"/>
          <p:cNvSpPr/>
          <p:nvPr/>
        </p:nvSpPr>
        <p:spPr>
          <a:xfrm>
            <a:off x="8915400" y="1920240"/>
            <a:ext cx="2560320" cy="868680"/>
          </a:xfrm>
          <a:prstGeom prst="rect">
            <a:avLst/>
          </a:prstGeom>
          <a:noFill/>
          <a:ln/>
        </p:spPr>
        <p:txBody>
          <a:bodyPr wrap="square" lIns="0" tIns="0" rIns="0" bIns="0" rtlCol="0" anchor="ctr"/>
          <a:lstStyle/>
          <a:p>
            <a:pPr marL="0" indent="0" algn="ctr">
              <a:buNone/>
            </a:pPr>
            <a:r>
              <a:rPr lang="en-US" sz="4600" b="1" dirty="0">
                <a:solidFill>
                  <a:srgbClr val="5FE5E8"/>
                </a:solidFill>
                <a:latin typeface="Trebuchet MS" pitchFamily="34" charset="0"/>
                <a:ea typeface="Trebuchet MS" pitchFamily="34" charset="-122"/>
                <a:cs typeface="Trebuchet MS" pitchFamily="34" charset="-120"/>
              </a:rPr>
              <a:t>16</a:t>
            </a:r>
            <a:endParaRPr lang="en-US" sz="4600" dirty="0"/>
          </a:p>
        </p:txBody>
      </p:sp>
      <p:sp>
        <p:nvSpPr>
          <p:cNvPr id="15" name="Text 13"/>
          <p:cNvSpPr/>
          <p:nvPr/>
        </p:nvSpPr>
        <p:spPr>
          <a:xfrm>
            <a:off x="8915400" y="2788920"/>
            <a:ext cx="2560320" cy="411480"/>
          </a:xfrm>
          <a:prstGeom prst="rect">
            <a:avLst/>
          </a:prstGeom>
          <a:noFill/>
          <a:ln/>
        </p:spPr>
        <p:txBody>
          <a:bodyPr wrap="square" lIns="0" tIns="0" rIns="0" bIns="0" rtlCol="0" anchor="ctr"/>
          <a:lstStyle/>
          <a:p>
            <a:pPr marL="0" indent="0" algn="ctr">
              <a:buNone/>
            </a:pPr>
            <a:r>
              <a:rPr lang="en-US" sz="1100" dirty="0">
                <a:solidFill>
                  <a:srgbClr val="DCEAEE"/>
                </a:solidFill>
                <a:latin typeface="Calibri" pitchFamily="34" charset="0"/>
                <a:ea typeface="Calibri" pitchFamily="34" charset="-122"/>
                <a:cs typeface="Calibri" pitchFamily="34" charset="-120"/>
              </a:rPr>
              <a:t>Modules built</a:t>
            </a:r>
            <a:endParaRPr lang="en-US" sz="1100" dirty="0"/>
          </a:p>
        </p:txBody>
      </p:sp>
      <p:sp>
        <p:nvSpPr>
          <p:cNvPr id="16" name="Text 14"/>
          <p:cNvSpPr/>
          <p:nvPr/>
        </p:nvSpPr>
        <p:spPr>
          <a:xfrm>
            <a:off x="685800" y="3794760"/>
            <a:ext cx="2926080" cy="365760"/>
          </a:xfrm>
          <a:prstGeom prst="rect">
            <a:avLst/>
          </a:prstGeom>
          <a:noFill/>
          <a:ln/>
        </p:spPr>
        <p:txBody>
          <a:bodyPr wrap="square" lIns="0" tIns="0" rIns="0" bIns="0" rtlCol="0" anchor="ctr"/>
          <a:lstStyle/>
          <a:p>
            <a:pPr marL="0" indent="0">
              <a:buNone/>
            </a:pPr>
            <a:r>
              <a:rPr lang="en-US" sz="1250" b="1" dirty="0">
                <a:solidFill>
                  <a:srgbClr val="FFFFFF"/>
                </a:solidFill>
                <a:latin typeface="Trebuchet MS" pitchFamily="34" charset="0"/>
                <a:ea typeface="Trebuchet MS" pitchFamily="34" charset="-122"/>
                <a:cs typeface="Trebuchet MS" pitchFamily="34" charset="-120"/>
              </a:rPr>
              <a:t>Code readiness</a:t>
            </a:r>
            <a:endParaRPr lang="en-US" sz="1250" dirty="0"/>
          </a:p>
        </p:txBody>
      </p:sp>
      <p:sp>
        <p:nvSpPr>
          <p:cNvPr id="17" name="Shape 15"/>
          <p:cNvSpPr/>
          <p:nvPr/>
        </p:nvSpPr>
        <p:spPr>
          <a:xfrm>
            <a:off x="3749040" y="3849624"/>
            <a:ext cx="5486400" cy="292608"/>
          </a:xfrm>
          <a:prstGeom prst="roundRect">
            <a:avLst>
              <a:gd name="adj" fmla="val 50000"/>
            </a:avLst>
          </a:prstGeom>
          <a:solidFill>
            <a:srgbClr val="0E2129"/>
          </a:solidFill>
          <a:ln w="9525">
            <a:solidFill>
              <a:srgbClr val="337579"/>
            </a:solidFill>
            <a:prstDash val="solid"/>
          </a:ln>
        </p:spPr>
        <p:txBody>
          <a:bodyPr/>
          <a:lstStyle/>
          <a:p>
            <a:endParaRPr lang="en-US"/>
          </a:p>
        </p:txBody>
      </p:sp>
      <p:sp>
        <p:nvSpPr>
          <p:cNvPr id="18" name="Shape 16"/>
          <p:cNvSpPr/>
          <p:nvPr/>
        </p:nvSpPr>
        <p:spPr>
          <a:xfrm>
            <a:off x="3749040" y="3849624"/>
            <a:ext cx="5376672" cy="292608"/>
          </a:xfrm>
          <a:prstGeom prst="roundRect">
            <a:avLst>
              <a:gd name="adj" fmla="val 50000"/>
            </a:avLst>
          </a:prstGeom>
          <a:solidFill>
            <a:srgbClr val="5FE5E8"/>
          </a:solidFill>
          <a:ln/>
        </p:spPr>
        <p:txBody>
          <a:bodyPr/>
          <a:lstStyle/>
          <a:p>
            <a:endParaRPr lang="en-US"/>
          </a:p>
        </p:txBody>
      </p:sp>
      <p:sp>
        <p:nvSpPr>
          <p:cNvPr id="19" name="Text 17"/>
          <p:cNvSpPr/>
          <p:nvPr/>
        </p:nvSpPr>
        <p:spPr>
          <a:xfrm>
            <a:off x="9372600" y="3794760"/>
            <a:ext cx="1097280" cy="365760"/>
          </a:xfrm>
          <a:prstGeom prst="rect">
            <a:avLst/>
          </a:prstGeom>
          <a:noFill/>
          <a:ln/>
        </p:spPr>
        <p:txBody>
          <a:bodyPr wrap="square" lIns="0" tIns="0" rIns="0" bIns="0" rtlCol="0" anchor="ctr"/>
          <a:lstStyle/>
          <a:p>
            <a:pPr marL="0" indent="0">
              <a:buNone/>
            </a:pPr>
            <a:r>
              <a:rPr lang="en-US" sz="1300" b="1" dirty="0">
                <a:solidFill>
                  <a:srgbClr val="AEFCFE"/>
                </a:solidFill>
                <a:latin typeface="Trebuchet MS" pitchFamily="34" charset="0"/>
                <a:ea typeface="Trebuchet MS" pitchFamily="34" charset="-122"/>
                <a:cs typeface="Trebuchet MS" pitchFamily="34" charset="-120"/>
              </a:rPr>
              <a:t>~98%</a:t>
            </a:r>
            <a:endParaRPr lang="en-US" sz="1300" dirty="0"/>
          </a:p>
        </p:txBody>
      </p:sp>
      <p:sp>
        <p:nvSpPr>
          <p:cNvPr id="20" name="Text 18"/>
          <p:cNvSpPr/>
          <p:nvPr/>
        </p:nvSpPr>
        <p:spPr>
          <a:xfrm>
            <a:off x="685800" y="4507992"/>
            <a:ext cx="2926080" cy="365760"/>
          </a:xfrm>
          <a:prstGeom prst="rect">
            <a:avLst/>
          </a:prstGeom>
          <a:noFill/>
          <a:ln/>
        </p:spPr>
        <p:txBody>
          <a:bodyPr wrap="square" lIns="0" tIns="0" rIns="0" bIns="0" rtlCol="0" anchor="ctr"/>
          <a:lstStyle/>
          <a:p>
            <a:pPr marL="0" indent="0">
              <a:buNone/>
            </a:pPr>
            <a:r>
              <a:rPr lang="en-US" sz="1250" b="1" dirty="0">
                <a:solidFill>
                  <a:srgbClr val="FFFFFF"/>
                </a:solidFill>
                <a:latin typeface="Trebuchet MS" pitchFamily="34" charset="0"/>
                <a:ea typeface="Trebuchet MS" pitchFamily="34" charset="-122"/>
                <a:cs typeface="Trebuchet MS" pitchFamily="34" charset="-120"/>
              </a:rPr>
              <a:t>Deployment readiness</a:t>
            </a:r>
            <a:endParaRPr lang="en-US" sz="1250" dirty="0"/>
          </a:p>
        </p:txBody>
      </p:sp>
      <p:sp>
        <p:nvSpPr>
          <p:cNvPr id="21" name="Shape 19"/>
          <p:cNvSpPr/>
          <p:nvPr/>
        </p:nvSpPr>
        <p:spPr>
          <a:xfrm>
            <a:off x="3749040" y="4562856"/>
            <a:ext cx="5486400" cy="292608"/>
          </a:xfrm>
          <a:prstGeom prst="roundRect">
            <a:avLst>
              <a:gd name="adj" fmla="val 50000"/>
            </a:avLst>
          </a:prstGeom>
          <a:solidFill>
            <a:srgbClr val="0E2129"/>
          </a:solidFill>
          <a:ln w="9525">
            <a:solidFill>
              <a:srgbClr val="337579"/>
            </a:solidFill>
            <a:prstDash val="solid"/>
          </a:ln>
        </p:spPr>
        <p:txBody>
          <a:bodyPr/>
          <a:lstStyle/>
          <a:p>
            <a:endParaRPr lang="en-US"/>
          </a:p>
        </p:txBody>
      </p:sp>
      <p:sp>
        <p:nvSpPr>
          <p:cNvPr id="22" name="Shape 20"/>
          <p:cNvSpPr/>
          <p:nvPr/>
        </p:nvSpPr>
        <p:spPr>
          <a:xfrm>
            <a:off x="3749040" y="4562856"/>
            <a:ext cx="4937760" cy="292608"/>
          </a:xfrm>
          <a:prstGeom prst="roundRect">
            <a:avLst>
              <a:gd name="adj" fmla="val 50000"/>
            </a:avLst>
          </a:prstGeom>
          <a:solidFill>
            <a:srgbClr val="5FE5E8"/>
          </a:solidFill>
          <a:ln/>
        </p:spPr>
        <p:txBody>
          <a:bodyPr/>
          <a:lstStyle/>
          <a:p>
            <a:endParaRPr lang="en-US"/>
          </a:p>
        </p:txBody>
      </p:sp>
      <p:sp>
        <p:nvSpPr>
          <p:cNvPr id="23" name="Text 21"/>
          <p:cNvSpPr/>
          <p:nvPr/>
        </p:nvSpPr>
        <p:spPr>
          <a:xfrm>
            <a:off x="9372600" y="4507992"/>
            <a:ext cx="1097280" cy="365760"/>
          </a:xfrm>
          <a:prstGeom prst="rect">
            <a:avLst/>
          </a:prstGeom>
          <a:noFill/>
          <a:ln/>
        </p:spPr>
        <p:txBody>
          <a:bodyPr wrap="square" lIns="0" tIns="0" rIns="0" bIns="0" rtlCol="0" anchor="ctr"/>
          <a:lstStyle/>
          <a:p>
            <a:pPr marL="0" indent="0">
              <a:buNone/>
            </a:pPr>
            <a:r>
              <a:rPr lang="en-US" sz="1300" b="1" dirty="0">
                <a:solidFill>
                  <a:srgbClr val="AEFCFE"/>
                </a:solidFill>
                <a:latin typeface="Trebuchet MS" pitchFamily="34" charset="0"/>
                <a:ea typeface="Trebuchet MS" pitchFamily="34" charset="-122"/>
                <a:cs typeface="Trebuchet MS" pitchFamily="34" charset="-120"/>
              </a:rPr>
              <a:t>~90%</a:t>
            </a:r>
            <a:endParaRPr lang="en-US" sz="1300" dirty="0"/>
          </a:p>
        </p:txBody>
      </p:sp>
      <p:sp>
        <p:nvSpPr>
          <p:cNvPr id="24" name="Text 22"/>
          <p:cNvSpPr/>
          <p:nvPr/>
        </p:nvSpPr>
        <p:spPr>
          <a:xfrm>
            <a:off x="685800" y="5349240"/>
            <a:ext cx="10789920" cy="548640"/>
          </a:xfrm>
          <a:prstGeom prst="rect">
            <a:avLst/>
          </a:prstGeom>
          <a:noFill/>
          <a:ln/>
        </p:spPr>
        <p:txBody>
          <a:bodyPr wrap="square" lIns="0" tIns="0" rIns="0" bIns="0" rtlCol="0" anchor="ctr"/>
          <a:lstStyle/>
          <a:p>
            <a:pPr marL="0" indent="0">
              <a:buNone/>
            </a:pPr>
            <a:r>
              <a:rPr lang="en-US" sz="1100" b="1" dirty="0">
                <a:solidFill>
                  <a:srgbClr val="5FE5E8"/>
                </a:solidFill>
                <a:latin typeface="Calibri" pitchFamily="34" charset="0"/>
                <a:ea typeface="Calibri" pitchFamily="34" charset="-122"/>
                <a:cs typeface="Calibri" pitchFamily="34" charset="-120"/>
              </a:rPr>
              <a:t>Shipped: </a:t>
            </a:r>
            <a:r>
              <a:rPr lang="en-US" sz="1100" dirty="0">
                <a:solidFill>
                  <a:srgbClr val="DCEAEE"/>
                </a:solidFill>
                <a:latin typeface="Calibri" pitchFamily="34" charset="0"/>
                <a:ea typeface="Calibri" pitchFamily="34" charset="-122"/>
                <a:cs typeface="Calibri" pitchFamily="34" charset="-120"/>
              </a:rPr>
              <a:t>CRM · Notifications (FCM v1) · Support/Helpdesk · Legal &amp; Privacy · Tenant isolation · Stripe webhook hardening · Backup/Restore/Rollback · Monitoring-ready</a:t>
            </a:r>
            <a:endParaRPr lang="en-US" sz="1100" dirty="0"/>
          </a:p>
        </p:txBody>
      </p:sp>
      <p:sp>
        <p:nvSpPr>
          <p:cNvPr id="25" name="Text 23"/>
          <p:cNvSpPr/>
          <p:nvPr/>
        </p:nvSpPr>
        <p:spPr>
          <a:xfrm>
            <a:off x="685800" y="5943600"/>
            <a:ext cx="10789920" cy="274320"/>
          </a:xfrm>
          <a:prstGeom prst="rect">
            <a:avLst/>
          </a:prstGeom>
          <a:noFill/>
          <a:ln/>
        </p:spPr>
        <p:txBody>
          <a:bodyPr wrap="square" lIns="0" tIns="0" rIns="0" bIns="0" rtlCol="0" anchor="ctr"/>
          <a:lstStyle/>
          <a:p>
            <a:pPr marL="0" indent="0">
              <a:buNone/>
            </a:pPr>
            <a:r>
              <a:rPr lang="en-US" sz="1000" i="1" dirty="0">
                <a:solidFill>
                  <a:srgbClr val="9FBEC6"/>
                </a:solidFill>
                <a:latin typeface="Calibri" pitchFamily="34" charset="0"/>
                <a:ea typeface="Calibri" pitchFamily="34" charset="-122"/>
                <a:cs typeface="Calibri" pitchFamily="34" charset="-120"/>
              </a:rPr>
              <a:t>Status: Production Deployment Candidate — automated gates green; manual production gates pending.</a:t>
            </a:r>
            <a:endParaRPr lang="en-US" sz="1000" dirty="0"/>
          </a:p>
        </p:txBody>
      </p:sp>
      <p:sp>
        <p:nvSpPr>
          <p:cNvPr id="26" name="Text 24"/>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FFFFFF"/>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8FB3BC"/>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27" name="Text 25"/>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8FB3BC"/>
                </a:solidFill>
                <a:latin typeface="Trebuchet MS" pitchFamily="34" charset="0"/>
                <a:ea typeface="Trebuchet MS" pitchFamily="34" charset="-122"/>
                <a:cs typeface="Trebuchet MS"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337579"/>
                </a:solidFill>
                <a:latin typeface="Trebuchet MS" pitchFamily="34" charset="0"/>
                <a:ea typeface="Trebuchet MS" pitchFamily="34" charset="-122"/>
                <a:cs typeface="Trebuchet MS" pitchFamily="34" charset="-120"/>
              </a:rPr>
              <a:t>ROADMAP TO LAUNCH</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0B1620"/>
                </a:solidFill>
                <a:latin typeface="Trebuchet MS" pitchFamily="34" charset="0"/>
                <a:ea typeface="Trebuchet MS" pitchFamily="34" charset="-122"/>
                <a:cs typeface="Trebuchet MS" pitchFamily="34" charset="-120"/>
              </a:rPr>
              <a:t>From candidate to live in 30 / 60 / 90 days</a:t>
            </a:r>
            <a:endParaRPr lang="en-US" sz="3200" dirty="0"/>
          </a:p>
        </p:txBody>
      </p:sp>
      <p:sp>
        <p:nvSpPr>
          <p:cNvPr id="4" name="Shape 2"/>
          <p:cNvSpPr/>
          <p:nvPr/>
        </p:nvSpPr>
        <p:spPr>
          <a:xfrm>
            <a:off x="685800" y="1828800"/>
            <a:ext cx="3520440" cy="3749040"/>
          </a:xfrm>
          <a:prstGeom prst="roundRect">
            <a:avLst>
              <a:gd name="adj" fmla="val 259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5" name="Shape 3"/>
          <p:cNvSpPr/>
          <p:nvPr/>
        </p:nvSpPr>
        <p:spPr>
          <a:xfrm>
            <a:off x="685800" y="1828800"/>
            <a:ext cx="3520440" cy="777240"/>
          </a:xfrm>
          <a:prstGeom prst="rect">
            <a:avLst/>
          </a:prstGeom>
          <a:solidFill>
            <a:srgbClr val="337579"/>
          </a:solidFill>
          <a:ln/>
        </p:spPr>
        <p:txBody>
          <a:bodyPr/>
          <a:lstStyle/>
          <a:p>
            <a:endParaRPr lang="en-US"/>
          </a:p>
        </p:txBody>
      </p:sp>
      <p:pic>
        <p:nvPicPr>
          <p:cNvPr id="6" name="Image 0" descr="C:\Users\USER\OneDrive\Desktop\EDUCore - V2\docs\investor-pitch\build\gen\icon-clock-5FE5E8.png"/>
          <p:cNvPicPr>
            <a:picLocks noChangeAspect="1"/>
          </p:cNvPicPr>
          <p:nvPr/>
        </p:nvPicPr>
        <p:blipFill>
          <a:blip r:embed="rId4"/>
          <a:stretch>
            <a:fillRect/>
          </a:stretch>
        </p:blipFill>
        <p:spPr>
          <a:xfrm>
            <a:off x="960120" y="2057400"/>
            <a:ext cx="329184" cy="329184"/>
          </a:xfrm>
          <a:prstGeom prst="rect">
            <a:avLst/>
          </a:prstGeom>
        </p:spPr>
      </p:pic>
      <p:sp>
        <p:nvSpPr>
          <p:cNvPr id="7" name="Text 4"/>
          <p:cNvSpPr/>
          <p:nvPr/>
        </p:nvSpPr>
        <p:spPr>
          <a:xfrm>
            <a:off x="1417320" y="1828800"/>
            <a:ext cx="2651760" cy="777240"/>
          </a:xfrm>
          <a:prstGeom prst="rect">
            <a:avLst/>
          </a:prstGeom>
          <a:noFill/>
          <a:ln/>
        </p:spPr>
        <p:txBody>
          <a:bodyPr wrap="square" lIns="0" tIns="0" rIns="0" bIns="0" rtlCol="0" anchor="ctr"/>
          <a:lstStyle/>
          <a:p>
            <a:pPr marL="0" indent="0">
              <a:buNone/>
            </a:pPr>
            <a:r>
              <a:rPr lang="en-US" sz="1600" b="1" dirty="0">
                <a:solidFill>
                  <a:srgbClr val="FFFFFF"/>
                </a:solidFill>
                <a:latin typeface="Trebuchet MS" pitchFamily="34" charset="0"/>
                <a:ea typeface="Trebuchet MS" pitchFamily="34" charset="-122"/>
                <a:cs typeface="Trebuchet MS" pitchFamily="34" charset="-120"/>
              </a:rPr>
              <a:t>First 30 days</a:t>
            </a:r>
            <a:endParaRPr lang="en-US" sz="1600" dirty="0"/>
          </a:p>
        </p:txBody>
      </p:sp>
      <p:pic>
        <p:nvPicPr>
          <p:cNvPr id="8" name="Image 1" descr="C:\Users\USER\OneDrive\Desktop\EDUCore - V2\docs\investor-pitch\build\gen\icon-check-337579.png"/>
          <p:cNvPicPr>
            <a:picLocks noChangeAspect="1"/>
          </p:cNvPicPr>
          <p:nvPr/>
        </p:nvPicPr>
        <p:blipFill>
          <a:blip r:embed="rId5"/>
          <a:stretch>
            <a:fillRect/>
          </a:stretch>
        </p:blipFill>
        <p:spPr>
          <a:xfrm>
            <a:off x="978408" y="2926080"/>
            <a:ext cx="219456" cy="219456"/>
          </a:xfrm>
          <a:prstGeom prst="rect">
            <a:avLst/>
          </a:prstGeom>
        </p:spPr>
      </p:pic>
      <p:sp>
        <p:nvSpPr>
          <p:cNvPr id="9" name="Text 5"/>
          <p:cNvSpPr/>
          <p:nvPr/>
        </p:nvSpPr>
        <p:spPr>
          <a:xfrm>
            <a:off x="1289304" y="2816352"/>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Final code gaps closed</a:t>
            </a:r>
            <a:endParaRPr lang="en-US" sz="1100" dirty="0"/>
          </a:p>
        </p:txBody>
      </p:sp>
      <p:pic>
        <p:nvPicPr>
          <p:cNvPr id="10" name="Image 2" descr="C:\Users\USER\OneDrive\Desktop\EDUCore - V2\docs\investor-pitch\build\gen\icon-check-337579.png"/>
          <p:cNvPicPr>
            <a:picLocks noChangeAspect="1"/>
          </p:cNvPicPr>
          <p:nvPr/>
        </p:nvPicPr>
        <p:blipFill>
          <a:blip r:embed="rId5"/>
          <a:stretch>
            <a:fillRect/>
          </a:stretch>
        </p:blipFill>
        <p:spPr>
          <a:xfrm>
            <a:off x="978408" y="3584448"/>
            <a:ext cx="219456" cy="219456"/>
          </a:xfrm>
          <a:prstGeom prst="rect">
            <a:avLst/>
          </a:prstGeom>
        </p:spPr>
      </p:pic>
      <p:sp>
        <p:nvSpPr>
          <p:cNvPr id="11" name="Text 6"/>
          <p:cNvSpPr/>
          <p:nvPr/>
        </p:nvSpPr>
        <p:spPr>
          <a:xfrm>
            <a:off x="1289304" y="3474720"/>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Hostinger VPS deployment</a:t>
            </a:r>
            <a:endParaRPr lang="en-US" sz="1100" dirty="0"/>
          </a:p>
        </p:txBody>
      </p:sp>
      <p:pic>
        <p:nvPicPr>
          <p:cNvPr id="12" name="Image 3" descr="C:\Users\USER\OneDrive\Desktop\EDUCore - V2\docs\investor-pitch\build\gen\icon-check-337579.png"/>
          <p:cNvPicPr>
            <a:picLocks noChangeAspect="1"/>
          </p:cNvPicPr>
          <p:nvPr/>
        </p:nvPicPr>
        <p:blipFill>
          <a:blip r:embed="rId5"/>
          <a:stretch>
            <a:fillRect/>
          </a:stretch>
        </p:blipFill>
        <p:spPr>
          <a:xfrm>
            <a:off x="978408" y="4242816"/>
            <a:ext cx="219456" cy="219456"/>
          </a:xfrm>
          <a:prstGeom prst="rect">
            <a:avLst/>
          </a:prstGeom>
        </p:spPr>
      </p:pic>
      <p:sp>
        <p:nvSpPr>
          <p:cNvPr id="13" name="Text 7"/>
          <p:cNvSpPr/>
          <p:nvPr/>
        </p:nvSpPr>
        <p:spPr>
          <a:xfrm>
            <a:off x="1289304" y="4133088"/>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Live provider credentials (email/SMS/push)</a:t>
            </a:r>
            <a:endParaRPr lang="en-US" sz="1100" dirty="0"/>
          </a:p>
        </p:txBody>
      </p:sp>
      <p:pic>
        <p:nvPicPr>
          <p:cNvPr id="14" name="Image 4" descr="C:\Users\USER\OneDrive\Desktop\EDUCore - V2\docs\investor-pitch\build\gen\icon-check-337579.png"/>
          <p:cNvPicPr>
            <a:picLocks noChangeAspect="1"/>
          </p:cNvPicPr>
          <p:nvPr/>
        </p:nvPicPr>
        <p:blipFill>
          <a:blip r:embed="rId5"/>
          <a:stretch>
            <a:fillRect/>
          </a:stretch>
        </p:blipFill>
        <p:spPr>
          <a:xfrm>
            <a:off x="978408" y="4901184"/>
            <a:ext cx="219456" cy="219456"/>
          </a:xfrm>
          <a:prstGeom prst="rect">
            <a:avLst/>
          </a:prstGeom>
        </p:spPr>
      </p:pic>
      <p:sp>
        <p:nvSpPr>
          <p:cNvPr id="15" name="Text 8"/>
          <p:cNvSpPr/>
          <p:nvPr/>
        </p:nvSpPr>
        <p:spPr>
          <a:xfrm>
            <a:off x="1289304" y="4791456"/>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Stripe live verification</a:t>
            </a:r>
            <a:endParaRPr lang="en-US" sz="1100" dirty="0"/>
          </a:p>
        </p:txBody>
      </p:sp>
      <p:sp>
        <p:nvSpPr>
          <p:cNvPr id="16" name="Shape 9"/>
          <p:cNvSpPr/>
          <p:nvPr/>
        </p:nvSpPr>
        <p:spPr>
          <a:xfrm>
            <a:off x="4389120" y="1828800"/>
            <a:ext cx="3520440" cy="3749040"/>
          </a:xfrm>
          <a:prstGeom prst="roundRect">
            <a:avLst>
              <a:gd name="adj" fmla="val 259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7" name="Shape 10"/>
          <p:cNvSpPr/>
          <p:nvPr/>
        </p:nvSpPr>
        <p:spPr>
          <a:xfrm>
            <a:off x="4389120" y="1828800"/>
            <a:ext cx="3520440" cy="777240"/>
          </a:xfrm>
          <a:prstGeom prst="rect">
            <a:avLst/>
          </a:prstGeom>
          <a:solidFill>
            <a:srgbClr val="173847"/>
          </a:solidFill>
          <a:ln/>
        </p:spPr>
        <p:txBody>
          <a:bodyPr/>
          <a:lstStyle/>
          <a:p>
            <a:endParaRPr lang="en-US"/>
          </a:p>
        </p:txBody>
      </p:sp>
      <p:pic>
        <p:nvPicPr>
          <p:cNvPr id="18" name="Image 5" descr="C:\Users\USER\OneDrive\Desktop\EDUCore - V2\docs\investor-pitch\build\gen\icon-fileShield-5FE5E8.png"/>
          <p:cNvPicPr>
            <a:picLocks noChangeAspect="1"/>
          </p:cNvPicPr>
          <p:nvPr/>
        </p:nvPicPr>
        <p:blipFill>
          <a:blip r:embed="rId6"/>
          <a:stretch>
            <a:fillRect/>
          </a:stretch>
        </p:blipFill>
        <p:spPr>
          <a:xfrm>
            <a:off x="4663440" y="2057400"/>
            <a:ext cx="329184" cy="329184"/>
          </a:xfrm>
          <a:prstGeom prst="rect">
            <a:avLst/>
          </a:prstGeom>
        </p:spPr>
      </p:pic>
      <p:sp>
        <p:nvSpPr>
          <p:cNvPr id="19" name="Text 11"/>
          <p:cNvSpPr/>
          <p:nvPr/>
        </p:nvSpPr>
        <p:spPr>
          <a:xfrm>
            <a:off x="5120640" y="1828800"/>
            <a:ext cx="2651760" cy="777240"/>
          </a:xfrm>
          <a:prstGeom prst="rect">
            <a:avLst/>
          </a:prstGeom>
          <a:noFill/>
          <a:ln/>
        </p:spPr>
        <p:txBody>
          <a:bodyPr wrap="square" lIns="0" tIns="0" rIns="0" bIns="0" rtlCol="0" anchor="ctr"/>
          <a:lstStyle/>
          <a:p>
            <a:pPr marL="0" indent="0">
              <a:buNone/>
            </a:pPr>
            <a:r>
              <a:rPr lang="en-US" sz="1600" b="1" dirty="0">
                <a:solidFill>
                  <a:srgbClr val="FFFFFF"/>
                </a:solidFill>
                <a:latin typeface="Trebuchet MS" pitchFamily="34" charset="0"/>
                <a:ea typeface="Trebuchet MS" pitchFamily="34" charset="-122"/>
                <a:cs typeface="Trebuchet MS" pitchFamily="34" charset="-120"/>
              </a:rPr>
              <a:t>60 days</a:t>
            </a:r>
            <a:endParaRPr lang="en-US" sz="1600" dirty="0"/>
          </a:p>
        </p:txBody>
      </p:sp>
      <p:pic>
        <p:nvPicPr>
          <p:cNvPr id="20" name="Image 6" descr="C:\Users\USER\OneDrive\Desktop\EDUCore - V2\docs\investor-pitch\build\gen\icon-check-337579.png"/>
          <p:cNvPicPr>
            <a:picLocks noChangeAspect="1"/>
          </p:cNvPicPr>
          <p:nvPr/>
        </p:nvPicPr>
        <p:blipFill>
          <a:blip r:embed="rId5"/>
          <a:stretch>
            <a:fillRect/>
          </a:stretch>
        </p:blipFill>
        <p:spPr>
          <a:xfrm>
            <a:off x="4681728" y="2926080"/>
            <a:ext cx="219456" cy="219456"/>
          </a:xfrm>
          <a:prstGeom prst="rect">
            <a:avLst/>
          </a:prstGeom>
        </p:spPr>
      </p:pic>
      <p:sp>
        <p:nvSpPr>
          <p:cNvPr id="21" name="Text 12"/>
          <p:cNvSpPr/>
          <p:nvPr/>
        </p:nvSpPr>
        <p:spPr>
          <a:xfrm>
            <a:off x="4992624" y="2816352"/>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Legal &amp; privacy sign-off</a:t>
            </a:r>
            <a:endParaRPr lang="en-US" sz="1100" dirty="0"/>
          </a:p>
        </p:txBody>
      </p:sp>
      <p:pic>
        <p:nvPicPr>
          <p:cNvPr id="22" name="Image 7" descr="C:\Users\USER\OneDrive\Desktop\EDUCore - V2\docs\investor-pitch\build\gen\icon-check-337579.png"/>
          <p:cNvPicPr>
            <a:picLocks noChangeAspect="1"/>
          </p:cNvPicPr>
          <p:nvPr/>
        </p:nvPicPr>
        <p:blipFill>
          <a:blip r:embed="rId5"/>
          <a:stretch>
            <a:fillRect/>
          </a:stretch>
        </p:blipFill>
        <p:spPr>
          <a:xfrm>
            <a:off x="4681728" y="3584448"/>
            <a:ext cx="219456" cy="219456"/>
          </a:xfrm>
          <a:prstGeom prst="rect">
            <a:avLst/>
          </a:prstGeom>
        </p:spPr>
      </p:pic>
      <p:sp>
        <p:nvSpPr>
          <p:cNvPr id="23" name="Text 13"/>
          <p:cNvSpPr/>
          <p:nvPr/>
        </p:nvSpPr>
        <p:spPr>
          <a:xfrm>
            <a:off x="4992624" y="3474720"/>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Backup/restore rehearsal on real DB</a:t>
            </a:r>
            <a:endParaRPr lang="en-US" sz="1100" dirty="0"/>
          </a:p>
        </p:txBody>
      </p:sp>
      <p:pic>
        <p:nvPicPr>
          <p:cNvPr id="24" name="Image 8" descr="C:\Users\USER\OneDrive\Desktop\EDUCore - V2\docs\investor-pitch\build\gen\icon-check-337579.png"/>
          <p:cNvPicPr>
            <a:picLocks noChangeAspect="1"/>
          </p:cNvPicPr>
          <p:nvPr/>
        </p:nvPicPr>
        <p:blipFill>
          <a:blip r:embed="rId5"/>
          <a:stretch>
            <a:fillRect/>
          </a:stretch>
        </p:blipFill>
        <p:spPr>
          <a:xfrm>
            <a:off x="4681728" y="4242816"/>
            <a:ext cx="219456" cy="219456"/>
          </a:xfrm>
          <a:prstGeom prst="rect">
            <a:avLst/>
          </a:prstGeom>
        </p:spPr>
      </p:pic>
      <p:sp>
        <p:nvSpPr>
          <p:cNvPr id="25" name="Text 14"/>
          <p:cNvSpPr/>
          <p:nvPr/>
        </p:nvSpPr>
        <p:spPr>
          <a:xfrm>
            <a:off x="4992624" y="4133088"/>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Security review &amp; hardening</a:t>
            </a:r>
            <a:endParaRPr lang="en-US" sz="1100" dirty="0"/>
          </a:p>
        </p:txBody>
      </p:sp>
      <p:pic>
        <p:nvPicPr>
          <p:cNvPr id="26" name="Image 9" descr="C:\Users\USER\OneDrive\Desktop\EDUCore - V2\docs\investor-pitch\build\gen\icon-check-337579.png"/>
          <p:cNvPicPr>
            <a:picLocks noChangeAspect="1"/>
          </p:cNvPicPr>
          <p:nvPr/>
        </p:nvPicPr>
        <p:blipFill>
          <a:blip r:embed="rId5"/>
          <a:stretch>
            <a:fillRect/>
          </a:stretch>
        </p:blipFill>
        <p:spPr>
          <a:xfrm>
            <a:off x="4681728" y="4901184"/>
            <a:ext cx="219456" cy="219456"/>
          </a:xfrm>
          <a:prstGeom prst="rect">
            <a:avLst/>
          </a:prstGeom>
        </p:spPr>
      </p:pic>
      <p:sp>
        <p:nvSpPr>
          <p:cNvPr id="27" name="Text 15"/>
          <p:cNvSpPr/>
          <p:nvPr/>
        </p:nvSpPr>
        <p:spPr>
          <a:xfrm>
            <a:off x="4992624" y="4791456"/>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UAT with pilot school</a:t>
            </a:r>
            <a:endParaRPr lang="en-US" sz="1100" dirty="0"/>
          </a:p>
        </p:txBody>
      </p:sp>
      <p:sp>
        <p:nvSpPr>
          <p:cNvPr id="28" name="Shape 16"/>
          <p:cNvSpPr/>
          <p:nvPr/>
        </p:nvSpPr>
        <p:spPr>
          <a:xfrm>
            <a:off x="8092440" y="1828800"/>
            <a:ext cx="3520440" cy="3749040"/>
          </a:xfrm>
          <a:prstGeom prst="roundRect">
            <a:avLst>
              <a:gd name="adj" fmla="val 259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9" name="Shape 17"/>
          <p:cNvSpPr/>
          <p:nvPr/>
        </p:nvSpPr>
        <p:spPr>
          <a:xfrm>
            <a:off x="8092440" y="1828800"/>
            <a:ext cx="3520440" cy="777240"/>
          </a:xfrm>
          <a:prstGeom prst="rect">
            <a:avLst/>
          </a:prstGeom>
          <a:solidFill>
            <a:srgbClr val="050C16"/>
          </a:solidFill>
          <a:ln/>
        </p:spPr>
        <p:txBody>
          <a:bodyPr/>
          <a:lstStyle/>
          <a:p>
            <a:endParaRPr lang="en-US"/>
          </a:p>
        </p:txBody>
      </p:sp>
      <p:pic>
        <p:nvPicPr>
          <p:cNvPr id="30" name="Image 10" descr="C:\Users\USER\OneDrive\Desktop\EDUCore - V2\docs\investor-pitch\build\gen\icon-flag-5FE5E8.png"/>
          <p:cNvPicPr>
            <a:picLocks noChangeAspect="1"/>
          </p:cNvPicPr>
          <p:nvPr/>
        </p:nvPicPr>
        <p:blipFill>
          <a:blip r:embed="rId7"/>
          <a:stretch>
            <a:fillRect/>
          </a:stretch>
        </p:blipFill>
        <p:spPr>
          <a:xfrm>
            <a:off x="8366760" y="2057400"/>
            <a:ext cx="329184" cy="329184"/>
          </a:xfrm>
          <a:prstGeom prst="rect">
            <a:avLst/>
          </a:prstGeom>
        </p:spPr>
      </p:pic>
      <p:sp>
        <p:nvSpPr>
          <p:cNvPr id="31" name="Text 18"/>
          <p:cNvSpPr/>
          <p:nvPr/>
        </p:nvSpPr>
        <p:spPr>
          <a:xfrm>
            <a:off x="8823960" y="1828800"/>
            <a:ext cx="2651760" cy="777240"/>
          </a:xfrm>
          <a:prstGeom prst="rect">
            <a:avLst/>
          </a:prstGeom>
          <a:noFill/>
          <a:ln/>
        </p:spPr>
        <p:txBody>
          <a:bodyPr wrap="square" lIns="0" tIns="0" rIns="0" bIns="0" rtlCol="0" anchor="ctr"/>
          <a:lstStyle/>
          <a:p>
            <a:pPr marL="0" indent="0">
              <a:buNone/>
            </a:pPr>
            <a:r>
              <a:rPr lang="en-US" sz="1600" b="1" dirty="0">
                <a:solidFill>
                  <a:srgbClr val="FFFFFF"/>
                </a:solidFill>
                <a:latin typeface="Trebuchet MS" pitchFamily="34" charset="0"/>
                <a:ea typeface="Trebuchet MS" pitchFamily="34" charset="-122"/>
                <a:cs typeface="Trebuchet MS" pitchFamily="34" charset="-120"/>
              </a:rPr>
              <a:t>90 days</a:t>
            </a:r>
            <a:endParaRPr lang="en-US" sz="1600" dirty="0"/>
          </a:p>
        </p:txBody>
      </p:sp>
      <p:pic>
        <p:nvPicPr>
          <p:cNvPr id="32" name="Image 11" descr="C:\Users\USER\OneDrive\Desktop\EDUCore - V2\docs\investor-pitch\build\gen\icon-check-337579.png"/>
          <p:cNvPicPr>
            <a:picLocks noChangeAspect="1"/>
          </p:cNvPicPr>
          <p:nvPr/>
        </p:nvPicPr>
        <p:blipFill>
          <a:blip r:embed="rId5"/>
          <a:stretch>
            <a:fillRect/>
          </a:stretch>
        </p:blipFill>
        <p:spPr>
          <a:xfrm>
            <a:off x="8385048" y="2926080"/>
            <a:ext cx="219456" cy="219456"/>
          </a:xfrm>
          <a:prstGeom prst="rect">
            <a:avLst/>
          </a:prstGeom>
        </p:spPr>
      </p:pic>
      <p:sp>
        <p:nvSpPr>
          <p:cNvPr id="33" name="Text 19"/>
          <p:cNvSpPr/>
          <p:nvPr/>
        </p:nvSpPr>
        <p:spPr>
          <a:xfrm>
            <a:off x="8695944" y="2816352"/>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First paid pilot live</a:t>
            </a:r>
            <a:endParaRPr lang="en-US" sz="1100" dirty="0"/>
          </a:p>
        </p:txBody>
      </p:sp>
      <p:pic>
        <p:nvPicPr>
          <p:cNvPr id="34" name="Image 12" descr="C:\Users\USER\OneDrive\Desktop\EDUCore - V2\docs\investor-pitch\build\gen\icon-check-337579.png"/>
          <p:cNvPicPr>
            <a:picLocks noChangeAspect="1"/>
          </p:cNvPicPr>
          <p:nvPr/>
        </p:nvPicPr>
        <p:blipFill>
          <a:blip r:embed="rId5"/>
          <a:stretch>
            <a:fillRect/>
          </a:stretch>
        </p:blipFill>
        <p:spPr>
          <a:xfrm>
            <a:off x="8385048" y="3584448"/>
            <a:ext cx="219456" cy="219456"/>
          </a:xfrm>
          <a:prstGeom prst="rect">
            <a:avLst/>
          </a:prstGeom>
        </p:spPr>
      </p:pic>
      <p:sp>
        <p:nvSpPr>
          <p:cNvPr id="35" name="Text 20"/>
          <p:cNvSpPr/>
          <p:nvPr/>
        </p:nvSpPr>
        <p:spPr>
          <a:xfrm>
            <a:off x="8695944" y="3474720"/>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Mobile &amp; kiosk real-device QA</a:t>
            </a:r>
            <a:endParaRPr lang="en-US" sz="1100" dirty="0"/>
          </a:p>
        </p:txBody>
      </p:sp>
      <p:pic>
        <p:nvPicPr>
          <p:cNvPr id="36" name="Image 13" descr="C:\Users\USER\OneDrive\Desktop\EDUCore - V2\docs\investor-pitch\build\gen\icon-check-337579.png"/>
          <p:cNvPicPr>
            <a:picLocks noChangeAspect="1"/>
          </p:cNvPicPr>
          <p:nvPr/>
        </p:nvPicPr>
        <p:blipFill>
          <a:blip r:embed="rId5"/>
          <a:stretch>
            <a:fillRect/>
          </a:stretch>
        </p:blipFill>
        <p:spPr>
          <a:xfrm>
            <a:off x="8385048" y="4242816"/>
            <a:ext cx="219456" cy="219456"/>
          </a:xfrm>
          <a:prstGeom prst="rect">
            <a:avLst/>
          </a:prstGeom>
        </p:spPr>
      </p:pic>
      <p:sp>
        <p:nvSpPr>
          <p:cNvPr id="37" name="Text 21"/>
          <p:cNvSpPr/>
          <p:nvPr/>
        </p:nvSpPr>
        <p:spPr>
          <a:xfrm>
            <a:off x="8695944" y="4133088"/>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Onboarding playbook refined</a:t>
            </a:r>
            <a:endParaRPr lang="en-US" sz="1100" dirty="0"/>
          </a:p>
        </p:txBody>
      </p:sp>
      <p:pic>
        <p:nvPicPr>
          <p:cNvPr id="38" name="Image 14" descr="C:\Users\USER\OneDrive\Desktop\EDUCore - V2\docs\investor-pitch\build\gen\icon-check-337579.png"/>
          <p:cNvPicPr>
            <a:picLocks noChangeAspect="1"/>
          </p:cNvPicPr>
          <p:nvPr/>
        </p:nvPicPr>
        <p:blipFill>
          <a:blip r:embed="rId5"/>
          <a:stretch>
            <a:fillRect/>
          </a:stretch>
        </p:blipFill>
        <p:spPr>
          <a:xfrm>
            <a:off x="8385048" y="4901184"/>
            <a:ext cx="219456" cy="219456"/>
          </a:xfrm>
          <a:prstGeom prst="rect">
            <a:avLst/>
          </a:prstGeom>
        </p:spPr>
      </p:pic>
      <p:sp>
        <p:nvSpPr>
          <p:cNvPr id="39" name="Text 22"/>
          <p:cNvSpPr/>
          <p:nvPr/>
        </p:nvSpPr>
        <p:spPr>
          <a:xfrm>
            <a:off x="8695944" y="4791456"/>
            <a:ext cx="2743200" cy="566928"/>
          </a:xfrm>
          <a:prstGeom prst="rect">
            <a:avLst/>
          </a:prstGeom>
          <a:noFill/>
          <a:ln/>
        </p:spPr>
        <p:txBody>
          <a:bodyPr wrap="square" lIns="0" tIns="0" rIns="0" bIns="0" rtlCol="0" anchor="ctr"/>
          <a:lstStyle/>
          <a:p>
            <a:pPr marL="0" indent="0">
              <a:buNone/>
            </a:pPr>
            <a:r>
              <a:rPr lang="en-US" sz="1100" dirty="0">
                <a:solidFill>
                  <a:srgbClr val="3D4D55"/>
                </a:solidFill>
                <a:latin typeface="Calibri" pitchFamily="34" charset="0"/>
                <a:ea typeface="Calibri" pitchFamily="34" charset="-122"/>
                <a:cs typeface="Calibri" pitchFamily="34" charset="-120"/>
              </a:rPr>
              <a:t>Public launch approval</a:t>
            </a:r>
            <a:endParaRPr lang="en-US" sz="1100" dirty="0"/>
          </a:p>
        </p:txBody>
      </p:sp>
      <p:sp>
        <p:nvSpPr>
          <p:cNvPr id="40" name="Text 23"/>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337579"/>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6E7E86"/>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41" name="Text 24"/>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6E7E86"/>
                </a:solidFill>
                <a:latin typeface="Trebuchet MS" pitchFamily="34" charset="0"/>
                <a:ea typeface="Trebuchet MS" pitchFamily="34" charset="-122"/>
                <a:cs typeface="Trebuchet MS"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5FE5E8"/>
                </a:solidFill>
                <a:latin typeface="Trebuchet MS" pitchFamily="34" charset="0"/>
                <a:ea typeface="Trebuchet MS" pitchFamily="34" charset="-122"/>
                <a:cs typeface="Trebuchet MS" pitchFamily="34" charset="-120"/>
              </a:rPr>
              <a:t>FUTURE ADVANTAGE</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FFFFFF"/>
                </a:solidFill>
                <a:latin typeface="Trebuchet MS" pitchFamily="34" charset="0"/>
                <a:ea typeface="Trebuchet MS" pitchFamily="34" charset="-122"/>
                <a:cs typeface="Trebuchet MS" pitchFamily="34" charset="-120"/>
              </a:rPr>
              <a:t>EduCore AI — the data moat ahead</a:t>
            </a:r>
            <a:endParaRPr lang="en-US" sz="3200" dirty="0"/>
          </a:p>
        </p:txBody>
      </p:sp>
      <p:sp>
        <p:nvSpPr>
          <p:cNvPr id="4" name="Text 2"/>
          <p:cNvSpPr/>
          <p:nvPr/>
        </p:nvSpPr>
        <p:spPr>
          <a:xfrm>
            <a:off x="685800" y="1554480"/>
            <a:ext cx="10241280" cy="640080"/>
          </a:xfrm>
          <a:prstGeom prst="rect">
            <a:avLst/>
          </a:prstGeom>
          <a:noFill/>
          <a:ln/>
        </p:spPr>
        <p:txBody>
          <a:bodyPr wrap="square" lIns="0" tIns="0" rIns="0" bIns="0" rtlCol="0" anchor="ctr"/>
          <a:lstStyle/>
          <a:p>
            <a:pPr marL="0" indent="0">
              <a:buNone/>
            </a:pPr>
            <a:r>
              <a:rPr lang="en-US" sz="1350" dirty="0">
                <a:solidFill>
                  <a:srgbClr val="C7DCE2"/>
                </a:solidFill>
                <a:latin typeface="Calibri" pitchFamily="34" charset="0"/>
                <a:ea typeface="Calibri" pitchFamily="34" charset="-122"/>
                <a:cs typeface="Calibri" pitchFamily="34" charset="-120"/>
              </a:rPr>
              <a:t>EduCore's unified data across attendance, grades, finance &amp; engagement creates a foundation for predictive intelligence — a roadmap layer, not a current feature.</a:t>
            </a:r>
            <a:endParaRPr lang="en-US" sz="1350" dirty="0"/>
          </a:p>
        </p:txBody>
      </p:sp>
      <p:sp>
        <p:nvSpPr>
          <p:cNvPr id="5" name="Shape 3"/>
          <p:cNvSpPr/>
          <p:nvPr/>
        </p:nvSpPr>
        <p:spPr>
          <a:xfrm>
            <a:off x="685800" y="2423160"/>
            <a:ext cx="2560320" cy="1371600"/>
          </a:xfrm>
          <a:prstGeom prst="roundRect">
            <a:avLst>
              <a:gd name="adj" fmla="val 6667"/>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6" name="Shape 4"/>
          <p:cNvSpPr/>
          <p:nvPr/>
        </p:nvSpPr>
        <p:spPr>
          <a:xfrm>
            <a:off x="1645920" y="265176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7" name="Image 0" descr="C:\Users\USER\OneDrive\Desktop\EDUCore - V2\docs\investor-pitch\build\gen\icon-warn-AEFCFE.png"/>
          <p:cNvPicPr>
            <a:picLocks noChangeAspect="1"/>
          </p:cNvPicPr>
          <p:nvPr/>
        </p:nvPicPr>
        <p:blipFill>
          <a:blip r:embed="rId4"/>
          <a:stretch>
            <a:fillRect/>
          </a:stretch>
        </p:blipFill>
        <p:spPr>
          <a:xfrm>
            <a:off x="1805940" y="2811780"/>
            <a:ext cx="320040" cy="320040"/>
          </a:xfrm>
          <a:prstGeom prst="rect">
            <a:avLst/>
          </a:prstGeom>
        </p:spPr>
      </p:pic>
      <p:sp>
        <p:nvSpPr>
          <p:cNvPr id="8" name="Text 5"/>
          <p:cNvSpPr/>
          <p:nvPr/>
        </p:nvSpPr>
        <p:spPr>
          <a:xfrm>
            <a:off x="822960" y="3337560"/>
            <a:ext cx="2286000" cy="41148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At-risk student prediction</a:t>
            </a:r>
            <a:endParaRPr lang="en-US" sz="1100" dirty="0"/>
          </a:p>
        </p:txBody>
      </p:sp>
      <p:sp>
        <p:nvSpPr>
          <p:cNvPr id="9" name="Shape 6"/>
          <p:cNvSpPr/>
          <p:nvPr/>
        </p:nvSpPr>
        <p:spPr>
          <a:xfrm>
            <a:off x="3429000" y="2423160"/>
            <a:ext cx="2560320" cy="1371600"/>
          </a:xfrm>
          <a:prstGeom prst="roundRect">
            <a:avLst>
              <a:gd name="adj" fmla="val 6667"/>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10" name="Shape 7"/>
          <p:cNvSpPr/>
          <p:nvPr/>
        </p:nvSpPr>
        <p:spPr>
          <a:xfrm>
            <a:off x="4389120" y="265176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1" name="Image 1" descr="C:\Users\USER\OneDrive\Desktop\EDUCore - V2\docs\investor-pitch\build\gen\icon-calendar-AEFCFE.png"/>
          <p:cNvPicPr>
            <a:picLocks noChangeAspect="1"/>
          </p:cNvPicPr>
          <p:nvPr/>
        </p:nvPicPr>
        <p:blipFill>
          <a:blip r:embed="rId5"/>
          <a:stretch>
            <a:fillRect/>
          </a:stretch>
        </p:blipFill>
        <p:spPr>
          <a:xfrm>
            <a:off x="4549140" y="2811780"/>
            <a:ext cx="320040" cy="320040"/>
          </a:xfrm>
          <a:prstGeom prst="rect">
            <a:avLst/>
          </a:prstGeom>
        </p:spPr>
      </p:pic>
      <p:sp>
        <p:nvSpPr>
          <p:cNvPr id="12" name="Text 8"/>
          <p:cNvSpPr/>
          <p:nvPr/>
        </p:nvSpPr>
        <p:spPr>
          <a:xfrm>
            <a:off x="3566160" y="3337560"/>
            <a:ext cx="2286000" cy="41148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Attendance risk alerts</a:t>
            </a:r>
            <a:endParaRPr lang="en-US" sz="1100" dirty="0"/>
          </a:p>
        </p:txBody>
      </p:sp>
      <p:sp>
        <p:nvSpPr>
          <p:cNvPr id="13" name="Shape 9"/>
          <p:cNvSpPr/>
          <p:nvPr/>
        </p:nvSpPr>
        <p:spPr>
          <a:xfrm>
            <a:off x="6172200" y="2423160"/>
            <a:ext cx="2560320" cy="1371600"/>
          </a:xfrm>
          <a:prstGeom prst="roundRect">
            <a:avLst>
              <a:gd name="adj" fmla="val 6667"/>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14" name="Shape 10"/>
          <p:cNvSpPr/>
          <p:nvPr/>
        </p:nvSpPr>
        <p:spPr>
          <a:xfrm>
            <a:off x="7132320" y="265176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5" name="Image 2" descr="C:\Users\USER\OneDrive\Desktop\EDUCore - V2\docs\investor-pitch\build\gen\icon-finance-AEFCFE.png"/>
          <p:cNvPicPr>
            <a:picLocks noChangeAspect="1"/>
          </p:cNvPicPr>
          <p:nvPr/>
        </p:nvPicPr>
        <p:blipFill>
          <a:blip r:embed="rId6"/>
          <a:stretch>
            <a:fillRect/>
          </a:stretch>
        </p:blipFill>
        <p:spPr>
          <a:xfrm>
            <a:off x="7292340" y="2811780"/>
            <a:ext cx="320040" cy="320040"/>
          </a:xfrm>
          <a:prstGeom prst="rect">
            <a:avLst/>
          </a:prstGeom>
        </p:spPr>
      </p:pic>
      <p:sp>
        <p:nvSpPr>
          <p:cNvPr id="16" name="Text 11"/>
          <p:cNvSpPr/>
          <p:nvPr/>
        </p:nvSpPr>
        <p:spPr>
          <a:xfrm>
            <a:off x="6309360" y="3337560"/>
            <a:ext cx="2286000" cy="41148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Fee-collection forecasting</a:t>
            </a:r>
            <a:endParaRPr lang="en-US" sz="1100" dirty="0"/>
          </a:p>
        </p:txBody>
      </p:sp>
      <p:sp>
        <p:nvSpPr>
          <p:cNvPr id="17" name="Shape 12"/>
          <p:cNvSpPr/>
          <p:nvPr/>
        </p:nvSpPr>
        <p:spPr>
          <a:xfrm>
            <a:off x="8915400" y="2423160"/>
            <a:ext cx="2560320" cy="1371600"/>
          </a:xfrm>
          <a:prstGeom prst="roundRect">
            <a:avLst>
              <a:gd name="adj" fmla="val 6667"/>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18" name="Shape 13"/>
          <p:cNvSpPr/>
          <p:nvPr/>
        </p:nvSpPr>
        <p:spPr>
          <a:xfrm>
            <a:off x="9875520" y="265176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9" name="Image 3" descr="C:\Users\USER\OneDrive\Desktop\EDUCore - V2\docs\investor-pitch\build\gen\icon-teacher-AEFCFE.png"/>
          <p:cNvPicPr>
            <a:picLocks noChangeAspect="1"/>
          </p:cNvPicPr>
          <p:nvPr/>
        </p:nvPicPr>
        <p:blipFill>
          <a:blip r:embed="rId7"/>
          <a:stretch>
            <a:fillRect/>
          </a:stretch>
        </p:blipFill>
        <p:spPr>
          <a:xfrm>
            <a:off x="10035540" y="2811780"/>
            <a:ext cx="320040" cy="320040"/>
          </a:xfrm>
          <a:prstGeom prst="rect">
            <a:avLst/>
          </a:prstGeom>
        </p:spPr>
      </p:pic>
      <p:sp>
        <p:nvSpPr>
          <p:cNvPr id="20" name="Text 14"/>
          <p:cNvSpPr/>
          <p:nvPr/>
        </p:nvSpPr>
        <p:spPr>
          <a:xfrm>
            <a:off x="9052560" y="3337560"/>
            <a:ext cx="2286000" cy="41148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Teacher workload insights</a:t>
            </a:r>
            <a:endParaRPr lang="en-US" sz="1100" dirty="0"/>
          </a:p>
        </p:txBody>
      </p:sp>
      <p:sp>
        <p:nvSpPr>
          <p:cNvPr id="21" name="Shape 15"/>
          <p:cNvSpPr/>
          <p:nvPr/>
        </p:nvSpPr>
        <p:spPr>
          <a:xfrm>
            <a:off x="685800" y="3977640"/>
            <a:ext cx="2560320" cy="1371600"/>
          </a:xfrm>
          <a:prstGeom prst="roundRect">
            <a:avLst>
              <a:gd name="adj" fmla="val 6667"/>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22" name="Shape 16"/>
          <p:cNvSpPr/>
          <p:nvPr/>
        </p:nvSpPr>
        <p:spPr>
          <a:xfrm>
            <a:off x="1645920" y="420624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23" name="Image 4" descr="C:\Users\USER\OneDrive\Desktop\EDUCore - V2\docs\investor-pitch\build\gen\icon-users3-AEFCFE.png"/>
          <p:cNvPicPr>
            <a:picLocks noChangeAspect="1"/>
          </p:cNvPicPr>
          <p:nvPr/>
        </p:nvPicPr>
        <p:blipFill>
          <a:blip r:embed="rId8"/>
          <a:stretch>
            <a:fillRect/>
          </a:stretch>
        </p:blipFill>
        <p:spPr>
          <a:xfrm>
            <a:off x="1805940" y="4366260"/>
            <a:ext cx="320040" cy="320040"/>
          </a:xfrm>
          <a:prstGeom prst="rect">
            <a:avLst/>
          </a:prstGeom>
        </p:spPr>
      </p:pic>
      <p:sp>
        <p:nvSpPr>
          <p:cNvPr id="24" name="Text 17"/>
          <p:cNvSpPr/>
          <p:nvPr/>
        </p:nvSpPr>
        <p:spPr>
          <a:xfrm>
            <a:off x="822960" y="4892040"/>
            <a:ext cx="2286000" cy="41148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Parent engagement score</a:t>
            </a:r>
            <a:endParaRPr lang="en-US" sz="1100" dirty="0"/>
          </a:p>
        </p:txBody>
      </p:sp>
      <p:sp>
        <p:nvSpPr>
          <p:cNvPr id="25" name="Shape 18"/>
          <p:cNvSpPr/>
          <p:nvPr/>
        </p:nvSpPr>
        <p:spPr>
          <a:xfrm>
            <a:off x="3429000" y="3977640"/>
            <a:ext cx="2560320" cy="1371600"/>
          </a:xfrm>
          <a:prstGeom prst="roundRect">
            <a:avLst>
              <a:gd name="adj" fmla="val 6667"/>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26" name="Shape 19"/>
          <p:cNvSpPr/>
          <p:nvPr/>
        </p:nvSpPr>
        <p:spPr>
          <a:xfrm>
            <a:off x="4389120" y="420624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27" name="Image 5" descr="C:\Users\USER\OneDrive\Desktop\EDUCore - V2\docs\investor-pitch\build\gen\icon-gauge-AEFCFE.png"/>
          <p:cNvPicPr>
            <a:picLocks noChangeAspect="1"/>
          </p:cNvPicPr>
          <p:nvPr/>
        </p:nvPicPr>
        <p:blipFill>
          <a:blip r:embed="rId9"/>
          <a:stretch>
            <a:fillRect/>
          </a:stretch>
        </p:blipFill>
        <p:spPr>
          <a:xfrm>
            <a:off x="4549140" y="4366260"/>
            <a:ext cx="320040" cy="320040"/>
          </a:xfrm>
          <a:prstGeom prst="rect">
            <a:avLst/>
          </a:prstGeom>
        </p:spPr>
      </p:pic>
      <p:sp>
        <p:nvSpPr>
          <p:cNvPr id="28" name="Text 20"/>
          <p:cNvSpPr/>
          <p:nvPr/>
        </p:nvSpPr>
        <p:spPr>
          <a:xfrm>
            <a:off x="3566160" y="4892040"/>
            <a:ext cx="2286000" cy="41148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School health score</a:t>
            </a:r>
            <a:endParaRPr lang="en-US" sz="1100" dirty="0"/>
          </a:p>
        </p:txBody>
      </p:sp>
      <p:sp>
        <p:nvSpPr>
          <p:cNvPr id="29" name="Shape 21"/>
          <p:cNvSpPr/>
          <p:nvPr/>
        </p:nvSpPr>
        <p:spPr>
          <a:xfrm>
            <a:off x="6172200" y="3977640"/>
            <a:ext cx="2560320" cy="1371600"/>
          </a:xfrm>
          <a:prstGeom prst="roundRect">
            <a:avLst>
              <a:gd name="adj" fmla="val 6667"/>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30" name="Shape 22"/>
          <p:cNvSpPr/>
          <p:nvPr/>
        </p:nvSpPr>
        <p:spPr>
          <a:xfrm>
            <a:off x="7132320" y="420624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31" name="Image 6" descr="C:\Users\USER\OneDrive\Desktop\EDUCore - V2\docs\investor-pitch\build\gen\icon-clipboard-AEFCFE.png"/>
          <p:cNvPicPr>
            <a:picLocks noChangeAspect="1"/>
          </p:cNvPicPr>
          <p:nvPr/>
        </p:nvPicPr>
        <p:blipFill>
          <a:blip r:embed="rId10"/>
          <a:stretch>
            <a:fillRect/>
          </a:stretch>
        </p:blipFill>
        <p:spPr>
          <a:xfrm>
            <a:off x="7292340" y="4366260"/>
            <a:ext cx="320040" cy="320040"/>
          </a:xfrm>
          <a:prstGeom prst="rect">
            <a:avLst/>
          </a:prstGeom>
        </p:spPr>
      </p:pic>
      <p:sp>
        <p:nvSpPr>
          <p:cNvPr id="32" name="Text 23"/>
          <p:cNvSpPr/>
          <p:nvPr/>
        </p:nvSpPr>
        <p:spPr>
          <a:xfrm>
            <a:off x="6309360" y="4892040"/>
            <a:ext cx="2286000" cy="41148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AI-generated school reports</a:t>
            </a:r>
            <a:endParaRPr lang="en-US" sz="1100" dirty="0"/>
          </a:p>
        </p:txBody>
      </p:sp>
      <p:sp>
        <p:nvSpPr>
          <p:cNvPr id="33" name="Shape 24"/>
          <p:cNvSpPr/>
          <p:nvPr/>
        </p:nvSpPr>
        <p:spPr>
          <a:xfrm>
            <a:off x="8915400" y="3977640"/>
            <a:ext cx="2560320" cy="1371600"/>
          </a:xfrm>
          <a:prstGeom prst="roundRect">
            <a:avLst>
              <a:gd name="adj" fmla="val 6667"/>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sp>
        <p:nvSpPr>
          <p:cNvPr id="34" name="Shape 25"/>
          <p:cNvSpPr/>
          <p:nvPr/>
        </p:nvSpPr>
        <p:spPr>
          <a:xfrm>
            <a:off x="9875520" y="4206240"/>
            <a:ext cx="640080" cy="640080"/>
          </a:xfrm>
          <a:prstGeom prst="roundRect">
            <a:avLst>
              <a:gd name="adj" fmla="val 14286"/>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35" name="Image 7" descr="C:\Users\USER\OneDrive\Desktop\EDUCore - V2\docs\investor-pitch\build\gen\icon-brain-AEFCFE.png"/>
          <p:cNvPicPr>
            <a:picLocks noChangeAspect="1"/>
          </p:cNvPicPr>
          <p:nvPr/>
        </p:nvPicPr>
        <p:blipFill>
          <a:blip r:embed="rId11"/>
          <a:stretch>
            <a:fillRect/>
          </a:stretch>
        </p:blipFill>
        <p:spPr>
          <a:xfrm>
            <a:off x="10035540" y="4366260"/>
            <a:ext cx="320040" cy="320040"/>
          </a:xfrm>
          <a:prstGeom prst="rect">
            <a:avLst/>
          </a:prstGeom>
        </p:spPr>
      </p:pic>
      <p:sp>
        <p:nvSpPr>
          <p:cNvPr id="36" name="Text 26"/>
          <p:cNvSpPr/>
          <p:nvPr/>
        </p:nvSpPr>
        <p:spPr>
          <a:xfrm>
            <a:off x="9052560" y="4892040"/>
            <a:ext cx="2286000" cy="41148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Leadership recommendations</a:t>
            </a:r>
            <a:endParaRPr lang="en-US" sz="1100" dirty="0"/>
          </a:p>
        </p:txBody>
      </p:sp>
      <p:sp>
        <p:nvSpPr>
          <p:cNvPr id="37" name="Shape 27"/>
          <p:cNvSpPr/>
          <p:nvPr/>
        </p:nvSpPr>
        <p:spPr>
          <a:xfrm>
            <a:off x="685800" y="5715000"/>
            <a:ext cx="10789920" cy="548640"/>
          </a:xfrm>
          <a:prstGeom prst="roundRect">
            <a:avLst>
              <a:gd name="adj" fmla="val 10000"/>
            </a:avLst>
          </a:prstGeom>
          <a:solidFill>
            <a:srgbClr val="0E2129"/>
          </a:solidFill>
          <a:ln w="12700">
            <a:solidFill>
              <a:srgbClr val="D98A06"/>
            </a:solidFill>
            <a:prstDash val="solid"/>
          </a:ln>
        </p:spPr>
        <p:txBody>
          <a:bodyPr/>
          <a:lstStyle/>
          <a:p>
            <a:endParaRPr lang="en-US"/>
          </a:p>
        </p:txBody>
      </p:sp>
      <p:sp>
        <p:nvSpPr>
          <p:cNvPr id="38" name="Text 28"/>
          <p:cNvSpPr/>
          <p:nvPr/>
        </p:nvSpPr>
        <p:spPr>
          <a:xfrm>
            <a:off x="685800" y="5715000"/>
            <a:ext cx="10789920" cy="548640"/>
          </a:xfrm>
          <a:prstGeom prst="rect">
            <a:avLst/>
          </a:prstGeom>
          <a:noFill/>
          <a:ln/>
        </p:spPr>
        <p:txBody>
          <a:bodyPr wrap="square" lIns="0" tIns="0" rIns="0" bIns="0" rtlCol="0" anchor="ctr"/>
          <a:lstStyle/>
          <a:p>
            <a:pPr marL="0" indent="0" algn="ctr">
              <a:buNone/>
            </a:pPr>
            <a:r>
              <a:rPr lang="en-US" sz="1100" b="1" i="1" dirty="0">
                <a:solidFill>
                  <a:srgbClr val="F2C879"/>
                </a:solidFill>
                <a:latin typeface="Calibri" pitchFamily="34" charset="0"/>
                <a:ea typeface="Calibri" pitchFamily="34" charset="-122"/>
                <a:cs typeface="Calibri" pitchFamily="34" charset="-120"/>
              </a:rPr>
              <a:t>Roadmap / future modules — shown for vision. Not live features today.</a:t>
            </a:r>
            <a:endParaRPr lang="en-US" sz="1100" dirty="0"/>
          </a:p>
        </p:txBody>
      </p:sp>
      <p:sp>
        <p:nvSpPr>
          <p:cNvPr id="39" name="Text 29"/>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FFFFFF"/>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8FB3BC"/>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40" name="Text 30"/>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8FB3BC"/>
                </a:solidFill>
                <a:latin typeface="Trebuchet MS" pitchFamily="34" charset="0"/>
                <a:ea typeface="Trebuchet MS" pitchFamily="34" charset="-122"/>
                <a:cs typeface="Trebuchet MS"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337579"/>
                </a:solidFill>
                <a:latin typeface="Trebuchet MS" pitchFamily="34" charset="0"/>
                <a:ea typeface="Trebuchet MS" pitchFamily="34" charset="-122"/>
                <a:cs typeface="Trebuchet MS" pitchFamily="34" charset="-120"/>
              </a:rPr>
              <a:t>ILLUSTRATIVE MODEL</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0B1620"/>
                </a:solidFill>
                <a:latin typeface="Trebuchet MS" pitchFamily="34" charset="0"/>
                <a:ea typeface="Trebuchet MS" pitchFamily="34" charset="-122"/>
                <a:cs typeface="Trebuchet MS" pitchFamily="34" charset="-120"/>
              </a:rPr>
              <a:t>Unit economics &amp; ARR scenario</a:t>
            </a:r>
            <a:endParaRPr lang="en-US" sz="3200" dirty="0"/>
          </a:p>
        </p:txBody>
      </p:sp>
      <p:sp>
        <p:nvSpPr>
          <p:cNvPr id="4" name="Shape 2"/>
          <p:cNvSpPr/>
          <p:nvPr/>
        </p:nvSpPr>
        <p:spPr>
          <a:xfrm>
            <a:off x="685800" y="1783080"/>
            <a:ext cx="5029200" cy="896112"/>
          </a:xfrm>
          <a:prstGeom prst="roundRect">
            <a:avLst>
              <a:gd name="adj" fmla="val 816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5" name="Shape 3"/>
          <p:cNvSpPr/>
          <p:nvPr/>
        </p:nvSpPr>
        <p:spPr>
          <a:xfrm>
            <a:off x="868680" y="1956816"/>
            <a:ext cx="548640" cy="548640"/>
          </a:xfrm>
          <a:prstGeom prst="roundRect">
            <a:avLst>
              <a:gd name="adj" fmla="val 16667"/>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6" name="Image 0" descr="C:\Users\USER\OneDrive\Desktop\EDUCore - V2\docs\investor-pitch\build\gen\icon-money-FFFFFF.png"/>
          <p:cNvPicPr>
            <a:picLocks noChangeAspect="1"/>
          </p:cNvPicPr>
          <p:nvPr/>
        </p:nvPicPr>
        <p:blipFill>
          <a:blip r:embed="rId4"/>
          <a:stretch>
            <a:fillRect/>
          </a:stretch>
        </p:blipFill>
        <p:spPr>
          <a:xfrm>
            <a:off x="1005840" y="2093976"/>
            <a:ext cx="274320" cy="274320"/>
          </a:xfrm>
          <a:prstGeom prst="rect">
            <a:avLst/>
          </a:prstGeom>
        </p:spPr>
      </p:pic>
      <p:sp>
        <p:nvSpPr>
          <p:cNvPr id="7" name="Text 4"/>
          <p:cNvSpPr/>
          <p:nvPr/>
        </p:nvSpPr>
        <p:spPr>
          <a:xfrm>
            <a:off x="1554480" y="1874520"/>
            <a:ext cx="1463040" cy="713232"/>
          </a:xfrm>
          <a:prstGeom prst="rect">
            <a:avLst/>
          </a:prstGeom>
          <a:noFill/>
          <a:ln/>
        </p:spPr>
        <p:txBody>
          <a:bodyPr wrap="square" lIns="0" tIns="0" rIns="0" bIns="0" rtlCol="0" anchor="ctr"/>
          <a:lstStyle/>
          <a:p>
            <a:pPr marL="0" indent="0">
              <a:buNone/>
            </a:pPr>
            <a:r>
              <a:rPr lang="en-US" sz="2600" b="1" dirty="0">
                <a:solidFill>
                  <a:srgbClr val="337579"/>
                </a:solidFill>
                <a:latin typeface="Trebuchet MS" pitchFamily="34" charset="0"/>
                <a:ea typeface="Trebuchet MS" pitchFamily="34" charset="-122"/>
                <a:cs typeface="Trebuchet MS" pitchFamily="34" charset="-120"/>
              </a:rPr>
              <a:t>$4</a:t>
            </a:r>
            <a:endParaRPr lang="en-US" sz="2600" dirty="0"/>
          </a:p>
        </p:txBody>
      </p:sp>
      <p:sp>
        <p:nvSpPr>
          <p:cNvPr id="8" name="Text 5"/>
          <p:cNvSpPr/>
          <p:nvPr/>
        </p:nvSpPr>
        <p:spPr>
          <a:xfrm>
            <a:off x="3063240" y="1783080"/>
            <a:ext cx="2560320" cy="896112"/>
          </a:xfrm>
          <a:prstGeom prst="rect">
            <a:avLst/>
          </a:prstGeom>
          <a:noFill/>
          <a:ln/>
        </p:spPr>
        <p:txBody>
          <a:bodyPr wrap="square" lIns="0" tIns="0" rIns="0" bIns="0" rtlCol="0" anchor="ctr"/>
          <a:lstStyle/>
          <a:p>
            <a:pPr marL="0" indent="0">
              <a:buNone/>
            </a:pPr>
            <a:r>
              <a:rPr lang="en-US" sz="1200" b="1" dirty="0">
                <a:solidFill>
                  <a:srgbClr val="0B1620"/>
                </a:solidFill>
                <a:latin typeface="Calibri" pitchFamily="34" charset="0"/>
                <a:ea typeface="Calibri" pitchFamily="34" charset="-122"/>
                <a:cs typeface="Calibri" pitchFamily="34" charset="-120"/>
              </a:rPr>
              <a:t>per student / month</a:t>
            </a:r>
            <a:endParaRPr lang="en-US" sz="1200" dirty="0"/>
          </a:p>
          <a:p>
            <a:pPr marL="0" indent="0">
              <a:buNone/>
            </a:pPr>
            <a:r>
              <a:rPr lang="en-US" sz="950" i="1" dirty="0">
                <a:solidFill>
                  <a:srgbClr val="6E7E86"/>
                </a:solidFill>
                <a:latin typeface="Calibri" pitchFamily="34" charset="0"/>
                <a:ea typeface="Calibri" pitchFamily="34" charset="-122"/>
                <a:cs typeface="Calibri" pitchFamily="34" charset="-120"/>
              </a:rPr>
              <a:t>blended ARPU (assumption)</a:t>
            </a:r>
            <a:endParaRPr lang="en-US" sz="1200" dirty="0"/>
          </a:p>
        </p:txBody>
      </p:sp>
      <p:sp>
        <p:nvSpPr>
          <p:cNvPr id="9" name="Shape 6"/>
          <p:cNvSpPr/>
          <p:nvPr/>
        </p:nvSpPr>
        <p:spPr>
          <a:xfrm>
            <a:off x="685800" y="2807208"/>
            <a:ext cx="5029200" cy="896112"/>
          </a:xfrm>
          <a:prstGeom prst="roundRect">
            <a:avLst>
              <a:gd name="adj" fmla="val 816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0" name="Shape 7"/>
          <p:cNvSpPr/>
          <p:nvPr/>
        </p:nvSpPr>
        <p:spPr>
          <a:xfrm>
            <a:off x="868680" y="2980944"/>
            <a:ext cx="548640" cy="548640"/>
          </a:xfrm>
          <a:prstGeom prst="roundRect">
            <a:avLst>
              <a:gd name="adj" fmla="val 16667"/>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1" name="Image 1" descr="C:\Users\USER\OneDrive\Desktop\EDUCore - V2\docs\investor-pitch\build\gen\icon-school-FFFFFF.png"/>
          <p:cNvPicPr>
            <a:picLocks noChangeAspect="1"/>
          </p:cNvPicPr>
          <p:nvPr/>
        </p:nvPicPr>
        <p:blipFill>
          <a:blip r:embed="rId5"/>
          <a:stretch>
            <a:fillRect/>
          </a:stretch>
        </p:blipFill>
        <p:spPr>
          <a:xfrm>
            <a:off x="1005840" y="3118104"/>
            <a:ext cx="274320" cy="274320"/>
          </a:xfrm>
          <a:prstGeom prst="rect">
            <a:avLst/>
          </a:prstGeom>
        </p:spPr>
      </p:pic>
      <p:sp>
        <p:nvSpPr>
          <p:cNvPr id="12" name="Text 8"/>
          <p:cNvSpPr/>
          <p:nvPr/>
        </p:nvSpPr>
        <p:spPr>
          <a:xfrm>
            <a:off x="1554480" y="2898648"/>
            <a:ext cx="1463040" cy="713232"/>
          </a:xfrm>
          <a:prstGeom prst="rect">
            <a:avLst/>
          </a:prstGeom>
          <a:noFill/>
          <a:ln/>
        </p:spPr>
        <p:txBody>
          <a:bodyPr wrap="square" lIns="0" tIns="0" rIns="0" bIns="0" rtlCol="0" anchor="ctr"/>
          <a:lstStyle/>
          <a:p>
            <a:pPr marL="0" indent="0">
              <a:buNone/>
            </a:pPr>
            <a:r>
              <a:rPr lang="en-US" sz="2600" b="1" dirty="0">
                <a:solidFill>
                  <a:srgbClr val="337579"/>
                </a:solidFill>
                <a:latin typeface="Trebuchet MS" pitchFamily="34" charset="0"/>
                <a:ea typeface="Trebuchet MS" pitchFamily="34" charset="-122"/>
                <a:cs typeface="Trebuchet MS" pitchFamily="34" charset="-120"/>
              </a:rPr>
              <a:t>500</a:t>
            </a:r>
            <a:endParaRPr lang="en-US" sz="2600" dirty="0"/>
          </a:p>
        </p:txBody>
      </p:sp>
      <p:sp>
        <p:nvSpPr>
          <p:cNvPr id="13" name="Text 9"/>
          <p:cNvSpPr/>
          <p:nvPr/>
        </p:nvSpPr>
        <p:spPr>
          <a:xfrm>
            <a:off x="3063240" y="2807208"/>
            <a:ext cx="2560320" cy="896112"/>
          </a:xfrm>
          <a:prstGeom prst="rect">
            <a:avLst/>
          </a:prstGeom>
          <a:noFill/>
          <a:ln/>
        </p:spPr>
        <p:txBody>
          <a:bodyPr wrap="square" lIns="0" tIns="0" rIns="0" bIns="0" rtlCol="0" anchor="ctr"/>
          <a:lstStyle/>
          <a:p>
            <a:pPr marL="0" indent="0">
              <a:buNone/>
            </a:pPr>
            <a:r>
              <a:rPr lang="en-US" sz="1200" b="1" dirty="0">
                <a:solidFill>
                  <a:srgbClr val="0B1620"/>
                </a:solidFill>
                <a:latin typeface="Calibri" pitchFamily="34" charset="0"/>
                <a:ea typeface="Calibri" pitchFamily="34" charset="-122"/>
                <a:cs typeface="Calibri" pitchFamily="34" charset="-120"/>
              </a:rPr>
              <a:t>students / school</a:t>
            </a:r>
            <a:endParaRPr lang="en-US" sz="1200" dirty="0"/>
          </a:p>
          <a:p>
            <a:pPr marL="0" indent="0">
              <a:buNone/>
            </a:pPr>
            <a:r>
              <a:rPr lang="en-US" sz="950" i="1" dirty="0">
                <a:solidFill>
                  <a:srgbClr val="6E7E86"/>
                </a:solidFill>
                <a:latin typeface="Calibri" pitchFamily="34" charset="0"/>
                <a:ea typeface="Calibri" pitchFamily="34" charset="-122"/>
                <a:cs typeface="Calibri" pitchFamily="34" charset="-120"/>
              </a:rPr>
              <a:t>average (assumption)</a:t>
            </a:r>
            <a:endParaRPr lang="en-US" sz="1200" dirty="0"/>
          </a:p>
        </p:txBody>
      </p:sp>
      <p:sp>
        <p:nvSpPr>
          <p:cNvPr id="14" name="Shape 10"/>
          <p:cNvSpPr/>
          <p:nvPr/>
        </p:nvSpPr>
        <p:spPr>
          <a:xfrm>
            <a:off x="685800" y="3831336"/>
            <a:ext cx="5029200" cy="896112"/>
          </a:xfrm>
          <a:prstGeom prst="roundRect">
            <a:avLst>
              <a:gd name="adj" fmla="val 816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5" name="Shape 11"/>
          <p:cNvSpPr/>
          <p:nvPr/>
        </p:nvSpPr>
        <p:spPr>
          <a:xfrm>
            <a:off x="868680" y="4005072"/>
            <a:ext cx="548640" cy="548640"/>
          </a:xfrm>
          <a:prstGeom prst="roundRect">
            <a:avLst>
              <a:gd name="adj" fmla="val 16667"/>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6" name="Image 2" descr="C:\Users\USER\OneDrive\Desktop\EDUCore - V2\docs\investor-pitch\build\gen\icon-card-FFFFFF.png"/>
          <p:cNvPicPr>
            <a:picLocks noChangeAspect="1"/>
          </p:cNvPicPr>
          <p:nvPr/>
        </p:nvPicPr>
        <p:blipFill>
          <a:blip r:embed="rId6"/>
          <a:stretch>
            <a:fillRect/>
          </a:stretch>
        </p:blipFill>
        <p:spPr>
          <a:xfrm>
            <a:off x="1005840" y="4142232"/>
            <a:ext cx="274320" cy="274320"/>
          </a:xfrm>
          <a:prstGeom prst="rect">
            <a:avLst/>
          </a:prstGeom>
        </p:spPr>
      </p:pic>
      <p:sp>
        <p:nvSpPr>
          <p:cNvPr id="17" name="Text 12"/>
          <p:cNvSpPr/>
          <p:nvPr/>
        </p:nvSpPr>
        <p:spPr>
          <a:xfrm>
            <a:off x="1554480" y="3922776"/>
            <a:ext cx="1463040" cy="713232"/>
          </a:xfrm>
          <a:prstGeom prst="rect">
            <a:avLst/>
          </a:prstGeom>
          <a:noFill/>
          <a:ln/>
        </p:spPr>
        <p:txBody>
          <a:bodyPr wrap="square" lIns="0" tIns="0" rIns="0" bIns="0" rtlCol="0" anchor="ctr"/>
          <a:lstStyle/>
          <a:p>
            <a:pPr marL="0" indent="0">
              <a:buNone/>
            </a:pPr>
            <a:r>
              <a:rPr lang="en-US" sz="2600" b="1" dirty="0">
                <a:solidFill>
                  <a:srgbClr val="337579"/>
                </a:solidFill>
                <a:latin typeface="Trebuchet MS" pitchFamily="34" charset="0"/>
                <a:ea typeface="Trebuchet MS" pitchFamily="34" charset="-122"/>
                <a:cs typeface="Trebuchet MS" pitchFamily="34" charset="-120"/>
              </a:rPr>
              <a:t>$24K</a:t>
            </a:r>
            <a:endParaRPr lang="en-US" sz="2600" dirty="0"/>
          </a:p>
        </p:txBody>
      </p:sp>
      <p:sp>
        <p:nvSpPr>
          <p:cNvPr id="18" name="Text 13"/>
          <p:cNvSpPr/>
          <p:nvPr/>
        </p:nvSpPr>
        <p:spPr>
          <a:xfrm>
            <a:off x="3063240" y="3831336"/>
            <a:ext cx="2560320" cy="896112"/>
          </a:xfrm>
          <a:prstGeom prst="rect">
            <a:avLst/>
          </a:prstGeom>
          <a:noFill/>
          <a:ln/>
        </p:spPr>
        <p:txBody>
          <a:bodyPr wrap="square" lIns="0" tIns="0" rIns="0" bIns="0" rtlCol="0" anchor="ctr"/>
          <a:lstStyle/>
          <a:p>
            <a:pPr marL="0" indent="0">
              <a:buNone/>
            </a:pPr>
            <a:r>
              <a:rPr lang="en-US" sz="1200" b="1" dirty="0">
                <a:solidFill>
                  <a:srgbClr val="0B1620"/>
                </a:solidFill>
                <a:latin typeface="Calibri" pitchFamily="34" charset="0"/>
                <a:ea typeface="Calibri" pitchFamily="34" charset="-122"/>
                <a:cs typeface="Calibri" pitchFamily="34" charset="-120"/>
              </a:rPr>
              <a:t>ARR per school</a:t>
            </a:r>
            <a:endParaRPr lang="en-US" sz="1200" dirty="0"/>
          </a:p>
          <a:p>
            <a:pPr marL="0" indent="0">
              <a:buNone/>
            </a:pPr>
            <a:r>
              <a:rPr lang="en-US" sz="950" i="1" dirty="0">
                <a:solidFill>
                  <a:srgbClr val="6E7E86"/>
                </a:solidFill>
                <a:latin typeface="Calibri" pitchFamily="34" charset="0"/>
                <a:ea typeface="Calibri" pitchFamily="34" charset="-122"/>
                <a:cs typeface="Calibri" pitchFamily="34" charset="-120"/>
              </a:rPr>
              <a:t>500 × $4 × 12</a:t>
            </a:r>
            <a:endParaRPr lang="en-US" sz="1200" dirty="0"/>
          </a:p>
        </p:txBody>
      </p:sp>
      <p:sp>
        <p:nvSpPr>
          <p:cNvPr id="19" name="Shape 14"/>
          <p:cNvSpPr/>
          <p:nvPr/>
        </p:nvSpPr>
        <p:spPr>
          <a:xfrm>
            <a:off x="685800" y="4855464"/>
            <a:ext cx="5029200" cy="896112"/>
          </a:xfrm>
          <a:prstGeom prst="roundRect">
            <a:avLst>
              <a:gd name="adj" fmla="val 816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0" name="Shape 15"/>
          <p:cNvSpPr/>
          <p:nvPr/>
        </p:nvSpPr>
        <p:spPr>
          <a:xfrm>
            <a:off x="868680" y="5029200"/>
            <a:ext cx="548640" cy="548640"/>
          </a:xfrm>
          <a:prstGeom prst="roundRect">
            <a:avLst>
              <a:gd name="adj" fmla="val 16667"/>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21" name="Image 3" descr="C:\Users\USER\OneDrive\Desktop\EDUCore - V2\docs\investor-pitch\build\gen\icon-chart-FFFFFF.png"/>
          <p:cNvPicPr>
            <a:picLocks noChangeAspect="1"/>
          </p:cNvPicPr>
          <p:nvPr/>
        </p:nvPicPr>
        <p:blipFill>
          <a:blip r:embed="rId7"/>
          <a:stretch>
            <a:fillRect/>
          </a:stretch>
        </p:blipFill>
        <p:spPr>
          <a:xfrm>
            <a:off x="1005840" y="5166360"/>
            <a:ext cx="274320" cy="274320"/>
          </a:xfrm>
          <a:prstGeom prst="rect">
            <a:avLst/>
          </a:prstGeom>
        </p:spPr>
      </p:pic>
      <p:sp>
        <p:nvSpPr>
          <p:cNvPr id="22" name="Text 16"/>
          <p:cNvSpPr/>
          <p:nvPr/>
        </p:nvSpPr>
        <p:spPr>
          <a:xfrm>
            <a:off x="1554480" y="4946904"/>
            <a:ext cx="1463040" cy="713232"/>
          </a:xfrm>
          <a:prstGeom prst="rect">
            <a:avLst/>
          </a:prstGeom>
          <a:noFill/>
          <a:ln/>
        </p:spPr>
        <p:txBody>
          <a:bodyPr wrap="square" lIns="0" tIns="0" rIns="0" bIns="0" rtlCol="0" anchor="ctr"/>
          <a:lstStyle/>
          <a:p>
            <a:pPr marL="0" indent="0">
              <a:buNone/>
            </a:pPr>
            <a:r>
              <a:rPr lang="en-US" sz="2600" b="1" dirty="0">
                <a:solidFill>
                  <a:srgbClr val="337579"/>
                </a:solidFill>
                <a:latin typeface="Trebuchet MS" pitchFamily="34" charset="0"/>
                <a:ea typeface="Trebuchet MS" pitchFamily="34" charset="-122"/>
                <a:cs typeface="Trebuchet MS" pitchFamily="34" charset="-120"/>
              </a:rPr>
              <a:t>+ $2.5K</a:t>
            </a:r>
            <a:endParaRPr lang="en-US" sz="2600" dirty="0"/>
          </a:p>
        </p:txBody>
      </p:sp>
      <p:sp>
        <p:nvSpPr>
          <p:cNvPr id="23" name="Text 17"/>
          <p:cNvSpPr/>
          <p:nvPr/>
        </p:nvSpPr>
        <p:spPr>
          <a:xfrm>
            <a:off x="3063240" y="4855464"/>
            <a:ext cx="2560320" cy="896112"/>
          </a:xfrm>
          <a:prstGeom prst="rect">
            <a:avLst/>
          </a:prstGeom>
          <a:noFill/>
          <a:ln/>
        </p:spPr>
        <p:txBody>
          <a:bodyPr wrap="square" lIns="0" tIns="0" rIns="0" bIns="0" rtlCol="0" anchor="ctr"/>
          <a:lstStyle/>
          <a:p>
            <a:pPr marL="0" indent="0">
              <a:buNone/>
            </a:pPr>
            <a:r>
              <a:rPr lang="en-US" sz="1200" b="1" dirty="0">
                <a:solidFill>
                  <a:srgbClr val="0B1620"/>
                </a:solidFill>
                <a:latin typeface="Calibri" pitchFamily="34" charset="0"/>
                <a:ea typeface="Calibri" pitchFamily="34" charset="-122"/>
                <a:cs typeface="Calibri" pitchFamily="34" charset="-120"/>
              </a:rPr>
              <a:t>setup fee / school</a:t>
            </a:r>
            <a:endParaRPr lang="en-US" sz="1200" dirty="0"/>
          </a:p>
          <a:p>
            <a:pPr marL="0" indent="0">
              <a:buNone/>
            </a:pPr>
            <a:r>
              <a:rPr lang="en-US" sz="950" i="1" dirty="0">
                <a:solidFill>
                  <a:srgbClr val="6E7E86"/>
                </a:solidFill>
                <a:latin typeface="Calibri" pitchFamily="34" charset="0"/>
                <a:ea typeface="Calibri" pitchFamily="34" charset="-122"/>
                <a:cs typeface="Calibri" pitchFamily="34" charset="-120"/>
              </a:rPr>
              <a:t>one-time onboarding</a:t>
            </a:r>
            <a:endParaRPr lang="en-US" sz="1200" dirty="0"/>
          </a:p>
        </p:txBody>
      </p:sp>
      <p:sp>
        <p:nvSpPr>
          <p:cNvPr id="24" name="Text 18"/>
          <p:cNvSpPr/>
          <p:nvPr/>
        </p:nvSpPr>
        <p:spPr>
          <a:xfrm>
            <a:off x="6035040" y="1783080"/>
            <a:ext cx="5486400" cy="320040"/>
          </a:xfrm>
          <a:prstGeom prst="rect">
            <a:avLst/>
          </a:prstGeom>
          <a:noFill/>
          <a:ln/>
        </p:spPr>
        <p:txBody>
          <a:bodyPr wrap="square" lIns="0" tIns="0" rIns="0" bIns="0" rtlCol="0" anchor="ctr"/>
          <a:lstStyle/>
          <a:p>
            <a:pPr marL="0" indent="0">
              <a:buNone/>
            </a:pPr>
            <a:r>
              <a:rPr lang="en-US" sz="1200" b="1" dirty="0">
                <a:solidFill>
                  <a:srgbClr val="0B1620"/>
                </a:solidFill>
                <a:latin typeface="Trebuchet MS" pitchFamily="34" charset="0"/>
                <a:ea typeface="Trebuchet MS" pitchFamily="34" charset="-122"/>
                <a:cs typeface="Trebuchet MS" pitchFamily="34" charset="-120"/>
              </a:rPr>
              <a:t>Illustrative ARR by stage (assumptions, not forecasts)</a:t>
            </a:r>
            <a:endParaRPr lang="en-US" sz="1200" dirty="0"/>
          </a:p>
        </p:txBody>
      </p:sp>
      <p:graphicFrame>
        <p:nvGraphicFramePr>
          <p:cNvPr id="25" name="Chart 0"/>
          <p:cNvGraphicFramePr/>
          <p:nvPr/>
        </p:nvGraphicFramePr>
        <p:xfrm>
          <a:off x="5943600" y="2148840"/>
          <a:ext cx="5577840" cy="3383280"/>
        </p:xfrm>
        <a:graphic>
          <a:graphicData uri="http://schemas.openxmlformats.org/drawingml/2006/chart">
            <c:chart xmlns:c="http://schemas.openxmlformats.org/drawingml/2006/chart" xmlns:r="http://schemas.openxmlformats.org/officeDocument/2006/relationships" r:id="rId8"/>
          </a:graphicData>
        </a:graphic>
      </p:graphicFrame>
      <p:sp>
        <p:nvSpPr>
          <p:cNvPr id="26" name="Text 19"/>
          <p:cNvSpPr/>
          <p:nvPr/>
        </p:nvSpPr>
        <p:spPr>
          <a:xfrm>
            <a:off x="685800" y="5943600"/>
            <a:ext cx="10789920" cy="320040"/>
          </a:xfrm>
          <a:prstGeom prst="rect">
            <a:avLst/>
          </a:prstGeom>
          <a:noFill/>
          <a:ln/>
        </p:spPr>
        <p:txBody>
          <a:bodyPr wrap="square" lIns="0" tIns="0" rIns="0" bIns="0" rtlCol="0" anchor="ctr"/>
          <a:lstStyle/>
          <a:p>
            <a:pPr marL="0" indent="0">
              <a:buNone/>
            </a:pPr>
            <a:r>
              <a:rPr lang="en-US" sz="950" i="1" dirty="0">
                <a:solidFill>
                  <a:srgbClr val="6E7E86"/>
                </a:solidFill>
                <a:latin typeface="Calibri" pitchFamily="34" charset="0"/>
                <a:ea typeface="Calibri" pitchFamily="34" charset="-122"/>
                <a:cs typeface="Calibri" pitchFamily="34" charset="-120"/>
              </a:rPr>
              <a:t>Assumptions illustrative only — not actual or projected revenue. No live customers or bookings are claimed. See pitch-data-assumptions.md.</a:t>
            </a:r>
            <a:endParaRPr lang="en-US" sz="950" dirty="0"/>
          </a:p>
        </p:txBody>
      </p:sp>
      <p:sp>
        <p:nvSpPr>
          <p:cNvPr id="27" name="Text 20"/>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337579"/>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6E7E86"/>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28" name="Text 21"/>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6E7E86"/>
                </a:solidFill>
                <a:latin typeface="Trebuchet MS" pitchFamily="34" charset="0"/>
                <a:ea typeface="Trebuchet MS" pitchFamily="34" charset="-122"/>
                <a:cs typeface="Trebuchet MS"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5FE5E8"/>
                </a:solidFill>
                <a:latin typeface="Trebuchet MS" pitchFamily="34" charset="0"/>
                <a:ea typeface="Trebuchet MS" pitchFamily="34" charset="-122"/>
                <a:cs typeface="Trebuchet MS" pitchFamily="34" charset="-120"/>
              </a:rPr>
              <a:t>THE ASK</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FFFFFF"/>
                </a:solidFill>
                <a:latin typeface="Trebuchet MS" pitchFamily="34" charset="0"/>
                <a:ea typeface="Trebuchet MS" pitchFamily="34" charset="-122"/>
                <a:cs typeface="Trebuchet MS" pitchFamily="34" charset="-120"/>
              </a:rPr>
              <a:t>Investment to move from build to market</a:t>
            </a:r>
            <a:endParaRPr lang="en-US" sz="3200" dirty="0"/>
          </a:p>
        </p:txBody>
      </p:sp>
      <p:sp>
        <p:nvSpPr>
          <p:cNvPr id="4" name="Shape 2"/>
          <p:cNvSpPr/>
          <p:nvPr/>
        </p:nvSpPr>
        <p:spPr>
          <a:xfrm>
            <a:off x="685800" y="1783080"/>
            <a:ext cx="4846320" cy="1828800"/>
          </a:xfrm>
          <a:prstGeom prst="roundRect">
            <a:avLst>
              <a:gd name="adj" fmla="val 6000"/>
            </a:avLst>
          </a:prstGeom>
          <a:solidFill>
            <a:srgbClr val="337579"/>
          </a:solidFill>
          <a:ln w="12700">
            <a:solidFill>
              <a:srgbClr val="5FE5E8"/>
            </a:solidFill>
            <a:prstDash val="solid"/>
          </a:ln>
          <a:effectLst>
            <a:outerShdw blurRad="203200" dist="63500" dir="8100000" algn="bl" rotWithShape="0">
              <a:srgbClr val="041018">
                <a:alpha val="34000"/>
              </a:srgbClr>
            </a:outerShdw>
          </a:effectLst>
        </p:spPr>
        <p:txBody>
          <a:bodyPr/>
          <a:lstStyle/>
          <a:p>
            <a:endParaRPr lang="en-US"/>
          </a:p>
        </p:txBody>
      </p:sp>
      <p:sp>
        <p:nvSpPr>
          <p:cNvPr id="5" name="Text 3"/>
          <p:cNvSpPr/>
          <p:nvPr/>
        </p:nvSpPr>
        <p:spPr>
          <a:xfrm>
            <a:off x="1005840" y="2011680"/>
            <a:ext cx="3657600" cy="365760"/>
          </a:xfrm>
          <a:prstGeom prst="rect">
            <a:avLst/>
          </a:prstGeom>
          <a:noFill/>
          <a:ln/>
        </p:spPr>
        <p:txBody>
          <a:bodyPr wrap="square" lIns="0" tIns="0" rIns="0" bIns="0" rtlCol="0" anchor="ctr"/>
          <a:lstStyle/>
          <a:p>
            <a:pPr marL="0" indent="0">
              <a:buNone/>
            </a:pPr>
            <a:r>
              <a:rPr lang="en-US" sz="1300" b="1" kern="0" spc="200" dirty="0">
                <a:solidFill>
                  <a:srgbClr val="AEFCFE"/>
                </a:solidFill>
                <a:latin typeface="Trebuchet MS" pitchFamily="34" charset="0"/>
                <a:ea typeface="Trebuchet MS" pitchFamily="34" charset="-122"/>
                <a:cs typeface="Trebuchet MS" pitchFamily="34" charset="-120"/>
              </a:rPr>
              <a:t>Raising</a:t>
            </a:r>
            <a:endParaRPr lang="en-US" sz="1300" dirty="0"/>
          </a:p>
        </p:txBody>
      </p:sp>
      <p:sp>
        <p:nvSpPr>
          <p:cNvPr id="6" name="Text 4"/>
          <p:cNvSpPr/>
          <p:nvPr/>
        </p:nvSpPr>
        <p:spPr>
          <a:xfrm>
            <a:off x="1005840" y="2377440"/>
            <a:ext cx="4206240" cy="822960"/>
          </a:xfrm>
          <a:prstGeom prst="rect">
            <a:avLst/>
          </a:prstGeom>
          <a:noFill/>
          <a:ln/>
        </p:spPr>
        <p:txBody>
          <a:bodyPr wrap="square" lIns="0" tIns="0" rIns="0" bIns="0" rtlCol="0" anchor="ctr"/>
          <a:lstStyle/>
          <a:p>
            <a:pPr marL="0" indent="0">
              <a:buNone/>
            </a:pPr>
            <a:r>
              <a:rPr lang="en-US" sz="4000" b="1" dirty="0">
                <a:solidFill>
                  <a:srgbClr val="FFFFFF"/>
                </a:solidFill>
                <a:latin typeface="Trebuchet MS" pitchFamily="34" charset="0"/>
                <a:ea typeface="Trebuchet MS" pitchFamily="34" charset="-122"/>
                <a:cs typeface="Trebuchet MS" pitchFamily="34" charset="-120"/>
              </a:rPr>
              <a:t>$ [ amount ]</a:t>
            </a:r>
            <a:endParaRPr lang="en-US" sz="4000" dirty="0"/>
          </a:p>
        </p:txBody>
      </p:sp>
      <p:sp>
        <p:nvSpPr>
          <p:cNvPr id="7" name="Text 5"/>
          <p:cNvSpPr/>
          <p:nvPr/>
        </p:nvSpPr>
        <p:spPr>
          <a:xfrm>
            <a:off x="1005840" y="3200400"/>
            <a:ext cx="4206240" cy="365760"/>
          </a:xfrm>
          <a:prstGeom prst="rect">
            <a:avLst/>
          </a:prstGeom>
          <a:noFill/>
          <a:ln/>
        </p:spPr>
        <p:txBody>
          <a:bodyPr wrap="square" lIns="0" tIns="0" rIns="0" bIns="0" rtlCol="0" anchor="ctr"/>
          <a:lstStyle/>
          <a:p>
            <a:pPr marL="0" indent="0">
              <a:buNone/>
            </a:pPr>
            <a:r>
              <a:rPr lang="en-US" sz="1100" i="1" dirty="0">
                <a:solidFill>
                  <a:srgbClr val="DCEAEE"/>
                </a:solidFill>
                <a:latin typeface="Calibri" pitchFamily="34" charset="0"/>
                <a:ea typeface="Calibri" pitchFamily="34" charset="-122"/>
                <a:cs typeface="Calibri" pitchFamily="34" charset="-120"/>
              </a:rPr>
              <a:t>Seed round · target amount to be confirmed</a:t>
            </a:r>
            <a:endParaRPr lang="en-US" sz="1100" dirty="0"/>
          </a:p>
        </p:txBody>
      </p:sp>
      <p:sp>
        <p:nvSpPr>
          <p:cNvPr id="8" name="Text 6"/>
          <p:cNvSpPr/>
          <p:nvPr/>
        </p:nvSpPr>
        <p:spPr>
          <a:xfrm>
            <a:off x="685800" y="3886200"/>
            <a:ext cx="4846320" cy="365760"/>
          </a:xfrm>
          <a:prstGeom prst="rect">
            <a:avLst/>
          </a:prstGeom>
          <a:noFill/>
          <a:ln/>
        </p:spPr>
        <p:txBody>
          <a:bodyPr wrap="square" lIns="0" tIns="0" rIns="0" bIns="0" rtlCol="0" anchor="ctr"/>
          <a:lstStyle/>
          <a:p>
            <a:pPr marL="0" indent="0">
              <a:buNone/>
            </a:pPr>
            <a:r>
              <a:rPr lang="en-US" sz="1300" b="1" dirty="0">
                <a:solidFill>
                  <a:srgbClr val="5FE5E8"/>
                </a:solidFill>
                <a:latin typeface="Trebuchet MS" pitchFamily="34" charset="0"/>
                <a:ea typeface="Trebuchet MS" pitchFamily="34" charset="-122"/>
                <a:cs typeface="Trebuchet MS" pitchFamily="34" charset="-120"/>
              </a:rPr>
              <a:t>Milestones after funding</a:t>
            </a:r>
            <a:endParaRPr lang="en-US" sz="1300" dirty="0"/>
          </a:p>
        </p:txBody>
      </p:sp>
      <p:pic>
        <p:nvPicPr>
          <p:cNvPr id="9" name="Image 0" descr="C:\Users\USER\OneDrive\Desktop\EDUCore - V2\docs\investor-pitch\build\gen\icon-check-5FE5E8.png"/>
          <p:cNvPicPr>
            <a:picLocks noChangeAspect="1"/>
          </p:cNvPicPr>
          <p:nvPr/>
        </p:nvPicPr>
        <p:blipFill>
          <a:blip r:embed="rId4"/>
          <a:stretch>
            <a:fillRect/>
          </a:stretch>
        </p:blipFill>
        <p:spPr>
          <a:xfrm>
            <a:off x="713232" y="4343400"/>
            <a:ext cx="237744" cy="237744"/>
          </a:xfrm>
          <a:prstGeom prst="rect">
            <a:avLst/>
          </a:prstGeom>
        </p:spPr>
      </p:pic>
      <p:sp>
        <p:nvSpPr>
          <p:cNvPr id="10" name="Text 7"/>
          <p:cNvSpPr/>
          <p:nvPr/>
        </p:nvSpPr>
        <p:spPr>
          <a:xfrm>
            <a:off x="1051560" y="4279392"/>
            <a:ext cx="4572000" cy="384048"/>
          </a:xfrm>
          <a:prstGeom prst="rect">
            <a:avLst/>
          </a:prstGeom>
          <a:noFill/>
          <a:ln/>
        </p:spPr>
        <p:txBody>
          <a:bodyPr wrap="square" lIns="0" tIns="0" rIns="0" bIns="0" rtlCol="0" anchor="ctr"/>
          <a:lstStyle/>
          <a:p>
            <a:pPr marL="0" indent="0">
              <a:buNone/>
            </a:pPr>
            <a:r>
              <a:rPr lang="en-US" sz="1200" dirty="0">
                <a:solidFill>
                  <a:srgbClr val="DCEAEE"/>
                </a:solidFill>
                <a:latin typeface="Calibri" pitchFamily="34" charset="0"/>
                <a:ea typeface="Calibri" pitchFamily="34" charset="-122"/>
                <a:cs typeface="Calibri" pitchFamily="34" charset="-120"/>
              </a:rPr>
              <a:t>Launch first managed pilots</a:t>
            </a:r>
            <a:endParaRPr lang="en-US" sz="1200" dirty="0"/>
          </a:p>
        </p:txBody>
      </p:sp>
      <p:pic>
        <p:nvPicPr>
          <p:cNvPr id="11" name="Image 1" descr="C:\Users\USER\OneDrive\Desktop\EDUCore - V2\docs\investor-pitch\build\gen\icon-check-5FE5E8.png"/>
          <p:cNvPicPr>
            <a:picLocks noChangeAspect="1"/>
          </p:cNvPicPr>
          <p:nvPr/>
        </p:nvPicPr>
        <p:blipFill>
          <a:blip r:embed="rId4"/>
          <a:stretch>
            <a:fillRect/>
          </a:stretch>
        </p:blipFill>
        <p:spPr>
          <a:xfrm>
            <a:off x="713232" y="4800600"/>
            <a:ext cx="237744" cy="237744"/>
          </a:xfrm>
          <a:prstGeom prst="rect">
            <a:avLst/>
          </a:prstGeom>
        </p:spPr>
      </p:pic>
      <p:sp>
        <p:nvSpPr>
          <p:cNvPr id="12" name="Text 8"/>
          <p:cNvSpPr/>
          <p:nvPr/>
        </p:nvSpPr>
        <p:spPr>
          <a:xfrm>
            <a:off x="1051560" y="4736592"/>
            <a:ext cx="4572000" cy="384048"/>
          </a:xfrm>
          <a:prstGeom prst="rect">
            <a:avLst/>
          </a:prstGeom>
          <a:noFill/>
          <a:ln/>
        </p:spPr>
        <p:txBody>
          <a:bodyPr wrap="square" lIns="0" tIns="0" rIns="0" bIns="0" rtlCol="0" anchor="ctr"/>
          <a:lstStyle/>
          <a:p>
            <a:pPr marL="0" indent="0">
              <a:buNone/>
            </a:pPr>
            <a:r>
              <a:rPr lang="en-US" sz="1200" dirty="0">
                <a:solidFill>
                  <a:srgbClr val="DCEAEE"/>
                </a:solidFill>
                <a:latin typeface="Calibri" pitchFamily="34" charset="0"/>
                <a:ea typeface="Calibri" pitchFamily="34" charset="-122"/>
                <a:cs typeface="Calibri" pitchFamily="34" charset="-120"/>
              </a:rPr>
              <a:t>Onboard initial schools</a:t>
            </a:r>
            <a:endParaRPr lang="en-US" sz="1200" dirty="0"/>
          </a:p>
        </p:txBody>
      </p:sp>
      <p:pic>
        <p:nvPicPr>
          <p:cNvPr id="13" name="Image 2" descr="C:\Users\USER\OneDrive\Desktop\EDUCore - V2\docs\investor-pitch\build\gen\icon-check-5FE5E8.png"/>
          <p:cNvPicPr>
            <a:picLocks noChangeAspect="1"/>
          </p:cNvPicPr>
          <p:nvPr/>
        </p:nvPicPr>
        <p:blipFill>
          <a:blip r:embed="rId4"/>
          <a:stretch>
            <a:fillRect/>
          </a:stretch>
        </p:blipFill>
        <p:spPr>
          <a:xfrm>
            <a:off x="713232" y="5257800"/>
            <a:ext cx="237744" cy="237744"/>
          </a:xfrm>
          <a:prstGeom prst="rect">
            <a:avLst/>
          </a:prstGeom>
        </p:spPr>
      </p:pic>
      <p:sp>
        <p:nvSpPr>
          <p:cNvPr id="14" name="Text 9"/>
          <p:cNvSpPr/>
          <p:nvPr/>
        </p:nvSpPr>
        <p:spPr>
          <a:xfrm>
            <a:off x="1051560" y="5193792"/>
            <a:ext cx="4572000" cy="384048"/>
          </a:xfrm>
          <a:prstGeom prst="rect">
            <a:avLst/>
          </a:prstGeom>
          <a:noFill/>
          <a:ln/>
        </p:spPr>
        <p:txBody>
          <a:bodyPr wrap="square" lIns="0" tIns="0" rIns="0" bIns="0" rtlCol="0" anchor="ctr"/>
          <a:lstStyle/>
          <a:p>
            <a:pPr marL="0" indent="0">
              <a:buNone/>
            </a:pPr>
            <a:r>
              <a:rPr lang="en-US" sz="1200" dirty="0">
                <a:solidFill>
                  <a:srgbClr val="DCEAEE"/>
                </a:solidFill>
                <a:latin typeface="Calibri" pitchFamily="34" charset="0"/>
                <a:ea typeface="Calibri" pitchFamily="34" charset="-122"/>
                <a:cs typeface="Calibri" pitchFamily="34" charset="-120"/>
              </a:rPr>
              <a:t>Convert pilots to paid subscriptions</a:t>
            </a:r>
            <a:endParaRPr lang="en-US" sz="1200" dirty="0"/>
          </a:p>
        </p:txBody>
      </p:sp>
      <p:pic>
        <p:nvPicPr>
          <p:cNvPr id="15" name="Image 3" descr="C:\Users\USER\OneDrive\Desktop\EDUCore - V2\docs\investor-pitch\build\gen\icon-check-5FE5E8.png"/>
          <p:cNvPicPr>
            <a:picLocks noChangeAspect="1"/>
          </p:cNvPicPr>
          <p:nvPr/>
        </p:nvPicPr>
        <p:blipFill>
          <a:blip r:embed="rId4"/>
          <a:stretch>
            <a:fillRect/>
          </a:stretch>
        </p:blipFill>
        <p:spPr>
          <a:xfrm>
            <a:off x="713232" y="5715000"/>
            <a:ext cx="237744" cy="237744"/>
          </a:xfrm>
          <a:prstGeom prst="rect">
            <a:avLst/>
          </a:prstGeom>
        </p:spPr>
      </p:pic>
      <p:sp>
        <p:nvSpPr>
          <p:cNvPr id="16" name="Text 10"/>
          <p:cNvSpPr/>
          <p:nvPr/>
        </p:nvSpPr>
        <p:spPr>
          <a:xfrm>
            <a:off x="1051560" y="5650992"/>
            <a:ext cx="4572000" cy="384048"/>
          </a:xfrm>
          <a:prstGeom prst="rect">
            <a:avLst/>
          </a:prstGeom>
          <a:noFill/>
          <a:ln/>
        </p:spPr>
        <p:txBody>
          <a:bodyPr wrap="square" lIns="0" tIns="0" rIns="0" bIns="0" rtlCol="0" anchor="ctr"/>
          <a:lstStyle/>
          <a:p>
            <a:pPr marL="0" indent="0">
              <a:buNone/>
            </a:pPr>
            <a:r>
              <a:rPr lang="en-US" sz="1200" dirty="0">
                <a:solidFill>
                  <a:srgbClr val="DCEAEE"/>
                </a:solidFill>
                <a:latin typeface="Calibri" pitchFamily="34" charset="0"/>
                <a:ea typeface="Calibri" pitchFamily="34" charset="-122"/>
                <a:cs typeface="Calibri" pitchFamily="34" charset="-120"/>
              </a:rPr>
              <a:t>Expand modules &amp; multi-school groups</a:t>
            </a:r>
            <a:endParaRPr lang="en-US" sz="1200" dirty="0"/>
          </a:p>
        </p:txBody>
      </p:sp>
      <p:sp>
        <p:nvSpPr>
          <p:cNvPr id="17" name="Text 11"/>
          <p:cNvSpPr/>
          <p:nvPr/>
        </p:nvSpPr>
        <p:spPr>
          <a:xfrm>
            <a:off x="6035040" y="1783080"/>
            <a:ext cx="5486400" cy="365760"/>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Use of funds (illustrative allocation)</a:t>
            </a:r>
            <a:endParaRPr lang="en-US" sz="1300" dirty="0"/>
          </a:p>
        </p:txBody>
      </p:sp>
      <p:graphicFrame>
        <p:nvGraphicFramePr>
          <p:cNvPr id="18" name="Chart 0"/>
          <p:cNvGraphicFramePr/>
          <p:nvPr/>
        </p:nvGraphicFramePr>
        <p:xfrm>
          <a:off x="5943600" y="2103120"/>
          <a:ext cx="5577840" cy="3931920"/>
        </p:xfrm>
        <a:graphic>
          <a:graphicData uri="http://schemas.openxmlformats.org/drawingml/2006/chart">
            <c:chart xmlns:c="http://schemas.openxmlformats.org/drawingml/2006/chart" xmlns:r="http://schemas.openxmlformats.org/officeDocument/2006/relationships" r:id="rId5"/>
          </a:graphicData>
        </a:graphic>
      </p:graphicFrame>
      <p:sp>
        <p:nvSpPr>
          <p:cNvPr id="19" name="Text 12"/>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FFFFFF"/>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8FB3BC"/>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20" name="Text 13"/>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8FB3BC"/>
                </a:solidFill>
                <a:latin typeface="Trebuchet MS" pitchFamily="34" charset="0"/>
                <a:ea typeface="Trebuchet MS" pitchFamily="34" charset="-122"/>
                <a:cs typeface="Trebuchet MS"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C:\Users\USER\OneDrive\Desktop\EDUCore - V2\docs\investor-pitch\build\gen\icon-cap-5FE5E8.png"/>
          <p:cNvPicPr>
            <a:picLocks noChangeAspect="1"/>
          </p:cNvPicPr>
          <p:nvPr/>
        </p:nvPicPr>
        <p:blipFill>
          <a:blip r:embed="rId4"/>
          <a:stretch>
            <a:fillRect/>
          </a:stretch>
        </p:blipFill>
        <p:spPr>
          <a:xfrm>
            <a:off x="685800" y="640080"/>
            <a:ext cx="548640" cy="548640"/>
          </a:xfrm>
          <a:prstGeom prst="rect">
            <a:avLst/>
          </a:prstGeom>
        </p:spPr>
      </p:pic>
      <p:sp>
        <p:nvSpPr>
          <p:cNvPr id="3" name="Text 0"/>
          <p:cNvSpPr/>
          <p:nvPr/>
        </p:nvSpPr>
        <p:spPr>
          <a:xfrm>
            <a:off x="1325880" y="658368"/>
            <a:ext cx="4572000" cy="502920"/>
          </a:xfrm>
          <a:prstGeom prst="rect">
            <a:avLst/>
          </a:prstGeom>
          <a:noFill/>
          <a:ln/>
        </p:spPr>
        <p:txBody>
          <a:bodyPr wrap="square" lIns="0" tIns="0" rIns="0" bIns="0" rtlCol="0" anchor="ctr"/>
          <a:lstStyle/>
          <a:p>
            <a:pPr marL="0" indent="0">
              <a:buNone/>
            </a:pPr>
            <a:r>
              <a:rPr lang="en-US" sz="2400" b="1" dirty="0">
                <a:solidFill>
                  <a:srgbClr val="FFFFFF"/>
                </a:solidFill>
                <a:latin typeface="Trebuchet MS" pitchFamily="34" charset="0"/>
                <a:ea typeface="Trebuchet MS" pitchFamily="34" charset="-122"/>
                <a:cs typeface="Trebuchet MS" pitchFamily="34" charset="-120"/>
              </a:rPr>
              <a:t>Edu</a:t>
            </a:r>
            <a:r>
              <a:rPr lang="en-US" sz="2400" b="1" dirty="0">
                <a:solidFill>
                  <a:srgbClr val="5FE5E8"/>
                </a:solidFill>
                <a:latin typeface="Trebuchet MS" pitchFamily="34" charset="0"/>
                <a:ea typeface="Trebuchet MS" pitchFamily="34" charset="-122"/>
                <a:cs typeface="Trebuchet MS" pitchFamily="34" charset="-120"/>
              </a:rPr>
              <a:t>Core</a:t>
            </a:r>
            <a:endParaRPr lang="en-US" sz="2400" dirty="0"/>
          </a:p>
        </p:txBody>
      </p:sp>
      <p:sp>
        <p:nvSpPr>
          <p:cNvPr id="4" name="Text 1"/>
          <p:cNvSpPr/>
          <p:nvPr/>
        </p:nvSpPr>
        <p:spPr>
          <a:xfrm>
            <a:off x="685800" y="2286000"/>
            <a:ext cx="10515600" cy="1645920"/>
          </a:xfrm>
          <a:prstGeom prst="rect">
            <a:avLst/>
          </a:prstGeom>
          <a:noFill/>
          <a:ln/>
        </p:spPr>
        <p:txBody>
          <a:bodyPr wrap="square" lIns="0" tIns="0" rIns="0" bIns="0" rtlCol="0" anchor="ctr"/>
          <a:lstStyle/>
          <a:p>
            <a:pPr marL="0" indent="0">
              <a:lnSpc>
                <a:spcPct val="105000"/>
              </a:lnSpc>
              <a:buNone/>
            </a:pPr>
            <a:r>
              <a:rPr lang="en-US" sz="4000" b="1" dirty="0">
                <a:solidFill>
                  <a:srgbClr val="FFFFFF"/>
                </a:solidFill>
                <a:latin typeface="Trebuchet MS" pitchFamily="34" charset="0"/>
                <a:ea typeface="Trebuchet MS" pitchFamily="34" charset="-122"/>
                <a:cs typeface="Trebuchet MS" pitchFamily="34" charset="-120"/>
              </a:rPr>
              <a:t>Ready to move from</a:t>
            </a:r>
            <a:endParaRPr lang="en-US" sz="4000" dirty="0"/>
          </a:p>
          <a:p>
            <a:pPr marL="0" indent="0">
              <a:lnSpc>
                <a:spcPct val="105000"/>
              </a:lnSpc>
              <a:buNone/>
            </a:pPr>
            <a:r>
              <a:rPr lang="en-US" sz="4000" b="1" dirty="0">
                <a:solidFill>
                  <a:srgbClr val="FFFFFF"/>
                </a:solidFill>
                <a:latin typeface="Trebuchet MS" pitchFamily="34" charset="0"/>
                <a:ea typeface="Trebuchet MS" pitchFamily="34" charset="-122"/>
                <a:cs typeface="Trebuchet MS" pitchFamily="34" charset="-120"/>
              </a:rPr>
              <a:t>product build to market launch.</a:t>
            </a:r>
            <a:endParaRPr lang="en-US" sz="4000" dirty="0"/>
          </a:p>
        </p:txBody>
      </p:sp>
      <p:sp>
        <p:nvSpPr>
          <p:cNvPr id="5" name="Text 2"/>
          <p:cNvSpPr/>
          <p:nvPr/>
        </p:nvSpPr>
        <p:spPr>
          <a:xfrm>
            <a:off x="713232" y="4023360"/>
            <a:ext cx="9144000" cy="457200"/>
          </a:xfrm>
          <a:prstGeom prst="rect">
            <a:avLst/>
          </a:prstGeom>
          <a:noFill/>
          <a:ln/>
        </p:spPr>
        <p:txBody>
          <a:bodyPr wrap="square" lIns="0" tIns="0" rIns="0" bIns="0" rtlCol="0" anchor="ctr"/>
          <a:lstStyle/>
          <a:p>
            <a:pPr marL="0" indent="0">
              <a:buNone/>
            </a:pPr>
            <a:r>
              <a:rPr lang="en-US" sz="1700" i="1" dirty="0">
                <a:solidFill>
                  <a:srgbClr val="AEFCFE"/>
                </a:solidFill>
                <a:latin typeface="Calibri" pitchFamily="34" charset="0"/>
                <a:ea typeface="Calibri" pitchFamily="34" charset="-122"/>
                <a:cs typeface="Calibri" pitchFamily="34" charset="-120"/>
              </a:rPr>
              <a:t>A complete digital operating system for modern schools.</a:t>
            </a:r>
            <a:endParaRPr lang="en-US" sz="1700" dirty="0"/>
          </a:p>
        </p:txBody>
      </p:sp>
      <p:sp>
        <p:nvSpPr>
          <p:cNvPr id="6" name="Shape 3"/>
          <p:cNvSpPr/>
          <p:nvPr/>
        </p:nvSpPr>
        <p:spPr>
          <a:xfrm>
            <a:off x="713232" y="4846320"/>
            <a:ext cx="5120640" cy="1005840"/>
          </a:xfrm>
          <a:prstGeom prst="roundRect">
            <a:avLst>
              <a:gd name="adj" fmla="val 909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7" name="Image 1" descr="C:\Users\USER\OneDrive\Desktop\EDUCore - V2\docs\investor-pitch\build\gen\icon-handshake-5FE5E8.png"/>
          <p:cNvPicPr>
            <a:picLocks noChangeAspect="1"/>
          </p:cNvPicPr>
          <p:nvPr/>
        </p:nvPicPr>
        <p:blipFill>
          <a:blip r:embed="rId5"/>
          <a:stretch>
            <a:fillRect/>
          </a:stretch>
        </p:blipFill>
        <p:spPr>
          <a:xfrm>
            <a:off x="960120" y="5138928"/>
            <a:ext cx="411480" cy="411480"/>
          </a:xfrm>
          <a:prstGeom prst="rect">
            <a:avLst/>
          </a:prstGeom>
        </p:spPr>
      </p:pic>
      <p:sp>
        <p:nvSpPr>
          <p:cNvPr id="8" name="Text 4"/>
          <p:cNvSpPr/>
          <p:nvPr/>
        </p:nvSpPr>
        <p:spPr>
          <a:xfrm>
            <a:off x="1554480" y="4846320"/>
            <a:ext cx="4114800" cy="1005840"/>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Mazen Mekdad</a:t>
            </a:r>
            <a:endParaRPr lang="en-US" sz="1500" dirty="0"/>
          </a:p>
          <a:p>
            <a:pPr marL="0" indent="0">
              <a:buNone/>
            </a:pPr>
            <a:r>
              <a:rPr lang="en-US" sz="1200" dirty="0">
                <a:solidFill>
                  <a:srgbClr val="AEFCFE"/>
                </a:solidFill>
                <a:latin typeface="Calibri" pitchFamily="34" charset="0"/>
                <a:ea typeface="Calibri" pitchFamily="34" charset="-122"/>
                <a:cs typeface="Calibri" pitchFamily="34" charset="-120"/>
              </a:rPr>
              <a:t>mazenkm96@gmail.com</a:t>
            </a:r>
            <a:endParaRPr lang="en-US" sz="1500" dirty="0"/>
          </a:p>
        </p:txBody>
      </p:sp>
      <p:sp>
        <p:nvSpPr>
          <p:cNvPr id="9" name="Text 5"/>
          <p:cNvSpPr/>
          <p:nvPr/>
        </p:nvSpPr>
        <p:spPr>
          <a:xfrm>
            <a:off x="6217920" y="5074920"/>
            <a:ext cx="5212080" cy="548640"/>
          </a:xfrm>
          <a:prstGeom prst="rect">
            <a:avLst/>
          </a:prstGeom>
          <a:noFill/>
          <a:ln/>
        </p:spPr>
        <p:txBody>
          <a:bodyPr wrap="square" lIns="0" tIns="0" rIns="0" bIns="0" rtlCol="0" anchor="ctr"/>
          <a:lstStyle/>
          <a:p>
            <a:pPr marL="0" indent="0" algn="r">
              <a:buNone/>
            </a:pPr>
            <a:r>
              <a:rPr lang="en-US" sz="1200" b="1" dirty="0">
                <a:solidFill>
                  <a:srgbClr val="9FBEC6"/>
                </a:solidFill>
                <a:latin typeface="Trebuchet MS" pitchFamily="34" charset="0"/>
                <a:ea typeface="Trebuchet MS" pitchFamily="34" charset="-122"/>
                <a:cs typeface="Trebuchet MS" pitchFamily="34" charset="-120"/>
              </a:rPr>
              <a:t>Production Deployment Candidate · Managed-Pilot Ready</a:t>
            </a:r>
            <a:endParaRPr lang="en-US" sz="1200" dirty="0"/>
          </a:p>
        </p:txBody>
      </p:sp>
      <p:sp>
        <p:nvSpPr>
          <p:cNvPr id="10" name="Text 6"/>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FFFFFF"/>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8FB3BC"/>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11" name="Text 7"/>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8FB3BC"/>
                </a:solidFill>
                <a:latin typeface="Trebuchet MS" pitchFamily="34" charset="0"/>
                <a:ea typeface="Trebuchet MS" pitchFamily="34" charset="-122"/>
                <a:cs typeface="Trebuchet MS" pitchFamily="34" charset="-120"/>
              </a:rPr>
              <a:t>18</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337579"/>
                </a:solidFill>
                <a:latin typeface="Trebuchet MS" pitchFamily="34" charset="0"/>
                <a:ea typeface="Trebuchet MS" pitchFamily="34" charset="-122"/>
                <a:cs typeface="Trebuchet MS" pitchFamily="34" charset="-120"/>
              </a:rPr>
              <a:t>THE PROBLEM</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0B1620"/>
                </a:solidFill>
                <a:latin typeface="Trebuchet MS" pitchFamily="34" charset="0"/>
                <a:ea typeface="Trebuchet MS" pitchFamily="34" charset="-122"/>
                <a:cs typeface="Trebuchet MS" pitchFamily="34" charset="-120"/>
              </a:rPr>
              <a:t>Schools run on disconnected, manual systems</a:t>
            </a:r>
            <a:endParaRPr lang="en-US" sz="3200" dirty="0"/>
          </a:p>
        </p:txBody>
      </p:sp>
      <p:sp>
        <p:nvSpPr>
          <p:cNvPr id="4" name="Shape 2"/>
          <p:cNvSpPr/>
          <p:nvPr/>
        </p:nvSpPr>
        <p:spPr>
          <a:xfrm>
            <a:off x="685800" y="1874520"/>
            <a:ext cx="5257800" cy="1874520"/>
          </a:xfrm>
          <a:prstGeom prst="roundRect">
            <a:avLst>
              <a:gd name="adj" fmla="val 3902"/>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5" name="Shape 3"/>
          <p:cNvSpPr/>
          <p:nvPr/>
        </p:nvSpPr>
        <p:spPr>
          <a:xfrm>
            <a:off x="978408" y="2185416"/>
            <a:ext cx="777240" cy="777240"/>
          </a:xfrm>
          <a:prstGeom prst="roundRect">
            <a:avLst>
              <a:gd name="adj" fmla="val 11765"/>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6" name="Image 0" descr="C:\Users\USER\OneDrive\Desktop\EDUCore - V2\docs\investor-pitch\build\gen\icon-puzzle-FFFFFF.png"/>
          <p:cNvPicPr>
            <a:picLocks noChangeAspect="1"/>
          </p:cNvPicPr>
          <p:nvPr/>
        </p:nvPicPr>
        <p:blipFill>
          <a:blip r:embed="rId4"/>
          <a:stretch>
            <a:fillRect/>
          </a:stretch>
        </p:blipFill>
        <p:spPr>
          <a:xfrm>
            <a:off x="1172718" y="2379726"/>
            <a:ext cx="388620" cy="388620"/>
          </a:xfrm>
          <a:prstGeom prst="rect">
            <a:avLst/>
          </a:prstGeom>
        </p:spPr>
      </p:pic>
      <p:sp>
        <p:nvSpPr>
          <p:cNvPr id="7" name="Text 4"/>
          <p:cNvSpPr/>
          <p:nvPr/>
        </p:nvSpPr>
        <p:spPr>
          <a:xfrm>
            <a:off x="1965960" y="2167128"/>
            <a:ext cx="3749040" cy="457200"/>
          </a:xfrm>
          <a:prstGeom prst="rect">
            <a:avLst/>
          </a:prstGeom>
          <a:noFill/>
          <a:ln/>
        </p:spPr>
        <p:txBody>
          <a:bodyPr wrap="square" lIns="0" tIns="0" rIns="0" bIns="0" rtlCol="0" anchor="ctr"/>
          <a:lstStyle/>
          <a:p>
            <a:pPr marL="0" indent="0">
              <a:buNone/>
            </a:pPr>
            <a:r>
              <a:rPr lang="en-US" sz="1650" b="1" dirty="0">
                <a:solidFill>
                  <a:srgbClr val="0B1620"/>
                </a:solidFill>
                <a:latin typeface="Trebuchet MS" pitchFamily="34" charset="0"/>
                <a:ea typeface="Trebuchet MS" pitchFamily="34" charset="-122"/>
                <a:cs typeface="Trebuchet MS" pitchFamily="34" charset="-120"/>
              </a:rPr>
              <a:t>Fragmented tooling</a:t>
            </a:r>
            <a:endParaRPr lang="en-US" sz="1650" dirty="0"/>
          </a:p>
        </p:txBody>
      </p:sp>
      <p:sp>
        <p:nvSpPr>
          <p:cNvPr id="8" name="Text 5"/>
          <p:cNvSpPr/>
          <p:nvPr/>
        </p:nvSpPr>
        <p:spPr>
          <a:xfrm>
            <a:off x="1965960" y="2660904"/>
            <a:ext cx="3794760" cy="914400"/>
          </a:xfrm>
          <a:prstGeom prst="rect">
            <a:avLst/>
          </a:prstGeom>
          <a:noFill/>
          <a:ln/>
        </p:spPr>
        <p:txBody>
          <a:bodyPr wrap="square" lIns="0" tIns="0" rIns="0" bIns="0" rtlCol="0" anchor="ctr"/>
          <a:lstStyle/>
          <a:p>
            <a:pPr marL="0" indent="0">
              <a:buNone/>
            </a:pPr>
            <a:r>
              <a:rPr lang="en-US" sz="1200" dirty="0">
                <a:solidFill>
                  <a:srgbClr val="3D4D55"/>
                </a:solidFill>
                <a:latin typeface="Calibri" pitchFamily="34" charset="0"/>
                <a:ea typeface="Calibri" pitchFamily="34" charset="-122"/>
                <a:cs typeface="Calibri" pitchFamily="34" charset="-120"/>
              </a:rPr>
              <a:t>Attendance, grades, finance, and communication live in separate apps and spreadsheets that don't talk to each other.</a:t>
            </a:r>
            <a:endParaRPr lang="en-US" sz="1200" dirty="0"/>
          </a:p>
        </p:txBody>
      </p:sp>
      <p:sp>
        <p:nvSpPr>
          <p:cNvPr id="9" name="Shape 6"/>
          <p:cNvSpPr/>
          <p:nvPr/>
        </p:nvSpPr>
        <p:spPr>
          <a:xfrm>
            <a:off x="6217920" y="1874520"/>
            <a:ext cx="5257800" cy="1874520"/>
          </a:xfrm>
          <a:prstGeom prst="roundRect">
            <a:avLst>
              <a:gd name="adj" fmla="val 3902"/>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0" name="Shape 7"/>
          <p:cNvSpPr/>
          <p:nvPr/>
        </p:nvSpPr>
        <p:spPr>
          <a:xfrm>
            <a:off x="6510528" y="2185416"/>
            <a:ext cx="777240" cy="777240"/>
          </a:xfrm>
          <a:prstGeom prst="roundRect">
            <a:avLst>
              <a:gd name="adj" fmla="val 11765"/>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1" name="Image 1" descr="C:\Users\USER\OneDrive\Desktop\EDUCore - V2\docs\investor-pitch\build\gen\icon-users3-FFFFFF.png"/>
          <p:cNvPicPr>
            <a:picLocks noChangeAspect="1"/>
          </p:cNvPicPr>
          <p:nvPr/>
        </p:nvPicPr>
        <p:blipFill>
          <a:blip r:embed="rId5"/>
          <a:stretch>
            <a:fillRect/>
          </a:stretch>
        </p:blipFill>
        <p:spPr>
          <a:xfrm>
            <a:off x="6704838" y="2379726"/>
            <a:ext cx="388620" cy="388620"/>
          </a:xfrm>
          <a:prstGeom prst="rect">
            <a:avLst/>
          </a:prstGeom>
        </p:spPr>
      </p:pic>
      <p:sp>
        <p:nvSpPr>
          <p:cNvPr id="12" name="Text 8"/>
          <p:cNvSpPr/>
          <p:nvPr/>
        </p:nvSpPr>
        <p:spPr>
          <a:xfrm>
            <a:off x="7498080" y="2167128"/>
            <a:ext cx="3749040" cy="457200"/>
          </a:xfrm>
          <a:prstGeom prst="rect">
            <a:avLst/>
          </a:prstGeom>
          <a:noFill/>
          <a:ln/>
        </p:spPr>
        <p:txBody>
          <a:bodyPr wrap="square" lIns="0" tIns="0" rIns="0" bIns="0" rtlCol="0" anchor="ctr"/>
          <a:lstStyle/>
          <a:p>
            <a:pPr marL="0" indent="0">
              <a:buNone/>
            </a:pPr>
            <a:r>
              <a:rPr lang="en-US" sz="1650" b="1" dirty="0">
                <a:solidFill>
                  <a:srgbClr val="0B1620"/>
                </a:solidFill>
                <a:latin typeface="Trebuchet MS" pitchFamily="34" charset="0"/>
                <a:ea typeface="Trebuchet MS" pitchFamily="34" charset="-122"/>
                <a:cs typeface="Trebuchet MS" pitchFamily="34" charset="-120"/>
              </a:rPr>
              <a:t>Parents in the dark</a:t>
            </a:r>
            <a:endParaRPr lang="en-US" sz="1650" dirty="0"/>
          </a:p>
        </p:txBody>
      </p:sp>
      <p:sp>
        <p:nvSpPr>
          <p:cNvPr id="13" name="Text 9"/>
          <p:cNvSpPr/>
          <p:nvPr/>
        </p:nvSpPr>
        <p:spPr>
          <a:xfrm>
            <a:off x="7498080" y="2660904"/>
            <a:ext cx="3794760" cy="914400"/>
          </a:xfrm>
          <a:prstGeom prst="rect">
            <a:avLst/>
          </a:prstGeom>
          <a:noFill/>
          <a:ln/>
        </p:spPr>
        <p:txBody>
          <a:bodyPr wrap="square" lIns="0" tIns="0" rIns="0" bIns="0" rtlCol="0" anchor="ctr"/>
          <a:lstStyle/>
          <a:p>
            <a:pPr marL="0" indent="0">
              <a:buNone/>
            </a:pPr>
            <a:r>
              <a:rPr lang="en-US" sz="1200" dirty="0">
                <a:solidFill>
                  <a:srgbClr val="3D4D55"/>
                </a:solidFill>
                <a:latin typeface="Calibri" pitchFamily="34" charset="0"/>
                <a:ea typeface="Calibri" pitchFamily="34" charset="-122"/>
                <a:cs typeface="Calibri" pitchFamily="34" charset="-120"/>
              </a:rPr>
              <a:t>Families lack real-time visibility into attendance, grades, fees, and school communication.</a:t>
            </a:r>
            <a:endParaRPr lang="en-US" sz="1200" dirty="0"/>
          </a:p>
        </p:txBody>
      </p:sp>
      <p:sp>
        <p:nvSpPr>
          <p:cNvPr id="14" name="Shape 10"/>
          <p:cNvSpPr/>
          <p:nvPr/>
        </p:nvSpPr>
        <p:spPr>
          <a:xfrm>
            <a:off x="685800" y="4023360"/>
            <a:ext cx="5257800" cy="1874520"/>
          </a:xfrm>
          <a:prstGeom prst="roundRect">
            <a:avLst>
              <a:gd name="adj" fmla="val 3902"/>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5" name="Shape 11"/>
          <p:cNvSpPr/>
          <p:nvPr/>
        </p:nvSpPr>
        <p:spPr>
          <a:xfrm>
            <a:off x="978408" y="4334256"/>
            <a:ext cx="777240" cy="777240"/>
          </a:xfrm>
          <a:prstGeom prst="roundRect">
            <a:avLst>
              <a:gd name="adj" fmla="val 11765"/>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6" name="Image 2" descr="C:\Users\USER\OneDrive\Desktop\EDUCore - V2\docs\investor-pitch\build\gen\icon-cog-FFFFFF.png"/>
          <p:cNvPicPr>
            <a:picLocks noChangeAspect="1"/>
          </p:cNvPicPr>
          <p:nvPr/>
        </p:nvPicPr>
        <p:blipFill>
          <a:blip r:embed="rId6"/>
          <a:stretch>
            <a:fillRect/>
          </a:stretch>
        </p:blipFill>
        <p:spPr>
          <a:xfrm>
            <a:off x="1172718" y="4528566"/>
            <a:ext cx="388620" cy="388620"/>
          </a:xfrm>
          <a:prstGeom prst="rect">
            <a:avLst/>
          </a:prstGeom>
        </p:spPr>
      </p:pic>
      <p:sp>
        <p:nvSpPr>
          <p:cNvPr id="17" name="Text 12"/>
          <p:cNvSpPr/>
          <p:nvPr/>
        </p:nvSpPr>
        <p:spPr>
          <a:xfrm>
            <a:off x="1965960" y="4315968"/>
            <a:ext cx="3749040" cy="457200"/>
          </a:xfrm>
          <a:prstGeom prst="rect">
            <a:avLst/>
          </a:prstGeom>
          <a:noFill/>
          <a:ln/>
        </p:spPr>
        <p:txBody>
          <a:bodyPr wrap="square" lIns="0" tIns="0" rIns="0" bIns="0" rtlCol="0" anchor="ctr"/>
          <a:lstStyle/>
          <a:p>
            <a:pPr marL="0" indent="0">
              <a:buNone/>
            </a:pPr>
            <a:r>
              <a:rPr lang="en-US" sz="1650" b="1" dirty="0">
                <a:solidFill>
                  <a:srgbClr val="0B1620"/>
                </a:solidFill>
                <a:latin typeface="Trebuchet MS" pitchFamily="34" charset="0"/>
                <a:ea typeface="Trebuchet MS" pitchFamily="34" charset="-122"/>
                <a:cs typeface="Trebuchet MS" pitchFamily="34" charset="-120"/>
              </a:rPr>
              <a:t>Manual admin load</a:t>
            </a:r>
            <a:endParaRPr lang="en-US" sz="1650" dirty="0"/>
          </a:p>
        </p:txBody>
      </p:sp>
      <p:sp>
        <p:nvSpPr>
          <p:cNvPr id="18" name="Text 13"/>
          <p:cNvSpPr/>
          <p:nvPr/>
        </p:nvSpPr>
        <p:spPr>
          <a:xfrm>
            <a:off x="1965960" y="4809744"/>
            <a:ext cx="3794760" cy="914400"/>
          </a:xfrm>
          <a:prstGeom prst="rect">
            <a:avLst/>
          </a:prstGeom>
          <a:noFill/>
          <a:ln/>
        </p:spPr>
        <p:txBody>
          <a:bodyPr wrap="square" lIns="0" tIns="0" rIns="0" bIns="0" rtlCol="0" anchor="ctr"/>
          <a:lstStyle/>
          <a:p>
            <a:pPr marL="0" indent="0">
              <a:buNone/>
            </a:pPr>
            <a:r>
              <a:rPr lang="en-US" sz="1200" dirty="0">
                <a:solidFill>
                  <a:srgbClr val="3D4D55"/>
                </a:solidFill>
                <a:latin typeface="Calibri" pitchFamily="34" charset="0"/>
                <a:ea typeface="Calibri" pitchFamily="34" charset="-122"/>
                <a:cs typeface="Calibri" pitchFamily="34" charset="-120"/>
              </a:rPr>
              <a:t>Office teams re-key data across systems — slow, error-prone, and impossible to audit.</a:t>
            </a:r>
            <a:endParaRPr lang="en-US" sz="1200" dirty="0"/>
          </a:p>
        </p:txBody>
      </p:sp>
      <p:sp>
        <p:nvSpPr>
          <p:cNvPr id="19" name="Shape 14"/>
          <p:cNvSpPr/>
          <p:nvPr/>
        </p:nvSpPr>
        <p:spPr>
          <a:xfrm>
            <a:off x="6217920" y="4023360"/>
            <a:ext cx="5257800" cy="1874520"/>
          </a:xfrm>
          <a:prstGeom prst="roundRect">
            <a:avLst>
              <a:gd name="adj" fmla="val 3902"/>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0" name="Shape 15"/>
          <p:cNvSpPr/>
          <p:nvPr/>
        </p:nvSpPr>
        <p:spPr>
          <a:xfrm>
            <a:off x="6510528" y="4334256"/>
            <a:ext cx="777240" cy="777240"/>
          </a:xfrm>
          <a:prstGeom prst="roundRect">
            <a:avLst>
              <a:gd name="adj" fmla="val 11765"/>
            </a:avLst>
          </a:prstGeom>
          <a:solidFill>
            <a:srgbClr val="D98A06"/>
          </a:solidFill>
          <a:ln/>
          <a:effectLst>
            <a:outerShdw blurRad="114300" dist="38100" dir="8100000" algn="bl" rotWithShape="0">
              <a:srgbClr val="0A1620">
                <a:alpha val="18000"/>
              </a:srgbClr>
            </a:outerShdw>
          </a:effectLst>
        </p:spPr>
        <p:txBody>
          <a:bodyPr/>
          <a:lstStyle/>
          <a:p>
            <a:endParaRPr lang="en-US"/>
          </a:p>
        </p:txBody>
      </p:sp>
      <p:pic>
        <p:nvPicPr>
          <p:cNvPr id="21" name="Image 3" descr="C:\Users\USER\OneDrive\Desktop\EDUCore - V2\docs\investor-pitch\build\gen\icon-warn-FFFFFF.png"/>
          <p:cNvPicPr>
            <a:picLocks noChangeAspect="1"/>
          </p:cNvPicPr>
          <p:nvPr/>
        </p:nvPicPr>
        <p:blipFill>
          <a:blip r:embed="rId7"/>
          <a:stretch>
            <a:fillRect/>
          </a:stretch>
        </p:blipFill>
        <p:spPr>
          <a:xfrm>
            <a:off x="6704838" y="4528566"/>
            <a:ext cx="388620" cy="388620"/>
          </a:xfrm>
          <a:prstGeom prst="rect">
            <a:avLst/>
          </a:prstGeom>
        </p:spPr>
      </p:pic>
      <p:sp>
        <p:nvSpPr>
          <p:cNvPr id="22" name="Text 16"/>
          <p:cNvSpPr/>
          <p:nvPr/>
        </p:nvSpPr>
        <p:spPr>
          <a:xfrm>
            <a:off x="7498080" y="4315968"/>
            <a:ext cx="3749040" cy="457200"/>
          </a:xfrm>
          <a:prstGeom prst="rect">
            <a:avLst/>
          </a:prstGeom>
          <a:noFill/>
          <a:ln/>
        </p:spPr>
        <p:txBody>
          <a:bodyPr wrap="square" lIns="0" tIns="0" rIns="0" bIns="0" rtlCol="0" anchor="ctr"/>
          <a:lstStyle/>
          <a:p>
            <a:pPr marL="0" indent="0">
              <a:buNone/>
            </a:pPr>
            <a:r>
              <a:rPr lang="en-US" sz="1650" b="1" dirty="0">
                <a:solidFill>
                  <a:srgbClr val="0B1620"/>
                </a:solidFill>
                <a:latin typeface="Trebuchet MS" pitchFamily="34" charset="0"/>
                <a:ea typeface="Trebuchet MS" pitchFamily="34" charset="-122"/>
                <a:cs typeface="Trebuchet MS" pitchFamily="34" charset="-120"/>
              </a:rPr>
              <a:t>Wrong-fit software</a:t>
            </a:r>
            <a:endParaRPr lang="en-US" sz="1650" dirty="0"/>
          </a:p>
        </p:txBody>
      </p:sp>
      <p:sp>
        <p:nvSpPr>
          <p:cNvPr id="23" name="Text 17"/>
          <p:cNvSpPr/>
          <p:nvPr/>
        </p:nvSpPr>
        <p:spPr>
          <a:xfrm>
            <a:off x="7498080" y="4809744"/>
            <a:ext cx="3794760" cy="914400"/>
          </a:xfrm>
          <a:prstGeom prst="rect">
            <a:avLst/>
          </a:prstGeom>
          <a:noFill/>
          <a:ln/>
        </p:spPr>
        <p:txBody>
          <a:bodyPr wrap="square" lIns="0" tIns="0" rIns="0" bIns="0" rtlCol="0" anchor="ctr"/>
          <a:lstStyle/>
          <a:p>
            <a:pPr marL="0" indent="0">
              <a:buNone/>
            </a:pPr>
            <a:r>
              <a:rPr lang="en-US" sz="1200" dirty="0">
                <a:solidFill>
                  <a:srgbClr val="3D4D55"/>
                </a:solidFill>
                <a:latin typeface="Calibri" pitchFamily="34" charset="0"/>
                <a:ea typeface="Calibri" pitchFamily="34" charset="-122"/>
                <a:cs typeface="Calibri" pitchFamily="34" charset="-120"/>
              </a:rPr>
              <a:t>Existing systems are too basic, too expensive, or not localized for GCC / bilingual school needs.</a:t>
            </a:r>
            <a:endParaRPr lang="en-US" sz="1200" dirty="0"/>
          </a:p>
        </p:txBody>
      </p:sp>
      <p:sp>
        <p:nvSpPr>
          <p:cNvPr id="24" name="Text 18"/>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337579"/>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6E7E86"/>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25" name="Text 19"/>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6E7E86"/>
                </a:solidFill>
                <a:latin typeface="Trebuchet MS" pitchFamily="34" charset="0"/>
                <a:ea typeface="Trebuchet MS" pitchFamily="34" charset="-122"/>
                <a:cs typeface="Trebuchet MS"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337579"/>
                </a:solidFill>
                <a:latin typeface="Trebuchet MS" pitchFamily="34" charset="0"/>
                <a:ea typeface="Trebuchet MS" pitchFamily="34" charset="-122"/>
                <a:cs typeface="Trebuchet MS" pitchFamily="34" charset="-120"/>
              </a:rPr>
              <a:t>THE OPPORTUNITY</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0B1620"/>
                </a:solidFill>
                <a:latin typeface="Trebuchet MS" pitchFamily="34" charset="0"/>
                <a:ea typeface="Trebuchet MS" pitchFamily="34" charset="-122"/>
                <a:cs typeface="Trebuchet MS" pitchFamily="34" charset="-120"/>
              </a:rPr>
              <a:t>Private &amp; international schools are going digital</a:t>
            </a:r>
            <a:endParaRPr lang="en-US" sz="3200" dirty="0"/>
          </a:p>
        </p:txBody>
      </p:sp>
      <p:sp>
        <p:nvSpPr>
          <p:cNvPr id="4" name="Text 2"/>
          <p:cNvSpPr/>
          <p:nvPr/>
        </p:nvSpPr>
        <p:spPr>
          <a:xfrm>
            <a:off x="685800" y="1600200"/>
            <a:ext cx="6400800" cy="914400"/>
          </a:xfrm>
          <a:prstGeom prst="rect">
            <a:avLst/>
          </a:prstGeom>
          <a:noFill/>
          <a:ln/>
        </p:spPr>
        <p:txBody>
          <a:bodyPr wrap="square" lIns="0" tIns="0" rIns="0" bIns="0" rtlCol="0" anchor="ctr"/>
          <a:lstStyle/>
          <a:p>
            <a:pPr marL="0" indent="0">
              <a:buNone/>
            </a:pPr>
            <a:r>
              <a:rPr lang="en-US" sz="1400" dirty="0">
                <a:solidFill>
                  <a:srgbClr val="3D4D55"/>
                </a:solidFill>
                <a:latin typeface="Calibri" pitchFamily="34" charset="0"/>
                <a:ea typeface="Calibri" pitchFamily="34" charset="-122"/>
                <a:cs typeface="Calibri" pitchFamily="34" charset="-120"/>
              </a:rPr>
              <a:t>School leadership increasingly expects cloud-ready, bilingual, secure platforms — with parent engagement, automation, and operational analytics as core requirements, not add-ons.</a:t>
            </a:r>
            <a:endParaRPr lang="en-US" sz="1400" dirty="0"/>
          </a:p>
        </p:txBody>
      </p:sp>
      <p:sp>
        <p:nvSpPr>
          <p:cNvPr id="5" name="Shape 3"/>
          <p:cNvSpPr/>
          <p:nvPr/>
        </p:nvSpPr>
        <p:spPr>
          <a:xfrm>
            <a:off x="7269480" y="1783080"/>
            <a:ext cx="4206240" cy="1024128"/>
          </a:xfrm>
          <a:prstGeom prst="roundRect">
            <a:avLst>
              <a:gd name="adj" fmla="val 714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6" name="Shape 4"/>
          <p:cNvSpPr/>
          <p:nvPr/>
        </p:nvSpPr>
        <p:spPr>
          <a:xfrm>
            <a:off x="7479792" y="1965960"/>
            <a:ext cx="658368" cy="658368"/>
          </a:xfrm>
          <a:prstGeom prst="roundRect">
            <a:avLst>
              <a:gd name="adj" fmla="val 13889"/>
            </a:avLst>
          </a:prstGeom>
          <a:solidFill>
            <a:srgbClr val="5FE5E8"/>
          </a:solidFill>
          <a:ln/>
          <a:effectLst>
            <a:outerShdw blurRad="114300" dist="38100" dir="8100000" algn="bl" rotWithShape="0">
              <a:srgbClr val="0A1620">
                <a:alpha val="18000"/>
              </a:srgbClr>
            </a:outerShdw>
          </a:effectLst>
        </p:spPr>
        <p:txBody>
          <a:bodyPr/>
          <a:lstStyle/>
          <a:p>
            <a:endParaRPr lang="en-US"/>
          </a:p>
        </p:txBody>
      </p:sp>
      <p:pic>
        <p:nvPicPr>
          <p:cNvPr id="7" name="Image 0" descr="C:\Users\USER\OneDrive\Desktop\EDUCore - V2\docs\investor-pitch\build\gen\icon-globe-0B1620.png"/>
          <p:cNvPicPr>
            <a:picLocks noChangeAspect="1"/>
          </p:cNvPicPr>
          <p:nvPr/>
        </p:nvPicPr>
        <p:blipFill>
          <a:blip r:embed="rId4"/>
          <a:stretch>
            <a:fillRect/>
          </a:stretch>
        </p:blipFill>
        <p:spPr>
          <a:xfrm>
            <a:off x="7644384" y="2130552"/>
            <a:ext cx="329184" cy="329184"/>
          </a:xfrm>
          <a:prstGeom prst="rect">
            <a:avLst/>
          </a:prstGeom>
        </p:spPr>
      </p:pic>
      <p:sp>
        <p:nvSpPr>
          <p:cNvPr id="8" name="Text 5"/>
          <p:cNvSpPr/>
          <p:nvPr/>
        </p:nvSpPr>
        <p:spPr>
          <a:xfrm>
            <a:off x="8275320" y="1929384"/>
            <a:ext cx="3063240" cy="365760"/>
          </a:xfrm>
          <a:prstGeom prst="rect">
            <a:avLst/>
          </a:prstGeom>
          <a:noFill/>
          <a:ln/>
        </p:spPr>
        <p:txBody>
          <a:bodyPr wrap="square" lIns="0" tIns="0" rIns="0" bIns="0" rtlCol="0" anchor="ctr"/>
          <a:lstStyle/>
          <a:p>
            <a:pPr marL="0" indent="0">
              <a:buNone/>
            </a:pPr>
            <a:r>
              <a:rPr lang="en-US" sz="1350" b="1" dirty="0">
                <a:solidFill>
                  <a:srgbClr val="0B1620"/>
                </a:solidFill>
                <a:latin typeface="Trebuchet MS" pitchFamily="34" charset="0"/>
                <a:ea typeface="Trebuchet MS" pitchFamily="34" charset="-122"/>
                <a:cs typeface="Trebuchet MS" pitchFamily="34" charset="-120"/>
              </a:rPr>
              <a:t>GCC-first fit</a:t>
            </a:r>
            <a:endParaRPr lang="en-US" sz="1350" dirty="0"/>
          </a:p>
        </p:txBody>
      </p:sp>
      <p:sp>
        <p:nvSpPr>
          <p:cNvPr id="9" name="Text 6"/>
          <p:cNvSpPr/>
          <p:nvPr/>
        </p:nvSpPr>
        <p:spPr>
          <a:xfrm>
            <a:off x="8275320" y="2258568"/>
            <a:ext cx="3108960" cy="502920"/>
          </a:xfrm>
          <a:prstGeom prst="rect">
            <a:avLst/>
          </a:prstGeom>
          <a:noFill/>
          <a:ln/>
        </p:spPr>
        <p:txBody>
          <a:bodyPr wrap="square" lIns="0" tIns="0" rIns="0" bIns="0" rtlCol="0" anchor="ctr"/>
          <a:lstStyle/>
          <a:p>
            <a:pPr marL="0" indent="0">
              <a:buNone/>
            </a:pPr>
            <a:r>
              <a:rPr lang="en-US" sz="1000" dirty="0">
                <a:solidFill>
                  <a:srgbClr val="3D4D55"/>
                </a:solidFill>
                <a:latin typeface="Calibri" pitchFamily="34" charset="0"/>
                <a:ea typeface="Calibri" pitchFamily="34" charset="-122"/>
                <a:cs typeface="Calibri" pitchFamily="34" charset="-120"/>
              </a:rPr>
              <a:t>Bilingual Arabic / English, RTL-native, and built around private-school operating models.</a:t>
            </a:r>
            <a:endParaRPr lang="en-US" sz="1000" dirty="0"/>
          </a:p>
        </p:txBody>
      </p:sp>
      <p:sp>
        <p:nvSpPr>
          <p:cNvPr id="10" name="Shape 7"/>
          <p:cNvSpPr/>
          <p:nvPr/>
        </p:nvSpPr>
        <p:spPr>
          <a:xfrm>
            <a:off x="7269480" y="2953512"/>
            <a:ext cx="4206240" cy="1024128"/>
          </a:xfrm>
          <a:prstGeom prst="roundRect">
            <a:avLst>
              <a:gd name="adj" fmla="val 714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1" name="Shape 8"/>
          <p:cNvSpPr/>
          <p:nvPr/>
        </p:nvSpPr>
        <p:spPr>
          <a:xfrm>
            <a:off x="7479792" y="3136392"/>
            <a:ext cx="658368" cy="658368"/>
          </a:xfrm>
          <a:prstGeom prst="roundRect">
            <a:avLst>
              <a:gd name="adj" fmla="val 13889"/>
            </a:avLst>
          </a:prstGeom>
          <a:solidFill>
            <a:srgbClr val="5FE5E8"/>
          </a:solidFill>
          <a:ln/>
          <a:effectLst>
            <a:outerShdw blurRad="114300" dist="38100" dir="8100000" algn="bl" rotWithShape="0">
              <a:srgbClr val="0A1620">
                <a:alpha val="18000"/>
              </a:srgbClr>
            </a:outerShdw>
          </a:effectLst>
        </p:spPr>
        <p:txBody>
          <a:bodyPr/>
          <a:lstStyle/>
          <a:p>
            <a:endParaRPr lang="en-US"/>
          </a:p>
        </p:txBody>
      </p:sp>
      <p:pic>
        <p:nvPicPr>
          <p:cNvPr id="12" name="Image 1" descr="C:\Users\USER\OneDrive\Desktop\EDUCore - V2\docs\investor-pitch\build\gen\icon-chart-0B1620.png"/>
          <p:cNvPicPr>
            <a:picLocks noChangeAspect="1"/>
          </p:cNvPicPr>
          <p:nvPr/>
        </p:nvPicPr>
        <p:blipFill>
          <a:blip r:embed="rId5"/>
          <a:stretch>
            <a:fillRect/>
          </a:stretch>
        </p:blipFill>
        <p:spPr>
          <a:xfrm>
            <a:off x="7644384" y="3300984"/>
            <a:ext cx="329184" cy="329184"/>
          </a:xfrm>
          <a:prstGeom prst="rect">
            <a:avLst/>
          </a:prstGeom>
        </p:spPr>
      </p:pic>
      <p:sp>
        <p:nvSpPr>
          <p:cNvPr id="13" name="Text 9"/>
          <p:cNvSpPr/>
          <p:nvPr/>
        </p:nvSpPr>
        <p:spPr>
          <a:xfrm>
            <a:off x="8275320" y="3099816"/>
            <a:ext cx="3063240" cy="365760"/>
          </a:xfrm>
          <a:prstGeom prst="rect">
            <a:avLst/>
          </a:prstGeom>
          <a:noFill/>
          <a:ln/>
        </p:spPr>
        <p:txBody>
          <a:bodyPr wrap="square" lIns="0" tIns="0" rIns="0" bIns="0" rtlCol="0" anchor="ctr"/>
          <a:lstStyle/>
          <a:p>
            <a:pPr marL="0" indent="0">
              <a:buNone/>
            </a:pPr>
            <a:r>
              <a:rPr lang="en-US" sz="1350" b="1" dirty="0">
                <a:solidFill>
                  <a:srgbClr val="0B1620"/>
                </a:solidFill>
                <a:latin typeface="Trebuchet MS" pitchFamily="34" charset="0"/>
                <a:ea typeface="Trebuchet MS" pitchFamily="34" charset="-122"/>
                <a:cs typeface="Trebuchet MS" pitchFamily="34" charset="-120"/>
              </a:rPr>
              <a:t>Engagement demand</a:t>
            </a:r>
            <a:endParaRPr lang="en-US" sz="1350" dirty="0"/>
          </a:p>
        </p:txBody>
      </p:sp>
      <p:sp>
        <p:nvSpPr>
          <p:cNvPr id="14" name="Text 10"/>
          <p:cNvSpPr/>
          <p:nvPr/>
        </p:nvSpPr>
        <p:spPr>
          <a:xfrm>
            <a:off x="8275320" y="3429000"/>
            <a:ext cx="3108960" cy="502920"/>
          </a:xfrm>
          <a:prstGeom prst="rect">
            <a:avLst/>
          </a:prstGeom>
          <a:noFill/>
          <a:ln/>
        </p:spPr>
        <p:txBody>
          <a:bodyPr wrap="square" lIns="0" tIns="0" rIns="0" bIns="0" rtlCol="0" anchor="ctr"/>
          <a:lstStyle/>
          <a:p>
            <a:pPr marL="0" indent="0">
              <a:buNone/>
            </a:pPr>
            <a:r>
              <a:rPr lang="en-US" sz="1000" dirty="0">
                <a:solidFill>
                  <a:srgbClr val="3D4D55"/>
                </a:solidFill>
                <a:latin typeface="Calibri" pitchFamily="34" charset="0"/>
                <a:ea typeface="Calibri" pitchFamily="34" charset="-122"/>
                <a:cs typeface="Calibri" pitchFamily="34" charset="-120"/>
              </a:rPr>
              <a:t>Parent apps, real-time notifications, and self-service portals are now baseline expectations.</a:t>
            </a:r>
            <a:endParaRPr lang="en-US" sz="1000" dirty="0"/>
          </a:p>
        </p:txBody>
      </p:sp>
      <p:sp>
        <p:nvSpPr>
          <p:cNvPr id="15" name="Shape 11"/>
          <p:cNvSpPr/>
          <p:nvPr/>
        </p:nvSpPr>
        <p:spPr>
          <a:xfrm>
            <a:off x="7269480" y="4123944"/>
            <a:ext cx="4206240" cy="1024128"/>
          </a:xfrm>
          <a:prstGeom prst="roundRect">
            <a:avLst>
              <a:gd name="adj" fmla="val 714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6" name="Shape 12"/>
          <p:cNvSpPr/>
          <p:nvPr/>
        </p:nvSpPr>
        <p:spPr>
          <a:xfrm>
            <a:off x="7479792" y="4306824"/>
            <a:ext cx="658368" cy="658368"/>
          </a:xfrm>
          <a:prstGeom prst="roundRect">
            <a:avLst>
              <a:gd name="adj" fmla="val 13889"/>
            </a:avLst>
          </a:prstGeom>
          <a:solidFill>
            <a:srgbClr val="5FE5E8"/>
          </a:solidFill>
          <a:ln/>
          <a:effectLst>
            <a:outerShdw blurRad="114300" dist="38100" dir="8100000" algn="bl" rotWithShape="0">
              <a:srgbClr val="0A1620">
                <a:alpha val="18000"/>
              </a:srgbClr>
            </a:outerShdw>
          </a:effectLst>
        </p:spPr>
        <p:txBody>
          <a:bodyPr/>
          <a:lstStyle/>
          <a:p>
            <a:endParaRPr lang="en-US"/>
          </a:p>
        </p:txBody>
      </p:sp>
      <p:pic>
        <p:nvPicPr>
          <p:cNvPr id="17" name="Image 2" descr="C:\Users\USER\OneDrive\Desktop\EDUCore - V2\docs\investor-pitch\build\gen\icon-bolt-0B1620.png"/>
          <p:cNvPicPr>
            <a:picLocks noChangeAspect="1"/>
          </p:cNvPicPr>
          <p:nvPr/>
        </p:nvPicPr>
        <p:blipFill>
          <a:blip r:embed="rId6"/>
          <a:stretch>
            <a:fillRect/>
          </a:stretch>
        </p:blipFill>
        <p:spPr>
          <a:xfrm>
            <a:off x="7644384" y="4471416"/>
            <a:ext cx="329184" cy="329184"/>
          </a:xfrm>
          <a:prstGeom prst="rect">
            <a:avLst/>
          </a:prstGeom>
        </p:spPr>
      </p:pic>
      <p:sp>
        <p:nvSpPr>
          <p:cNvPr id="18" name="Text 13"/>
          <p:cNvSpPr/>
          <p:nvPr/>
        </p:nvSpPr>
        <p:spPr>
          <a:xfrm>
            <a:off x="8275320" y="4270248"/>
            <a:ext cx="3063240" cy="365760"/>
          </a:xfrm>
          <a:prstGeom prst="rect">
            <a:avLst/>
          </a:prstGeom>
          <a:noFill/>
          <a:ln/>
        </p:spPr>
        <p:txBody>
          <a:bodyPr wrap="square" lIns="0" tIns="0" rIns="0" bIns="0" rtlCol="0" anchor="ctr"/>
          <a:lstStyle/>
          <a:p>
            <a:pPr marL="0" indent="0">
              <a:buNone/>
            </a:pPr>
            <a:r>
              <a:rPr lang="en-US" sz="1350" b="1" dirty="0">
                <a:solidFill>
                  <a:srgbClr val="0B1620"/>
                </a:solidFill>
                <a:latin typeface="Trebuchet MS" pitchFamily="34" charset="0"/>
                <a:ea typeface="Trebuchet MS" pitchFamily="34" charset="-122"/>
                <a:cs typeface="Trebuchet MS" pitchFamily="34" charset="-120"/>
              </a:rPr>
              <a:t>Automation pull</a:t>
            </a:r>
            <a:endParaRPr lang="en-US" sz="1350" dirty="0"/>
          </a:p>
        </p:txBody>
      </p:sp>
      <p:sp>
        <p:nvSpPr>
          <p:cNvPr id="19" name="Text 14"/>
          <p:cNvSpPr/>
          <p:nvPr/>
        </p:nvSpPr>
        <p:spPr>
          <a:xfrm>
            <a:off x="8275320" y="4599432"/>
            <a:ext cx="3108960" cy="502920"/>
          </a:xfrm>
          <a:prstGeom prst="rect">
            <a:avLst/>
          </a:prstGeom>
          <a:noFill/>
          <a:ln/>
        </p:spPr>
        <p:txBody>
          <a:bodyPr wrap="square" lIns="0" tIns="0" rIns="0" bIns="0" rtlCol="0" anchor="ctr"/>
          <a:lstStyle/>
          <a:p>
            <a:pPr marL="0" indent="0">
              <a:buNone/>
            </a:pPr>
            <a:r>
              <a:rPr lang="en-US" sz="1000" dirty="0">
                <a:solidFill>
                  <a:srgbClr val="3D4D55"/>
                </a:solidFill>
                <a:latin typeface="Calibri" pitchFamily="34" charset="0"/>
                <a:ea typeface="Calibri" pitchFamily="34" charset="-122"/>
                <a:cs typeface="Calibri" pitchFamily="34" charset="-120"/>
              </a:rPr>
              <a:t>Schools want to cut manual admin: billing, attendance alerts, reporting, and onboarding.</a:t>
            </a:r>
            <a:endParaRPr lang="en-US" sz="1000" dirty="0"/>
          </a:p>
        </p:txBody>
      </p:sp>
      <p:sp>
        <p:nvSpPr>
          <p:cNvPr id="20" name="Shape 15"/>
          <p:cNvSpPr/>
          <p:nvPr/>
        </p:nvSpPr>
        <p:spPr>
          <a:xfrm>
            <a:off x="7269480" y="5294376"/>
            <a:ext cx="4206240" cy="1024128"/>
          </a:xfrm>
          <a:prstGeom prst="roundRect">
            <a:avLst>
              <a:gd name="adj" fmla="val 714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1" name="Shape 16"/>
          <p:cNvSpPr/>
          <p:nvPr/>
        </p:nvSpPr>
        <p:spPr>
          <a:xfrm>
            <a:off x="7479792" y="5477256"/>
            <a:ext cx="658368" cy="658368"/>
          </a:xfrm>
          <a:prstGeom prst="roundRect">
            <a:avLst>
              <a:gd name="adj" fmla="val 13889"/>
            </a:avLst>
          </a:prstGeom>
          <a:solidFill>
            <a:srgbClr val="5FE5E8"/>
          </a:solidFill>
          <a:ln/>
          <a:effectLst>
            <a:outerShdw blurRad="114300" dist="38100" dir="8100000" algn="bl" rotWithShape="0">
              <a:srgbClr val="0A1620">
                <a:alpha val="18000"/>
              </a:srgbClr>
            </a:outerShdw>
          </a:effectLst>
        </p:spPr>
        <p:txBody>
          <a:bodyPr/>
          <a:lstStyle/>
          <a:p>
            <a:endParaRPr lang="en-US"/>
          </a:p>
        </p:txBody>
      </p:sp>
      <p:pic>
        <p:nvPicPr>
          <p:cNvPr id="22" name="Image 3" descr="C:\Users\USER\OneDrive\Desktop\EDUCore - V2\docs\investor-pitch\build\gen\icon-shield-0B1620.png"/>
          <p:cNvPicPr>
            <a:picLocks noChangeAspect="1"/>
          </p:cNvPicPr>
          <p:nvPr/>
        </p:nvPicPr>
        <p:blipFill>
          <a:blip r:embed="rId7"/>
          <a:stretch>
            <a:fillRect/>
          </a:stretch>
        </p:blipFill>
        <p:spPr>
          <a:xfrm>
            <a:off x="7644384" y="5641848"/>
            <a:ext cx="329184" cy="329184"/>
          </a:xfrm>
          <a:prstGeom prst="rect">
            <a:avLst/>
          </a:prstGeom>
        </p:spPr>
      </p:pic>
      <p:sp>
        <p:nvSpPr>
          <p:cNvPr id="23" name="Text 17"/>
          <p:cNvSpPr/>
          <p:nvPr/>
        </p:nvSpPr>
        <p:spPr>
          <a:xfrm>
            <a:off x="8275320" y="5440680"/>
            <a:ext cx="3063240" cy="365760"/>
          </a:xfrm>
          <a:prstGeom prst="rect">
            <a:avLst/>
          </a:prstGeom>
          <a:noFill/>
          <a:ln/>
        </p:spPr>
        <p:txBody>
          <a:bodyPr wrap="square" lIns="0" tIns="0" rIns="0" bIns="0" rtlCol="0" anchor="ctr"/>
          <a:lstStyle/>
          <a:p>
            <a:pPr marL="0" indent="0">
              <a:buNone/>
            </a:pPr>
            <a:r>
              <a:rPr lang="en-US" sz="1350" b="1" dirty="0">
                <a:solidFill>
                  <a:srgbClr val="0B1620"/>
                </a:solidFill>
                <a:latin typeface="Trebuchet MS" pitchFamily="34" charset="0"/>
                <a:ea typeface="Trebuchet MS" pitchFamily="34" charset="-122"/>
                <a:cs typeface="Trebuchet MS" pitchFamily="34" charset="-120"/>
              </a:rPr>
              <a:t>Trust &amp; data control</a:t>
            </a:r>
            <a:endParaRPr lang="en-US" sz="1350" dirty="0"/>
          </a:p>
        </p:txBody>
      </p:sp>
      <p:sp>
        <p:nvSpPr>
          <p:cNvPr id="24" name="Text 18"/>
          <p:cNvSpPr/>
          <p:nvPr/>
        </p:nvSpPr>
        <p:spPr>
          <a:xfrm>
            <a:off x="8275320" y="5769864"/>
            <a:ext cx="3108960" cy="502920"/>
          </a:xfrm>
          <a:prstGeom prst="rect">
            <a:avLst/>
          </a:prstGeom>
          <a:noFill/>
          <a:ln/>
        </p:spPr>
        <p:txBody>
          <a:bodyPr wrap="square" lIns="0" tIns="0" rIns="0" bIns="0" rtlCol="0" anchor="ctr"/>
          <a:lstStyle/>
          <a:p>
            <a:pPr marL="0" indent="0">
              <a:buNone/>
            </a:pPr>
            <a:r>
              <a:rPr lang="en-US" sz="1000" dirty="0">
                <a:solidFill>
                  <a:srgbClr val="3D4D55"/>
                </a:solidFill>
                <a:latin typeface="Calibri" pitchFamily="34" charset="0"/>
                <a:ea typeface="Calibri" pitchFamily="34" charset="-122"/>
                <a:cs typeface="Calibri" pitchFamily="34" charset="-120"/>
              </a:rPr>
              <a:t>Tenant isolation, audit trails, and consent management are rising procurement criteria.</a:t>
            </a:r>
            <a:endParaRPr lang="en-US" sz="1000" dirty="0"/>
          </a:p>
        </p:txBody>
      </p:sp>
      <p:sp>
        <p:nvSpPr>
          <p:cNvPr id="25" name="Shape 19"/>
          <p:cNvSpPr/>
          <p:nvPr/>
        </p:nvSpPr>
        <p:spPr>
          <a:xfrm>
            <a:off x="685800" y="2743200"/>
            <a:ext cx="6309360" cy="2926080"/>
          </a:xfrm>
          <a:prstGeom prst="roundRect">
            <a:avLst>
              <a:gd name="adj" fmla="val 3125"/>
            </a:avLst>
          </a:prstGeom>
          <a:solidFill>
            <a:srgbClr val="173847"/>
          </a:solidFill>
          <a:ln/>
          <a:effectLst>
            <a:outerShdw blurRad="203200" dist="63500" dir="8100000" algn="bl" rotWithShape="0">
              <a:srgbClr val="041018">
                <a:alpha val="34000"/>
              </a:srgbClr>
            </a:outerShdw>
          </a:effectLst>
        </p:spPr>
        <p:txBody>
          <a:bodyPr/>
          <a:lstStyle/>
          <a:p>
            <a:endParaRPr lang="en-US"/>
          </a:p>
        </p:txBody>
      </p:sp>
      <p:sp>
        <p:nvSpPr>
          <p:cNvPr id="26" name="Text 20"/>
          <p:cNvSpPr/>
          <p:nvPr/>
        </p:nvSpPr>
        <p:spPr>
          <a:xfrm>
            <a:off x="1005840" y="3017520"/>
            <a:ext cx="5486400" cy="365760"/>
          </a:xfrm>
          <a:prstGeom prst="rect">
            <a:avLst/>
          </a:prstGeom>
          <a:noFill/>
          <a:ln/>
        </p:spPr>
        <p:txBody>
          <a:bodyPr wrap="square" lIns="0" tIns="0" rIns="0" bIns="0" rtlCol="0" anchor="ctr"/>
          <a:lstStyle/>
          <a:p>
            <a:pPr marL="0" indent="0">
              <a:buNone/>
            </a:pPr>
            <a:r>
              <a:rPr lang="en-US" sz="1300" b="1" kern="0" spc="200" dirty="0">
                <a:solidFill>
                  <a:srgbClr val="5FE5E8"/>
                </a:solidFill>
                <a:latin typeface="Trebuchet MS" pitchFamily="34" charset="0"/>
                <a:ea typeface="Trebuchet MS" pitchFamily="34" charset="-122"/>
                <a:cs typeface="Trebuchet MS" pitchFamily="34" charset="-120"/>
              </a:rPr>
              <a:t>Why now</a:t>
            </a:r>
            <a:endParaRPr lang="en-US" sz="1300" dirty="0"/>
          </a:p>
        </p:txBody>
      </p:sp>
      <p:pic>
        <p:nvPicPr>
          <p:cNvPr id="27" name="Image 4" descr="C:\Users\USER\OneDrive\Desktop\EDUCore - V2\docs\investor-pitch\build\gen\icon-check-5FE5E8.png"/>
          <p:cNvPicPr>
            <a:picLocks noChangeAspect="1"/>
          </p:cNvPicPr>
          <p:nvPr/>
        </p:nvPicPr>
        <p:blipFill>
          <a:blip r:embed="rId8"/>
          <a:stretch>
            <a:fillRect/>
          </a:stretch>
        </p:blipFill>
        <p:spPr>
          <a:xfrm>
            <a:off x="1005840" y="3584448"/>
            <a:ext cx="256032" cy="256032"/>
          </a:xfrm>
          <a:prstGeom prst="rect">
            <a:avLst/>
          </a:prstGeom>
        </p:spPr>
      </p:pic>
      <p:sp>
        <p:nvSpPr>
          <p:cNvPr id="28" name="Text 21"/>
          <p:cNvSpPr/>
          <p:nvPr/>
        </p:nvSpPr>
        <p:spPr>
          <a:xfrm>
            <a:off x="1371600" y="3493008"/>
            <a:ext cx="5394960" cy="566928"/>
          </a:xfrm>
          <a:prstGeom prst="rect">
            <a:avLst/>
          </a:prstGeom>
          <a:noFill/>
          <a:ln/>
        </p:spPr>
        <p:txBody>
          <a:bodyPr wrap="square" lIns="0" tIns="0" rIns="0" bIns="0" rtlCol="0" anchor="ctr"/>
          <a:lstStyle/>
          <a:p>
            <a:pPr marL="0" indent="0">
              <a:buNone/>
            </a:pPr>
            <a:r>
              <a:rPr lang="en-US" sz="1250" dirty="0">
                <a:solidFill>
                  <a:srgbClr val="DCEAEE"/>
                </a:solidFill>
                <a:latin typeface="Calibri" pitchFamily="34" charset="0"/>
                <a:ea typeface="Calibri" pitchFamily="34" charset="-122"/>
                <a:cs typeface="Calibri" pitchFamily="34" charset="-120"/>
              </a:rPr>
              <a:t>Digital transformation budgets are shifting from one-off tools to integrated platforms.</a:t>
            </a:r>
            <a:endParaRPr lang="en-US" sz="1250" dirty="0"/>
          </a:p>
        </p:txBody>
      </p:sp>
      <p:pic>
        <p:nvPicPr>
          <p:cNvPr id="29" name="Image 5" descr="C:\Users\USER\OneDrive\Desktop\EDUCore - V2\docs\investor-pitch\build\gen\icon-check-5FE5E8.png"/>
          <p:cNvPicPr>
            <a:picLocks noChangeAspect="1"/>
          </p:cNvPicPr>
          <p:nvPr/>
        </p:nvPicPr>
        <p:blipFill>
          <a:blip r:embed="rId8"/>
          <a:stretch>
            <a:fillRect/>
          </a:stretch>
        </p:blipFill>
        <p:spPr>
          <a:xfrm>
            <a:off x="1005840" y="4242816"/>
            <a:ext cx="256032" cy="256032"/>
          </a:xfrm>
          <a:prstGeom prst="rect">
            <a:avLst/>
          </a:prstGeom>
        </p:spPr>
      </p:pic>
      <p:sp>
        <p:nvSpPr>
          <p:cNvPr id="30" name="Text 22"/>
          <p:cNvSpPr/>
          <p:nvPr/>
        </p:nvSpPr>
        <p:spPr>
          <a:xfrm>
            <a:off x="1371600" y="4151376"/>
            <a:ext cx="5394960" cy="566928"/>
          </a:xfrm>
          <a:prstGeom prst="rect">
            <a:avLst/>
          </a:prstGeom>
          <a:noFill/>
          <a:ln/>
        </p:spPr>
        <p:txBody>
          <a:bodyPr wrap="square" lIns="0" tIns="0" rIns="0" bIns="0" rtlCol="0" anchor="ctr"/>
          <a:lstStyle/>
          <a:p>
            <a:pPr marL="0" indent="0">
              <a:buNone/>
            </a:pPr>
            <a:r>
              <a:rPr lang="en-US" sz="1250" dirty="0">
                <a:solidFill>
                  <a:srgbClr val="DCEAEE"/>
                </a:solidFill>
                <a:latin typeface="Calibri" pitchFamily="34" charset="0"/>
                <a:ea typeface="Calibri" pitchFamily="34" charset="-122"/>
                <a:cs typeface="Calibri" pitchFamily="34" charset="-120"/>
              </a:rPr>
              <a:t>Parents expect a consumer-grade mobile experience from their child's school.</a:t>
            </a:r>
            <a:endParaRPr lang="en-US" sz="1250" dirty="0"/>
          </a:p>
        </p:txBody>
      </p:sp>
      <p:pic>
        <p:nvPicPr>
          <p:cNvPr id="31" name="Image 6" descr="C:\Users\USER\OneDrive\Desktop\EDUCore - V2\docs\investor-pitch\build\gen\icon-check-5FE5E8.png"/>
          <p:cNvPicPr>
            <a:picLocks noChangeAspect="1"/>
          </p:cNvPicPr>
          <p:nvPr/>
        </p:nvPicPr>
        <p:blipFill>
          <a:blip r:embed="rId8"/>
          <a:stretch>
            <a:fillRect/>
          </a:stretch>
        </p:blipFill>
        <p:spPr>
          <a:xfrm>
            <a:off x="1005840" y="4901184"/>
            <a:ext cx="256032" cy="256032"/>
          </a:xfrm>
          <a:prstGeom prst="rect">
            <a:avLst/>
          </a:prstGeom>
        </p:spPr>
      </p:pic>
      <p:sp>
        <p:nvSpPr>
          <p:cNvPr id="32" name="Text 23"/>
          <p:cNvSpPr/>
          <p:nvPr/>
        </p:nvSpPr>
        <p:spPr>
          <a:xfrm>
            <a:off x="1371600" y="4809744"/>
            <a:ext cx="5394960" cy="566928"/>
          </a:xfrm>
          <a:prstGeom prst="rect">
            <a:avLst/>
          </a:prstGeom>
          <a:noFill/>
          <a:ln/>
        </p:spPr>
        <p:txBody>
          <a:bodyPr wrap="square" lIns="0" tIns="0" rIns="0" bIns="0" rtlCol="0" anchor="ctr"/>
          <a:lstStyle/>
          <a:p>
            <a:pPr marL="0" indent="0">
              <a:buNone/>
            </a:pPr>
            <a:r>
              <a:rPr lang="en-US" sz="1250" dirty="0">
                <a:solidFill>
                  <a:srgbClr val="DCEAEE"/>
                </a:solidFill>
                <a:latin typeface="Calibri" pitchFamily="34" charset="0"/>
                <a:ea typeface="Calibri" pitchFamily="34" charset="-122"/>
                <a:cs typeface="Calibri" pitchFamily="34" charset="-120"/>
              </a:rPr>
              <a:t>Schools prefer a single accountable vendor over stitching five point solutions.</a:t>
            </a:r>
            <a:endParaRPr lang="en-US" sz="1250" dirty="0"/>
          </a:p>
        </p:txBody>
      </p:sp>
      <p:sp>
        <p:nvSpPr>
          <p:cNvPr id="33" name="Text 24"/>
          <p:cNvSpPr/>
          <p:nvPr/>
        </p:nvSpPr>
        <p:spPr>
          <a:xfrm>
            <a:off x="713232" y="5897880"/>
            <a:ext cx="10058400" cy="274320"/>
          </a:xfrm>
          <a:prstGeom prst="rect">
            <a:avLst/>
          </a:prstGeom>
          <a:noFill/>
          <a:ln/>
        </p:spPr>
        <p:txBody>
          <a:bodyPr wrap="square" lIns="0" tIns="0" rIns="0" bIns="0" rtlCol="0" anchor="ctr"/>
          <a:lstStyle/>
          <a:p>
            <a:pPr marL="0" indent="0">
              <a:buNone/>
            </a:pPr>
            <a:r>
              <a:rPr lang="en-US" sz="900" i="1" dirty="0">
                <a:solidFill>
                  <a:srgbClr val="6E7E86"/>
                </a:solidFill>
                <a:latin typeface="Calibri" pitchFamily="34" charset="0"/>
                <a:ea typeface="Calibri" pitchFamily="34" charset="-122"/>
                <a:cs typeface="Calibri" pitchFamily="34" charset="-120"/>
              </a:rPr>
              <a:t>Market sizing intentionally omitted — to be supported by sourced data in diligence.</a:t>
            </a:r>
            <a:endParaRPr lang="en-US" sz="900" dirty="0"/>
          </a:p>
        </p:txBody>
      </p:sp>
      <p:sp>
        <p:nvSpPr>
          <p:cNvPr id="34" name="Text 25"/>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337579"/>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6E7E86"/>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35" name="Text 26"/>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6E7E86"/>
                </a:solidFill>
                <a:latin typeface="Trebuchet MS" pitchFamily="34" charset="0"/>
                <a:ea typeface="Trebuchet MS" pitchFamily="34" charset="-122"/>
                <a:cs typeface="Trebuchet MS"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5FE5E8"/>
                </a:solidFill>
                <a:latin typeface="Trebuchet MS" pitchFamily="34" charset="0"/>
                <a:ea typeface="Trebuchet MS" pitchFamily="34" charset="-122"/>
                <a:cs typeface="Trebuchet MS" pitchFamily="34" charset="-120"/>
              </a:rPr>
              <a:t>THE SOLUTION</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FFFFFF"/>
                </a:solidFill>
                <a:latin typeface="Trebuchet MS" pitchFamily="34" charset="0"/>
                <a:ea typeface="Trebuchet MS" pitchFamily="34" charset="-122"/>
                <a:cs typeface="Trebuchet MS" pitchFamily="34" charset="-120"/>
              </a:rPr>
              <a:t>One operating system for the whole school</a:t>
            </a:r>
            <a:endParaRPr lang="en-US" sz="3200" dirty="0"/>
          </a:p>
        </p:txBody>
      </p:sp>
      <p:sp>
        <p:nvSpPr>
          <p:cNvPr id="4" name="Text 2"/>
          <p:cNvSpPr/>
          <p:nvPr/>
        </p:nvSpPr>
        <p:spPr>
          <a:xfrm>
            <a:off x="685800" y="1481328"/>
            <a:ext cx="10515600" cy="365760"/>
          </a:xfrm>
          <a:prstGeom prst="rect">
            <a:avLst/>
          </a:prstGeom>
          <a:noFill/>
          <a:ln/>
        </p:spPr>
        <p:txBody>
          <a:bodyPr wrap="square" lIns="0" tIns="0" rIns="0" bIns="0" rtlCol="0" anchor="ctr"/>
          <a:lstStyle/>
          <a:p>
            <a:pPr marL="0" indent="0">
              <a:buNone/>
            </a:pPr>
            <a:r>
              <a:rPr lang="en-US" sz="1400" dirty="0">
                <a:solidFill>
                  <a:srgbClr val="C7DCE2"/>
                </a:solidFill>
                <a:latin typeface="Calibri" pitchFamily="34" charset="0"/>
                <a:ea typeface="Calibri" pitchFamily="34" charset="-122"/>
                <a:cs typeface="Calibri" pitchFamily="34" charset="-120"/>
              </a:rPr>
              <a:t>One secure, multi-tenant platform serving every stakeholder — and the front desk.</a:t>
            </a:r>
            <a:endParaRPr lang="en-US" sz="1400" dirty="0"/>
          </a:p>
        </p:txBody>
      </p:sp>
      <p:sp>
        <p:nvSpPr>
          <p:cNvPr id="5" name="Shape 3"/>
          <p:cNvSpPr/>
          <p:nvPr/>
        </p:nvSpPr>
        <p:spPr>
          <a:xfrm>
            <a:off x="5042916" y="3355848"/>
            <a:ext cx="2103120" cy="1737360"/>
          </a:xfrm>
          <a:prstGeom prst="ellipse">
            <a:avLst/>
          </a:prstGeom>
          <a:solidFill>
            <a:srgbClr val="337579"/>
          </a:solidFill>
          <a:ln w="19050">
            <a:solidFill>
              <a:srgbClr val="5FE5E8"/>
            </a:solidFill>
            <a:prstDash val="solid"/>
          </a:ln>
          <a:effectLst>
            <a:outerShdw blurRad="203200" dist="63500" dir="8100000" algn="bl" rotWithShape="0">
              <a:srgbClr val="041018">
                <a:alpha val="34000"/>
              </a:srgbClr>
            </a:outerShdw>
          </a:effectLst>
        </p:spPr>
        <p:txBody>
          <a:bodyPr/>
          <a:lstStyle/>
          <a:p>
            <a:endParaRPr lang="en-US"/>
          </a:p>
        </p:txBody>
      </p:sp>
      <p:pic>
        <p:nvPicPr>
          <p:cNvPr id="6" name="Image 0" descr="C:\Users\USER\OneDrive\Desktop\EDUCore - V2\docs\investor-pitch\build\gen\icon-layers-AEFCFE.png"/>
          <p:cNvPicPr>
            <a:picLocks noChangeAspect="1"/>
          </p:cNvPicPr>
          <p:nvPr/>
        </p:nvPicPr>
        <p:blipFill>
          <a:blip r:embed="rId4"/>
          <a:stretch>
            <a:fillRect/>
          </a:stretch>
        </p:blipFill>
        <p:spPr>
          <a:xfrm>
            <a:off x="5783580" y="3657600"/>
            <a:ext cx="621792" cy="621792"/>
          </a:xfrm>
          <a:prstGeom prst="rect">
            <a:avLst/>
          </a:prstGeom>
        </p:spPr>
      </p:pic>
      <p:sp>
        <p:nvSpPr>
          <p:cNvPr id="7" name="Text 4"/>
          <p:cNvSpPr/>
          <p:nvPr/>
        </p:nvSpPr>
        <p:spPr>
          <a:xfrm>
            <a:off x="5088636" y="4334256"/>
            <a:ext cx="2011680" cy="64008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EduCore</a:t>
            </a:r>
            <a:endParaRPr lang="en-US" sz="1600" dirty="0"/>
          </a:p>
          <a:p>
            <a:pPr marL="0" indent="0" algn="ctr">
              <a:buNone/>
            </a:pPr>
            <a:r>
              <a:rPr lang="en-US" sz="950" dirty="0">
                <a:solidFill>
                  <a:srgbClr val="AEFCFE"/>
                </a:solidFill>
                <a:latin typeface="Trebuchet MS" pitchFamily="34" charset="0"/>
                <a:ea typeface="Trebuchet MS" pitchFamily="34" charset="-122"/>
                <a:cs typeface="Trebuchet MS" pitchFamily="34" charset="-120"/>
              </a:rPr>
              <a:t>Platform Core</a:t>
            </a:r>
            <a:endParaRPr lang="en-US" sz="1600" dirty="0"/>
          </a:p>
        </p:txBody>
      </p:sp>
      <p:sp>
        <p:nvSpPr>
          <p:cNvPr id="8" name="Shape 5"/>
          <p:cNvSpPr/>
          <p:nvPr/>
        </p:nvSpPr>
        <p:spPr>
          <a:xfrm flipH="1" flipV="1">
            <a:off x="1888236" y="2944368"/>
            <a:ext cx="4206240" cy="1280160"/>
          </a:xfrm>
          <a:prstGeom prst="line">
            <a:avLst/>
          </a:prstGeom>
          <a:noFill/>
          <a:ln w="12700">
            <a:solidFill>
              <a:srgbClr val="337579">
                <a:alpha val="70000"/>
              </a:srgbClr>
            </a:solidFill>
            <a:prstDash val="solid"/>
            <a:headEnd type="none"/>
            <a:tailEnd type="none"/>
          </a:ln>
        </p:spPr>
        <p:txBody>
          <a:bodyPr/>
          <a:lstStyle/>
          <a:p>
            <a:endParaRPr lang="en-US"/>
          </a:p>
        </p:txBody>
      </p:sp>
      <p:sp>
        <p:nvSpPr>
          <p:cNvPr id="9" name="Shape 6"/>
          <p:cNvSpPr/>
          <p:nvPr/>
        </p:nvSpPr>
        <p:spPr>
          <a:xfrm flipV="1">
            <a:off x="6094476" y="2441448"/>
            <a:ext cx="0" cy="1783080"/>
          </a:xfrm>
          <a:prstGeom prst="line">
            <a:avLst/>
          </a:prstGeom>
          <a:noFill/>
          <a:ln w="12700">
            <a:solidFill>
              <a:srgbClr val="337579">
                <a:alpha val="70000"/>
              </a:srgbClr>
            </a:solidFill>
            <a:prstDash val="solid"/>
            <a:headEnd type="none"/>
            <a:tailEnd type="none"/>
          </a:ln>
        </p:spPr>
        <p:txBody>
          <a:bodyPr/>
          <a:lstStyle/>
          <a:p>
            <a:endParaRPr lang="en-US"/>
          </a:p>
        </p:txBody>
      </p:sp>
      <p:sp>
        <p:nvSpPr>
          <p:cNvPr id="10" name="Shape 7"/>
          <p:cNvSpPr/>
          <p:nvPr/>
        </p:nvSpPr>
        <p:spPr>
          <a:xfrm flipV="1">
            <a:off x="6094476" y="2944368"/>
            <a:ext cx="4206240" cy="1280160"/>
          </a:xfrm>
          <a:prstGeom prst="line">
            <a:avLst/>
          </a:prstGeom>
          <a:noFill/>
          <a:ln w="12700">
            <a:solidFill>
              <a:srgbClr val="337579">
                <a:alpha val="70000"/>
              </a:srgbClr>
            </a:solidFill>
            <a:prstDash val="solid"/>
            <a:headEnd type="none"/>
            <a:tailEnd type="none"/>
          </a:ln>
        </p:spPr>
        <p:txBody>
          <a:bodyPr/>
          <a:lstStyle/>
          <a:p>
            <a:endParaRPr lang="en-US"/>
          </a:p>
        </p:txBody>
      </p:sp>
      <p:sp>
        <p:nvSpPr>
          <p:cNvPr id="11" name="Shape 8"/>
          <p:cNvSpPr/>
          <p:nvPr/>
        </p:nvSpPr>
        <p:spPr>
          <a:xfrm flipH="1">
            <a:off x="1339596" y="4224528"/>
            <a:ext cx="4754880" cy="457200"/>
          </a:xfrm>
          <a:prstGeom prst="line">
            <a:avLst/>
          </a:prstGeom>
          <a:noFill/>
          <a:ln w="12700">
            <a:solidFill>
              <a:srgbClr val="337579">
                <a:alpha val="70000"/>
              </a:srgbClr>
            </a:solidFill>
            <a:prstDash val="solid"/>
            <a:headEnd type="none"/>
            <a:tailEnd type="none"/>
          </a:ln>
        </p:spPr>
        <p:txBody>
          <a:bodyPr/>
          <a:lstStyle/>
          <a:p>
            <a:endParaRPr lang="en-US"/>
          </a:p>
        </p:txBody>
      </p:sp>
      <p:sp>
        <p:nvSpPr>
          <p:cNvPr id="12" name="Shape 9"/>
          <p:cNvSpPr/>
          <p:nvPr/>
        </p:nvSpPr>
        <p:spPr>
          <a:xfrm>
            <a:off x="6094476" y="4224528"/>
            <a:ext cx="4754880" cy="457200"/>
          </a:xfrm>
          <a:prstGeom prst="line">
            <a:avLst/>
          </a:prstGeom>
          <a:noFill/>
          <a:ln w="12700">
            <a:solidFill>
              <a:srgbClr val="337579">
                <a:alpha val="70000"/>
              </a:srgbClr>
            </a:solidFill>
            <a:prstDash val="solid"/>
            <a:headEnd type="none"/>
            <a:tailEnd type="none"/>
          </a:ln>
        </p:spPr>
        <p:txBody>
          <a:bodyPr/>
          <a:lstStyle/>
          <a:p>
            <a:endParaRPr lang="en-US"/>
          </a:p>
        </p:txBody>
      </p:sp>
      <p:sp>
        <p:nvSpPr>
          <p:cNvPr id="13" name="Shape 10"/>
          <p:cNvSpPr/>
          <p:nvPr/>
        </p:nvSpPr>
        <p:spPr>
          <a:xfrm flipH="1">
            <a:off x="2894076" y="4224528"/>
            <a:ext cx="3200400" cy="1691640"/>
          </a:xfrm>
          <a:prstGeom prst="line">
            <a:avLst/>
          </a:prstGeom>
          <a:noFill/>
          <a:ln w="12700">
            <a:solidFill>
              <a:srgbClr val="337579">
                <a:alpha val="70000"/>
              </a:srgbClr>
            </a:solidFill>
            <a:prstDash val="solid"/>
            <a:headEnd type="none"/>
            <a:tailEnd type="none"/>
          </a:ln>
        </p:spPr>
        <p:txBody>
          <a:bodyPr/>
          <a:lstStyle/>
          <a:p>
            <a:endParaRPr lang="en-US"/>
          </a:p>
        </p:txBody>
      </p:sp>
      <p:sp>
        <p:nvSpPr>
          <p:cNvPr id="14" name="Shape 11"/>
          <p:cNvSpPr/>
          <p:nvPr/>
        </p:nvSpPr>
        <p:spPr>
          <a:xfrm>
            <a:off x="6094476" y="4224528"/>
            <a:ext cx="0" cy="1920240"/>
          </a:xfrm>
          <a:prstGeom prst="line">
            <a:avLst/>
          </a:prstGeom>
          <a:noFill/>
          <a:ln w="12700">
            <a:solidFill>
              <a:srgbClr val="337579">
                <a:alpha val="70000"/>
              </a:srgbClr>
            </a:solidFill>
            <a:prstDash val="solid"/>
            <a:headEnd type="none"/>
            <a:tailEnd type="none"/>
          </a:ln>
        </p:spPr>
        <p:txBody>
          <a:bodyPr/>
          <a:lstStyle/>
          <a:p>
            <a:endParaRPr lang="en-US"/>
          </a:p>
        </p:txBody>
      </p:sp>
      <p:sp>
        <p:nvSpPr>
          <p:cNvPr id="15" name="Shape 12"/>
          <p:cNvSpPr/>
          <p:nvPr/>
        </p:nvSpPr>
        <p:spPr>
          <a:xfrm>
            <a:off x="6094476" y="4224528"/>
            <a:ext cx="3200400" cy="1691640"/>
          </a:xfrm>
          <a:prstGeom prst="line">
            <a:avLst/>
          </a:prstGeom>
          <a:noFill/>
          <a:ln w="12700">
            <a:solidFill>
              <a:srgbClr val="337579">
                <a:alpha val="70000"/>
              </a:srgbClr>
            </a:solidFill>
            <a:prstDash val="solid"/>
            <a:headEnd type="none"/>
            <a:tailEnd type="none"/>
          </a:ln>
        </p:spPr>
        <p:txBody>
          <a:bodyPr/>
          <a:lstStyle/>
          <a:p>
            <a:endParaRPr lang="en-US"/>
          </a:p>
        </p:txBody>
      </p:sp>
      <p:sp>
        <p:nvSpPr>
          <p:cNvPr id="16" name="Shape 13"/>
          <p:cNvSpPr/>
          <p:nvPr/>
        </p:nvSpPr>
        <p:spPr>
          <a:xfrm>
            <a:off x="1467612" y="2523744"/>
            <a:ext cx="841248" cy="841248"/>
          </a:xfrm>
          <a:prstGeom prst="roundRect">
            <a:avLst>
              <a:gd name="adj" fmla="val 13043"/>
            </a:avLst>
          </a:prstGeom>
          <a:solidFill>
            <a:srgbClr val="1F4555"/>
          </a:solidFill>
          <a:ln w="12700">
            <a:solidFill>
              <a:srgbClr val="5FE5E8"/>
            </a:solidFill>
            <a:prstDash val="solid"/>
          </a:ln>
          <a:effectLst>
            <a:outerShdw blurRad="114300" dist="38100" dir="8100000" algn="bl" rotWithShape="0">
              <a:srgbClr val="0A1620">
                <a:alpha val="18000"/>
              </a:srgbClr>
            </a:outerShdw>
          </a:effectLst>
        </p:spPr>
        <p:txBody>
          <a:bodyPr/>
          <a:lstStyle/>
          <a:p>
            <a:endParaRPr lang="en-US"/>
          </a:p>
        </p:txBody>
      </p:sp>
      <p:pic>
        <p:nvPicPr>
          <p:cNvPr id="17" name="Image 1" descr="C:\Users\USER\OneDrive\Desktop\EDUCore - V2\docs\investor-pitch\build\gen\icon-shieldUser-5FE5E8.png"/>
          <p:cNvPicPr>
            <a:picLocks noChangeAspect="1"/>
          </p:cNvPicPr>
          <p:nvPr/>
        </p:nvPicPr>
        <p:blipFill>
          <a:blip r:embed="rId5"/>
          <a:stretch>
            <a:fillRect/>
          </a:stretch>
        </p:blipFill>
        <p:spPr>
          <a:xfrm>
            <a:off x="1696212" y="2688336"/>
            <a:ext cx="384048" cy="384048"/>
          </a:xfrm>
          <a:prstGeom prst="rect">
            <a:avLst/>
          </a:prstGeom>
        </p:spPr>
      </p:pic>
      <p:sp>
        <p:nvSpPr>
          <p:cNvPr id="18" name="Text 14"/>
          <p:cNvSpPr/>
          <p:nvPr/>
        </p:nvSpPr>
        <p:spPr>
          <a:xfrm>
            <a:off x="1019556" y="3108960"/>
            <a:ext cx="1737360" cy="274320"/>
          </a:xfrm>
          <a:prstGeom prst="rect">
            <a:avLst/>
          </a:prstGeom>
          <a:noFill/>
          <a:ln/>
        </p:spPr>
        <p:txBody>
          <a:bodyPr wrap="square" lIns="0" tIns="0" rIns="0" bIns="0" rtlCol="0" anchor="ctr"/>
          <a:lstStyle/>
          <a:p>
            <a:pPr marL="0" indent="0" algn="ctr">
              <a:buNone/>
            </a:pPr>
            <a:r>
              <a:rPr lang="en-US" sz="900" b="1" dirty="0">
                <a:solidFill>
                  <a:srgbClr val="DCEAEE"/>
                </a:solidFill>
                <a:latin typeface="Trebuchet MS" pitchFamily="34" charset="0"/>
                <a:ea typeface="Trebuchet MS" pitchFamily="34" charset="-122"/>
                <a:cs typeface="Trebuchet MS" pitchFamily="34" charset="-120"/>
              </a:rPr>
              <a:t>Super Admin</a:t>
            </a:r>
            <a:endParaRPr lang="en-US" sz="900" dirty="0"/>
          </a:p>
        </p:txBody>
      </p:sp>
      <p:sp>
        <p:nvSpPr>
          <p:cNvPr id="19" name="Shape 15"/>
          <p:cNvSpPr/>
          <p:nvPr/>
        </p:nvSpPr>
        <p:spPr>
          <a:xfrm>
            <a:off x="5673852" y="2020824"/>
            <a:ext cx="841248" cy="841248"/>
          </a:xfrm>
          <a:prstGeom prst="roundRect">
            <a:avLst>
              <a:gd name="adj" fmla="val 13043"/>
            </a:avLst>
          </a:prstGeom>
          <a:solidFill>
            <a:srgbClr val="1F4555"/>
          </a:solidFill>
          <a:ln w="12700">
            <a:solidFill>
              <a:srgbClr val="5FE5E8"/>
            </a:solidFill>
            <a:prstDash val="solid"/>
          </a:ln>
          <a:effectLst>
            <a:outerShdw blurRad="114300" dist="38100" dir="8100000" algn="bl" rotWithShape="0">
              <a:srgbClr val="0A1620">
                <a:alpha val="18000"/>
              </a:srgbClr>
            </a:outerShdw>
          </a:effectLst>
        </p:spPr>
        <p:txBody>
          <a:bodyPr/>
          <a:lstStyle/>
          <a:p>
            <a:endParaRPr lang="en-US"/>
          </a:p>
        </p:txBody>
      </p:sp>
      <p:pic>
        <p:nvPicPr>
          <p:cNvPr id="20" name="Image 2" descr="C:\Users\USER\OneDrive\Desktop\EDUCore - V2\docs\investor-pitch\build\gen\icon-school-5FE5E8.png"/>
          <p:cNvPicPr>
            <a:picLocks noChangeAspect="1"/>
          </p:cNvPicPr>
          <p:nvPr/>
        </p:nvPicPr>
        <p:blipFill>
          <a:blip r:embed="rId6"/>
          <a:stretch>
            <a:fillRect/>
          </a:stretch>
        </p:blipFill>
        <p:spPr>
          <a:xfrm>
            <a:off x="5902452" y="2185416"/>
            <a:ext cx="384048" cy="384048"/>
          </a:xfrm>
          <a:prstGeom prst="rect">
            <a:avLst/>
          </a:prstGeom>
        </p:spPr>
      </p:pic>
      <p:sp>
        <p:nvSpPr>
          <p:cNvPr id="21" name="Text 16"/>
          <p:cNvSpPr/>
          <p:nvPr/>
        </p:nvSpPr>
        <p:spPr>
          <a:xfrm>
            <a:off x="5225796" y="2606040"/>
            <a:ext cx="1737360" cy="274320"/>
          </a:xfrm>
          <a:prstGeom prst="rect">
            <a:avLst/>
          </a:prstGeom>
          <a:noFill/>
          <a:ln/>
        </p:spPr>
        <p:txBody>
          <a:bodyPr wrap="square" lIns="0" tIns="0" rIns="0" bIns="0" rtlCol="0" anchor="ctr"/>
          <a:lstStyle/>
          <a:p>
            <a:pPr marL="0" indent="0" algn="ctr">
              <a:buNone/>
            </a:pPr>
            <a:r>
              <a:rPr lang="en-US" sz="900" b="1" dirty="0">
                <a:solidFill>
                  <a:srgbClr val="DCEAEE"/>
                </a:solidFill>
                <a:latin typeface="Trebuchet MS" pitchFamily="34" charset="0"/>
                <a:ea typeface="Trebuchet MS" pitchFamily="34" charset="-122"/>
                <a:cs typeface="Trebuchet MS" pitchFamily="34" charset="-120"/>
              </a:rPr>
              <a:t>School Admin</a:t>
            </a:r>
            <a:endParaRPr lang="en-US" sz="900" dirty="0"/>
          </a:p>
        </p:txBody>
      </p:sp>
      <p:sp>
        <p:nvSpPr>
          <p:cNvPr id="22" name="Shape 17"/>
          <p:cNvSpPr/>
          <p:nvPr/>
        </p:nvSpPr>
        <p:spPr>
          <a:xfrm>
            <a:off x="9880092" y="2523744"/>
            <a:ext cx="841248" cy="841248"/>
          </a:xfrm>
          <a:prstGeom prst="roundRect">
            <a:avLst>
              <a:gd name="adj" fmla="val 13043"/>
            </a:avLst>
          </a:prstGeom>
          <a:solidFill>
            <a:srgbClr val="1F4555"/>
          </a:solidFill>
          <a:ln w="12700">
            <a:solidFill>
              <a:srgbClr val="5FE5E8"/>
            </a:solidFill>
            <a:prstDash val="solid"/>
          </a:ln>
          <a:effectLst>
            <a:outerShdw blurRad="114300" dist="38100" dir="8100000" algn="bl" rotWithShape="0">
              <a:srgbClr val="0A1620">
                <a:alpha val="18000"/>
              </a:srgbClr>
            </a:outerShdw>
          </a:effectLst>
        </p:spPr>
        <p:txBody>
          <a:bodyPr/>
          <a:lstStyle/>
          <a:p>
            <a:endParaRPr lang="en-US"/>
          </a:p>
        </p:txBody>
      </p:sp>
      <p:pic>
        <p:nvPicPr>
          <p:cNvPr id="23" name="Image 3" descr="C:\Users\USER\OneDrive\Desktop\EDUCore - V2\docs\investor-pitch\build\gen\icon-staff-5FE5E8.png"/>
          <p:cNvPicPr>
            <a:picLocks noChangeAspect="1"/>
          </p:cNvPicPr>
          <p:nvPr/>
        </p:nvPicPr>
        <p:blipFill>
          <a:blip r:embed="rId7"/>
          <a:stretch>
            <a:fillRect/>
          </a:stretch>
        </p:blipFill>
        <p:spPr>
          <a:xfrm>
            <a:off x="10108692" y="2688336"/>
            <a:ext cx="384048" cy="384048"/>
          </a:xfrm>
          <a:prstGeom prst="rect">
            <a:avLst/>
          </a:prstGeom>
        </p:spPr>
      </p:pic>
      <p:sp>
        <p:nvSpPr>
          <p:cNvPr id="24" name="Text 18"/>
          <p:cNvSpPr/>
          <p:nvPr/>
        </p:nvSpPr>
        <p:spPr>
          <a:xfrm>
            <a:off x="9432036" y="3108960"/>
            <a:ext cx="1737360" cy="274320"/>
          </a:xfrm>
          <a:prstGeom prst="rect">
            <a:avLst/>
          </a:prstGeom>
          <a:noFill/>
          <a:ln/>
        </p:spPr>
        <p:txBody>
          <a:bodyPr wrap="square" lIns="0" tIns="0" rIns="0" bIns="0" rtlCol="0" anchor="ctr"/>
          <a:lstStyle/>
          <a:p>
            <a:pPr marL="0" indent="0" algn="ctr">
              <a:buNone/>
            </a:pPr>
            <a:r>
              <a:rPr lang="en-US" sz="900" b="1" dirty="0">
                <a:solidFill>
                  <a:srgbClr val="DCEAEE"/>
                </a:solidFill>
                <a:latin typeface="Trebuchet MS" pitchFamily="34" charset="0"/>
                <a:ea typeface="Trebuchet MS" pitchFamily="34" charset="-122"/>
                <a:cs typeface="Trebuchet MS" pitchFamily="34" charset="-120"/>
              </a:rPr>
              <a:t>Staff</a:t>
            </a:r>
            <a:endParaRPr lang="en-US" sz="900" dirty="0"/>
          </a:p>
        </p:txBody>
      </p:sp>
      <p:sp>
        <p:nvSpPr>
          <p:cNvPr id="25" name="Shape 19"/>
          <p:cNvSpPr/>
          <p:nvPr/>
        </p:nvSpPr>
        <p:spPr>
          <a:xfrm>
            <a:off x="918972" y="4261104"/>
            <a:ext cx="841248" cy="841248"/>
          </a:xfrm>
          <a:prstGeom prst="roundRect">
            <a:avLst>
              <a:gd name="adj" fmla="val 13043"/>
            </a:avLst>
          </a:prstGeom>
          <a:solidFill>
            <a:srgbClr val="1F4555"/>
          </a:solidFill>
          <a:ln w="12700">
            <a:solidFill>
              <a:srgbClr val="5FE5E8"/>
            </a:solidFill>
            <a:prstDash val="solid"/>
          </a:ln>
          <a:effectLst>
            <a:outerShdw blurRad="114300" dist="38100" dir="8100000" algn="bl" rotWithShape="0">
              <a:srgbClr val="0A1620">
                <a:alpha val="18000"/>
              </a:srgbClr>
            </a:outerShdw>
          </a:effectLst>
        </p:spPr>
        <p:txBody>
          <a:bodyPr/>
          <a:lstStyle/>
          <a:p>
            <a:endParaRPr lang="en-US"/>
          </a:p>
        </p:txBody>
      </p:sp>
      <p:pic>
        <p:nvPicPr>
          <p:cNvPr id="26" name="Image 4" descr="C:\Users\USER\OneDrive\Desktop\EDUCore - V2\docs\investor-pitch\build\gen\icon-teacher-5FE5E8.png"/>
          <p:cNvPicPr>
            <a:picLocks noChangeAspect="1"/>
          </p:cNvPicPr>
          <p:nvPr/>
        </p:nvPicPr>
        <p:blipFill>
          <a:blip r:embed="rId8"/>
          <a:stretch>
            <a:fillRect/>
          </a:stretch>
        </p:blipFill>
        <p:spPr>
          <a:xfrm>
            <a:off x="1147572" y="4425696"/>
            <a:ext cx="384048" cy="384048"/>
          </a:xfrm>
          <a:prstGeom prst="rect">
            <a:avLst/>
          </a:prstGeom>
        </p:spPr>
      </p:pic>
      <p:sp>
        <p:nvSpPr>
          <p:cNvPr id="27" name="Text 20"/>
          <p:cNvSpPr/>
          <p:nvPr/>
        </p:nvSpPr>
        <p:spPr>
          <a:xfrm>
            <a:off x="470916" y="4846320"/>
            <a:ext cx="1737360" cy="274320"/>
          </a:xfrm>
          <a:prstGeom prst="rect">
            <a:avLst/>
          </a:prstGeom>
          <a:noFill/>
          <a:ln/>
        </p:spPr>
        <p:txBody>
          <a:bodyPr wrap="square" lIns="0" tIns="0" rIns="0" bIns="0" rtlCol="0" anchor="ctr"/>
          <a:lstStyle/>
          <a:p>
            <a:pPr marL="0" indent="0" algn="ctr">
              <a:buNone/>
            </a:pPr>
            <a:r>
              <a:rPr lang="en-US" sz="900" b="1" dirty="0">
                <a:solidFill>
                  <a:srgbClr val="DCEAEE"/>
                </a:solidFill>
                <a:latin typeface="Trebuchet MS" pitchFamily="34" charset="0"/>
                <a:ea typeface="Trebuchet MS" pitchFamily="34" charset="-122"/>
                <a:cs typeface="Trebuchet MS" pitchFamily="34" charset="-120"/>
              </a:rPr>
              <a:t>Teacher</a:t>
            </a:r>
            <a:endParaRPr lang="en-US" sz="900" dirty="0"/>
          </a:p>
        </p:txBody>
      </p:sp>
      <p:sp>
        <p:nvSpPr>
          <p:cNvPr id="28" name="Shape 21"/>
          <p:cNvSpPr/>
          <p:nvPr/>
        </p:nvSpPr>
        <p:spPr>
          <a:xfrm>
            <a:off x="10428732" y="4261104"/>
            <a:ext cx="841248" cy="841248"/>
          </a:xfrm>
          <a:prstGeom prst="roundRect">
            <a:avLst>
              <a:gd name="adj" fmla="val 13043"/>
            </a:avLst>
          </a:prstGeom>
          <a:solidFill>
            <a:srgbClr val="1F4555"/>
          </a:solidFill>
          <a:ln w="12700">
            <a:solidFill>
              <a:srgbClr val="5FE5E8"/>
            </a:solidFill>
            <a:prstDash val="solid"/>
          </a:ln>
          <a:effectLst>
            <a:outerShdw blurRad="114300" dist="38100" dir="8100000" algn="bl" rotWithShape="0">
              <a:srgbClr val="0A1620">
                <a:alpha val="18000"/>
              </a:srgbClr>
            </a:outerShdw>
          </a:effectLst>
        </p:spPr>
        <p:txBody>
          <a:bodyPr/>
          <a:lstStyle/>
          <a:p>
            <a:endParaRPr lang="en-US"/>
          </a:p>
        </p:txBody>
      </p:sp>
      <p:pic>
        <p:nvPicPr>
          <p:cNvPr id="29" name="Image 5" descr="C:\Users\USER\OneDrive\Desktop\EDUCore - V2\docs\investor-pitch\build\gen\icon-student-5FE5E8.png"/>
          <p:cNvPicPr>
            <a:picLocks noChangeAspect="1"/>
          </p:cNvPicPr>
          <p:nvPr/>
        </p:nvPicPr>
        <p:blipFill>
          <a:blip r:embed="rId9"/>
          <a:stretch>
            <a:fillRect/>
          </a:stretch>
        </p:blipFill>
        <p:spPr>
          <a:xfrm>
            <a:off x="10657332" y="4425696"/>
            <a:ext cx="384048" cy="384048"/>
          </a:xfrm>
          <a:prstGeom prst="rect">
            <a:avLst/>
          </a:prstGeom>
        </p:spPr>
      </p:pic>
      <p:sp>
        <p:nvSpPr>
          <p:cNvPr id="30" name="Text 22"/>
          <p:cNvSpPr/>
          <p:nvPr/>
        </p:nvSpPr>
        <p:spPr>
          <a:xfrm>
            <a:off x="9980676" y="4846320"/>
            <a:ext cx="1737360" cy="274320"/>
          </a:xfrm>
          <a:prstGeom prst="rect">
            <a:avLst/>
          </a:prstGeom>
          <a:noFill/>
          <a:ln/>
        </p:spPr>
        <p:txBody>
          <a:bodyPr wrap="square" lIns="0" tIns="0" rIns="0" bIns="0" rtlCol="0" anchor="ctr"/>
          <a:lstStyle/>
          <a:p>
            <a:pPr marL="0" indent="0" algn="ctr">
              <a:buNone/>
            </a:pPr>
            <a:r>
              <a:rPr lang="en-US" sz="900" b="1" dirty="0">
                <a:solidFill>
                  <a:srgbClr val="DCEAEE"/>
                </a:solidFill>
                <a:latin typeface="Trebuchet MS" pitchFamily="34" charset="0"/>
                <a:ea typeface="Trebuchet MS" pitchFamily="34" charset="-122"/>
                <a:cs typeface="Trebuchet MS" pitchFamily="34" charset="-120"/>
              </a:rPr>
              <a:t>Student</a:t>
            </a:r>
            <a:endParaRPr lang="en-US" sz="900" dirty="0"/>
          </a:p>
        </p:txBody>
      </p:sp>
      <p:sp>
        <p:nvSpPr>
          <p:cNvPr id="31" name="Shape 23"/>
          <p:cNvSpPr/>
          <p:nvPr/>
        </p:nvSpPr>
        <p:spPr>
          <a:xfrm>
            <a:off x="2473452" y="5495544"/>
            <a:ext cx="841248" cy="841248"/>
          </a:xfrm>
          <a:prstGeom prst="roundRect">
            <a:avLst>
              <a:gd name="adj" fmla="val 13043"/>
            </a:avLst>
          </a:prstGeom>
          <a:solidFill>
            <a:srgbClr val="1F4555"/>
          </a:solidFill>
          <a:ln w="12700">
            <a:solidFill>
              <a:srgbClr val="5FE5E8"/>
            </a:solidFill>
            <a:prstDash val="solid"/>
          </a:ln>
          <a:effectLst>
            <a:outerShdw blurRad="114300" dist="38100" dir="8100000" algn="bl" rotWithShape="0">
              <a:srgbClr val="0A1620">
                <a:alpha val="18000"/>
              </a:srgbClr>
            </a:outerShdw>
          </a:effectLst>
        </p:spPr>
        <p:txBody>
          <a:bodyPr/>
          <a:lstStyle/>
          <a:p>
            <a:endParaRPr lang="en-US"/>
          </a:p>
        </p:txBody>
      </p:sp>
      <p:pic>
        <p:nvPicPr>
          <p:cNvPr id="32" name="Image 6" descr="C:\Users\USER\OneDrive\Desktop\EDUCore - V2\docs\investor-pitch\build\gen\icon-parents-5FE5E8.png"/>
          <p:cNvPicPr>
            <a:picLocks noChangeAspect="1"/>
          </p:cNvPicPr>
          <p:nvPr/>
        </p:nvPicPr>
        <p:blipFill>
          <a:blip r:embed="rId10"/>
          <a:stretch>
            <a:fillRect/>
          </a:stretch>
        </p:blipFill>
        <p:spPr>
          <a:xfrm>
            <a:off x="2702052" y="5660136"/>
            <a:ext cx="384048" cy="384048"/>
          </a:xfrm>
          <a:prstGeom prst="rect">
            <a:avLst/>
          </a:prstGeom>
        </p:spPr>
      </p:pic>
      <p:sp>
        <p:nvSpPr>
          <p:cNvPr id="33" name="Text 24"/>
          <p:cNvSpPr/>
          <p:nvPr/>
        </p:nvSpPr>
        <p:spPr>
          <a:xfrm>
            <a:off x="2025396" y="6080760"/>
            <a:ext cx="1737360" cy="274320"/>
          </a:xfrm>
          <a:prstGeom prst="rect">
            <a:avLst/>
          </a:prstGeom>
          <a:noFill/>
          <a:ln/>
        </p:spPr>
        <p:txBody>
          <a:bodyPr wrap="square" lIns="0" tIns="0" rIns="0" bIns="0" rtlCol="0" anchor="ctr"/>
          <a:lstStyle/>
          <a:p>
            <a:pPr marL="0" indent="0" algn="ctr">
              <a:buNone/>
            </a:pPr>
            <a:r>
              <a:rPr lang="en-US" sz="900" b="1" dirty="0">
                <a:solidFill>
                  <a:srgbClr val="DCEAEE"/>
                </a:solidFill>
                <a:latin typeface="Trebuchet MS" pitchFamily="34" charset="0"/>
                <a:ea typeface="Trebuchet MS" pitchFamily="34" charset="-122"/>
                <a:cs typeface="Trebuchet MS" pitchFamily="34" charset="-120"/>
              </a:rPr>
              <a:t>Parent</a:t>
            </a:r>
            <a:endParaRPr lang="en-US" sz="900" dirty="0"/>
          </a:p>
        </p:txBody>
      </p:sp>
      <p:sp>
        <p:nvSpPr>
          <p:cNvPr id="34" name="Shape 25"/>
          <p:cNvSpPr/>
          <p:nvPr/>
        </p:nvSpPr>
        <p:spPr>
          <a:xfrm>
            <a:off x="5673852" y="5724144"/>
            <a:ext cx="841248" cy="841248"/>
          </a:xfrm>
          <a:prstGeom prst="roundRect">
            <a:avLst>
              <a:gd name="adj" fmla="val 13043"/>
            </a:avLst>
          </a:prstGeom>
          <a:solidFill>
            <a:srgbClr val="1F4555"/>
          </a:solidFill>
          <a:ln w="12700">
            <a:solidFill>
              <a:srgbClr val="5FE5E8"/>
            </a:solidFill>
            <a:prstDash val="solid"/>
          </a:ln>
          <a:effectLst>
            <a:outerShdw blurRad="114300" dist="38100" dir="8100000" algn="bl" rotWithShape="0">
              <a:srgbClr val="0A1620">
                <a:alpha val="18000"/>
              </a:srgbClr>
            </a:outerShdw>
          </a:effectLst>
        </p:spPr>
        <p:txBody>
          <a:bodyPr/>
          <a:lstStyle/>
          <a:p>
            <a:endParaRPr lang="en-US"/>
          </a:p>
        </p:txBody>
      </p:sp>
      <p:pic>
        <p:nvPicPr>
          <p:cNvPr id="35" name="Image 7" descr="C:\Users\USER\OneDrive\Desktop\EDUCore - V2\docs\investor-pitch\build\gen\icon-mobile-5FE5E8.png"/>
          <p:cNvPicPr>
            <a:picLocks noChangeAspect="1"/>
          </p:cNvPicPr>
          <p:nvPr/>
        </p:nvPicPr>
        <p:blipFill>
          <a:blip r:embed="rId11"/>
          <a:stretch>
            <a:fillRect/>
          </a:stretch>
        </p:blipFill>
        <p:spPr>
          <a:xfrm>
            <a:off x="5902452" y="5888736"/>
            <a:ext cx="384048" cy="384048"/>
          </a:xfrm>
          <a:prstGeom prst="rect">
            <a:avLst/>
          </a:prstGeom>
        </p:spPr>
      </p:pic>
      <p:sp>
        <p:nvSpPr>
          <p:cNvPr id="36" name="Text 26"/>
          <p:cNvSpPr/>
          <p:nvPr/>
        </p:nvSpPr>
        <p:spPr>
          <a:xfrm>
            <a:off x="5225796" y="6309360"/>
            <a:ext cx="1737360" cy="274320"/>
          </a:xfrm>
          <a:prstGeom prst="rect">
            <a:avLst/>
          </a:prstGeom>
          <a:noFill/>
          <a:ln/>
        </p:spPr>
        <p:txBody>
          <a:bodyPr wrap="square" lIns="0" tIns="0" rIns="0" bIns="0" rtlCol="0" anchor="ctr"/>
          <a:lstStyle/>
          <a:p>
            <a:pPr marL="0" indent="0" algn="ctr">
              <a:buNone/>
            </a:pPr>
            <a:r>
              <a:rPr lang="en-US" sz="900" b="1" dirty="0">
                <a:solidFill>
                  <a:srgbClr val="DCEAEE"/>
                </a:solidFill>
                <a:latin typeface="Trebuchet MS" pitchFamily="34" charset="0"/>
                <a:ea typeface="Trebuchet MS" pitchFamily="34" charset="-122"/>
                <a:cs typeface="Trebuchet MS" pitchFamily="34" charset="-120"/>
              </a:rPr>
              <a:t>Mobile App</a:t>
            </a:r>
            <a:endParaRPr lang="en-US" sz="900" dirty="0"/>
          </a:p>
        </p:txBody>
      </p:sp>
      <p:sp>
        <p:nvSpPr>
          <p:cNvPr id="37" name="Shape 27"/>
          <p:cNvSpPr/>
          <p:nvPr/>
        </p:nvSpPr>
        <p:spPr>
          <a:xfrm>
            <a:off x="8874252" y="5495544"/>
            <a:ext cx="841248" cy="841248"/>
          </a:xfrm>
          <a:prstGeom prst="roundRect">
            <a:avLst>
              <a:gd name="adj" fmla="val 13043"/>
            </a:avLst>
          </a:prstGeom>
          <a:solidFill>
            <a:srgbClr val="1F4555"/>
          </a:solidFill>
          <a:ln w="12700">
            <a:solidFill>
              <a:srgbClr val="5FE5E8"/>
            </a:solidFill>
            <a:prstDash val="solid"/>
          </a:ln>
          <a:effectLst>
            <a:outerShdw blurRad="114300" dist="38100" dir="8100000" algn="bl" rotWithShape="0">
              <a:srgbClr val="0A1620">
                <a:alpha val="18000"/>
              </a:srgbClr>
            </a:outerShdw>
          </a:effectLst>
        </p:spPr>
        <p:txBody>
          <a:bodyPr/>
          <a:lstStyle/>
          <a:p>
            <a:endParaRPr lang="en-US"/>
          </a:p>
        </p:txBody>
      </p:sp>
      <p:pic>
        <p:nvPicPr>
          <p:cNvPr id="38" name="Image 8" descr="C:\Users\USER\OneDrive\Desktop\EDUCore - V2\docs\investor-pitch\build\gen\icon-kiosk-5FE5E8.png"/>
          <p:cNvPicPr>
            <a:picLocks noChangeAspect="1"/>
          </p:cNvPicPr>
          <p:nvPr/>
        </p:nvPicPr>
        <p:blipFill>
          <a:blip r:embed="rId12"/>
          <a:stretch>
            <a:fillRect/>
          </a:stretch>
        </p:blipFill>
        <p:spPr>
          <a:xfrm>
            <a:off x="9102852" y="5660136"/>
            <a:ext cx="384048" cy="384048"/>
          </a:xfrm>
          <a:prstGeom prst="rect">
            <a:avLst/>
          </a:prstGeom>
        </p:spPr>
      </p:pic>
      <p:sp>
        <p:nvSpPr>
          <p:cNvPr id="39" name="Text 28"/>
          <p:cNvSpPr/>
          <p:nvPr/>
        </p:nvSpPr>
        <p:spPr>
          <a:xfrm>
            <a:off x="8426196" y="6080760"/>
            <a:ext cx="1737360" cy="274320"/>
          </a:xfrm>
          <a:prstGeom prst="rect">
            <a:avLst/>
          </a:prstGeom>
          <a:noFill/>
          <a:ln/>
        </p:spPr>
        <p:txBody>
          <a:bodyPr wrap="square" lIns="0" tIns="0" rIns="0" bIns="0" rtlCol="0" anchor="ctr"/>
          <a:lstStyle/>
          <a:p>
            <a:pPr marL="0" indent="0" algn="ctr">
              <a:buNone/>
            </a:pPr>
            <a:r>
              <a:rPr lang="en-US" sz="900" b="1" dirty="0">
                <a:solidFill>
                  <a:srgbClr val="DCEAEE"/>
                </a:solidFill>
                <a:latin typeface="Trebuchet MS" pitchFamily="34" charset="0"/>
                <a:ea typeface="Trebuchet MS" pitchFamily="34" charset="-122"/>
                <a:cs typeface="Trebuchet MS" pitchFamily="34" charset="-120"/>
              </a:rPr>
              <a:t>Kiosk</a:t>
            </a:r>
            <a:endParaRPr lang="en-US" sz="900" dirty="0"/>
          </a:p>
        </p:txBody>
      </p:sp>
      <p:sp>
        <p:nvSpPr>
          <p:cNvPr id="40" name="Text 29"/>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FFFFFF"/>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8FB3BC"/>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41" name="Text 30"/>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8FB3BC"/>
                </a:solidFill>
                <a:latin typeface="Trebuchet MS" pitchFamily="34" charset="0"/>
                <a:ea typeface="Trebuchet MS" pitchFamily="34" charset="-122"/>
                <a:cs typeface="Trebuchet MS"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337579"/>
                </a:solidFill>
                <a:latin typeface="Trebuchet MS" pitchFamily="34" charset="0"/>
                <a:ea typeface="Trebuchet MS" pitchFamily="34" charset="-122"/>
                <a:cs typeface="Trebuchet MS" pitchFamily="34" charset="-120"/>
              </a:rPr>
              <a:t>PRODUCT</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0B1620"/>
                </a:solidFill>
                <a:latin typeface="Trebuchet MS" pitchFamily="34" charset="0"/>
                <a:ea typeface="Trebuchet MS" pitchFamily="34" charset="-122"/>
                <a:cs typeface="Trebuchet MS" pitchFamily="34" charset="-120"/>
              </a:rPr>
              <a:t>A complete module map — built, not promised</a:t>
            </a:r>
            <a:endParaRPr lang="en-US" sz="3200" dirty="0"/>
          </a:p>
        </p:txBody>
      </p:sp>
      <p:sp>
        <p:nvSpPr>
          <p:cNvPr id="4" name="Shape 2"/>
          <p:cNvSpPr/>
          <p:nvPr/>
        </p:nvSpPr>
        <p:spPr>
          <a:xfrm>
            <a:off x="685800" y="173736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5" name="Shape 3"/>
          <p:cNvSpPr/>
          <p:nvPr/>
        </p:nvSpPr>
        <p:spPr>
          <a:xfrm>
            <a:off x="886968" y="1947672"/>
            <a:ext cx="548640" cy="548640"/>
          </a:xfrm>
          <a:prstGeom prst="roundRect">
            <a:avLst>
              <a:gd name="adj" fmla="val 16667"/>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6" name="Image 0" descr="C:\Users\USER\OneDrive\Desktop\EDUCore - V2\docs\investor-pitch\build\gen\icon-clipboard-FFFFFF.png"/>
          <p:cNvPicPr>
            <a:picLocks noChangeAspect="1"/>
          </p:cNvPicPr>
          <p:nvPr/>
        </p:nvPicPr>
        <p:blipFill>
          <a:blip r:embed="rId4"/>
          <a:stretch>
            <a:fillRect/>
          </a:stretch>
        </p:blipFill>
        <p:spPr>
          <a:xfrm>
            <a:off x="1024128" y="2084832"/>
            <a:ext cx="274320" cy="274320"/>
          </a:xfrm>
          <a:prstGeom prst="rect">
            <a:avLst/>
          </a:prstGeom>
        </p:spPr>
      </p:pic>
      <p:sp>
        <p:nvSpPr>
          <p:cNvPr id="7" name="Text 4"/>
          <p:cNvSpPr/>
          <p:nvPr/>
        </p:nvSpPr>
        <p:spPr>
          <a:xfrm>
            <a:off x="1581912" y="173736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Student Records (SIS)</a:t>
            </a:r>
            <a:endParaRPr lang="en-US" sz="1150" dirty="0"/>
          </a:p>
        </p:txBody>
      </p:sp>
      <p:sp>
        <p:nvSpPr>
          <p:cNvPr id="8" name="Shape 5"/>
          <p:cNvSpPr/>
          <p:nvPr/>
        </p:nvSpPr>
        <p:spPr>
          <a:xfrm>
            <a:off x="3538728" y="173736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9" name="Shape 6"/>
          <p:cNvSpPr/>
          <p:nvPr/>
        </p:nvSpPr>
        <p:spPr>
          <a:xfrm>
            <a:off x="3739896" y="1947672"/>
            <a:ext cx="548640" cy="548640"/>
          </a:xfrm>
          <a:prstGeom prst="roundRect">
            <a:avLst>
              <a:gd name="adj" fmla="val 16667"/>
            </a:avLst>
          </a:prstGeom>
          <a:solidFill>
            <a:srgbClr val="173847"/>
          </a:solidFill>
          <a:ln/>
          <a:effectLst>
            <a:outerShdw blurRad="114300" dist="38100" dir="8100000" algn="bl" rotWithShape="0">
              <a:srgbClr val="0A1620">
                <a:alpha val="18000"/>
              </a:srgbClr>
            </a:outerShdw>
          </a:effectLst>
        </p:spPr>
        <p:txBody>
          <a:bodyPr/>
          <a:lstStyle/>
          <a:p>
            <a:endParaRPr lang="en-US"/>
          </a:p>
        </p:txBody>
      </p:sp>
      <p:pic>
        <p:nvPicPr>
          <p:cNvPr id="10" name="Image 1" descr="C:\Users\USER\OneDrive\Desktop\EDUCore - V2\docs\investor-pitch\build\gen\icon-calendar-FFFFFF.png"/>
          <p:cNvPicPr>
            <a:picLocks noChangeAspect="1"/>
          </p:cNvPicPr>
          <p:nvPr/>
        </p:nvPicPr>
        <p:blipFill>
          <a:blip r:embed="rId5"/>
          <a:stretch>
            <a:fillRect/>
          </a:stretch>
        </p:blipFill>
        <p:spPr>
          <a:xfrm>
            <a:off x="3877056" y="2084832"/>
            <a:ext cx="274320" cy="274320"/>
          </a:xfrm>
          <a:prstGeom prst="rect">
            <a:avLst/>
          </a:prstGeom>
        </p:spPr>
      </p:pic>
      <p:sp>
        <p:nvSpPr>
          <p:cNvPr id="11" name="Text 7"/>
          <p:cNvSpPr/>
          <p:nvPr/>
        </p:nvSpPr>
        <p:spPr>
          <a:xfrm>
            <a:off x="4434840" y="173736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Attendance</a:t>
            </a:r>
            <a:endParaRPr lang="en-US" sz="1150" dirty="0"/>
          </a:p>
        </p:txBody>
      </p:sp>
      <p:sp>
        <p:nvSpPr>
          <p:cNvPr id="12" name="Shape 8"/>
          <p:cNvSpPr/>
          <p:nvPr/>
        </p:nvSpPr>
        <p:spPr>
          <a:xfrm>
            <a:off x="6391656" y="173736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3" name="Shape 9"/>
          <p:cNvSpPr/>
          <p:nvPr/>
        </p:nvSpPr>
        <p:spPr>
          <a:xfrm>
            <a:off x="6592824" y="1947672"/>
            <a:ext cx="548640" cy="548640"/>
          </a:xfrm>
          <a:prstGeom prst="roundRect">
            <a:avLst>
              <a:gd name="adj" fmla="val 16667"/>
            </a:avLst>
          </a:prstGeom>
          <a:solidFill>
            <a:srgbClr val="5FE5E8"/>
          </a:solidFill>
          <a:ln/>
          <a:effectLst>
            <a:outerShdw blurRad="114300" dist="38100" dir="8100000" algn="bl" rotWithShape="0">
              <a:srgbClr val="0A1620">
                <a:alpha val="18000"/>
              </a:srgbClr>
            </a:outerShdw>
          </a:effectLst>
        </p:spPr>
        <p:txBody>
          <a:bodyPr/>
          <a:lstStyle/>
          <a:p>
            <a:endParaRPr lang="en-US"/>
          </a:p>
        </p:txBody>
      </p:sp>
      <p:pic>
        <p:nvPicPr>
          <p:cNvPr id="14" name="Image 2" descr="C:\Users\USER\OneDrive\Desktop\EDUCore - V2\docs\investor-pitch\build\gen\icon-sitemap-0B1620.png"/>
          <p:cNvPicPr>
            <a:picLocks noChangeAspect="1"/>
          </p:cNvPicPr>
          <p:nvPr/>
        </p:nvPicPr>
        <p:blipFill>
          <a:blip r:embed="rId6"/>
          <a:stretch>
            <a:fillRect/>
          </a:stretch>
        </p:blipFill>
        <p:spPr>
          <a:xfrm>
            <a:off x="6729984" y="2084832"/>
            <a:ext cx="274320" cy="274320"/>
          </a:xfrm>
          <a:prstGeom prst="rect">
            <a:avLst/>
          </a:prstGeom>
        </p:spPr>
      </p:pic>
      <p:sp>
        <p:nvSpPr>
          <p:cNvPr id="15" name="Text 10"/>
          <p:cNvSpPr/>
          <p:nvPr/>
        </p:nvSpPr>
        <p:spPr>
          <a:xfrm>
            <a:off x="7287768" y="173736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Timetable</a:t>
            </a:r>
            <a:endParaRPr lang="en-US" sz="1150" dirty="0"/>
          </a:p>
        </p:txBody>
      </p:sp>
      <p:sp>
        <p:nvSpPr>
          <p:cNvPr id="16" name="Shape 11"/>
          <p:cNvSpPr/>
          <p:nvPr/>
        </p:nvSpPr>
        <p:spPr>
          <a:xfrm>
            <a:off x="9244584" y="173736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7" name="Shape 12"/>
          <p:cNvSpPr/>
          <p:nvPr/>
        </p:nvSpPr>
        <p:spPr>
          <a:xfrm>
            <a:off x="9445752" y="1947672"/>
            <a:ext cx="548640" cy="548640"/>
          </a:xfrm>
          <a:prstGeom prst="roundRect">
            <a:avLst>
              <a:gd name="adj" fmla="val 16667"/>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18" name="Image 3" descr="C:\Users\USER\OneDrive\Desktop\EDUCore - V2\docs\investor-pitch\build\gen\icon-star-FFFFFF.png"/>
          <p:cNvPicPr>
            <a:picLocks noChangeAspect="1"/>
          </p:cNvPicPr>
          <p:nvPr/>
        </p:nvPicPr>
        <p:blipFill>
          <a:blip r:embed="rId7"/>
          <a:stretch>
            <a:fillRect/>
          </a:stretch>
        </p:blipFill>
        <p:spPr>
          <a:xfrm>
            <a:off x="9582912" y="2084832"/>
            <a:ext cx="274320" cy="274320"/>
          </a:xfrm>
          <a:prstGeom prst="rect">
            <a:avLst/>
          </a:prstGeom>
        </p:spPr>
      </p:pic>
      <p:sp>
        <p:nvSpPr>
          <p:cNvPr id="19" name="Text 13"/>
          <p:cNvSpPr/>
          <p:nvPr/>
        </p:nvSpPr>
        <p:spPr>
          <a:xfrm>
            <a:off x="10140696" y="173736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Gradebook</a:t>
            </a:r>
            <a:endParaRPr lang="en-US" sz="1150" dirty="0"/>
          </a:p>
        </p:txBody>
      </p:sp>
      <p:sp>
        <p:nvSpPr>
          <p:cNvPr id="20" name="Shape 14"/>
          <p:cNvSpPr/>
          <p:nvPr/>
        </p:nvSpPr>
        <p:spPr>
          <a:xfrm>
            <a:off x="685800" y="283464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1" name="Shape 15"/>
          <p:cNvSpPr/>
          <p:nvPr/>
        </p:nvSpPr>
        <p:spPr>
          <a:xfrm>
            <a:off x="886968" y="3044952"/>
            <a:ext cx="548640" cy="548640"/>
          </a:xfrm>
          <a:prstGeom prst="roundRect">
            <a:avLst>
              <a:gd name="adj" fmla="val 16667"/>
            </a:avLst>
          </a:prstGeom>
          <a:solidFill>
            <a:srgbClr val="173847"/>
          </a:solidFill>
          <a:ln/>
          <a:effectLst>
            <a:outerShdw blurRad="114300" dist="38100" dir="8100000" algn="bl" rotWithShape="0">
              <a:srgbClr val="0A1620">
                <a:alpha val="18000"/>
              </a:srgbClr>
            </a:outerShdw>
          </a:effectLst>
        </p:spPr>
        <p:txBody>
          <a:bodyPr/>
          <a:lstStyle/>
          <a:p>
            <a:endParaRPr lang="en-US"/>
          </a:p>
        </p:txBody>
      </p:sp>
      <p:pic>
        <p:nvPicPr>
          <p:cNvPr id="22" name="Image 4" descr="C:\Users\USER\OneDrive\Desktop\EDUCore - V2\docs\investor-pitch\build\gen\icon-book-FFFFFF.png"/>
          <p:cNvPicPr>
            <a:picLocks noChangeAspect="1"/>
          </p:cNvPicPr>
          <p:nvPr/>
        </p:nvPicPr>
        <p:blipFill>
          <a:blip r:embed="rId8"/>
          <a:stretch>
            <a:fillRect/>
          </a:stretch>
        </p:blipFill>
        <p:spPr>
          <a:xfrm>
            <a:off x="1024128" y="3182112"/>
            <a:ext cx="274320" cy="274320"/>
          </a:xfrm>
          <a:prstGeom prst="rect">
            <a:avLst/>
          </a:prstGeom>
        </p:spPr>
      </p:pic>
      <p:sp>
        <p:nvSpPr>
          <p:cNvPr id="23" name="Text 16"/>
          <p:cNvSpPr/>
          <p:nvPr/>
        </p:nvSpPr>
        <p:spPr>
          <a:xfrm>
            <a:off x="1581912" y="283464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LMS &amp; Courses</a:t>
            </a:r>
            <a:endParaRPr lang="en-US" sz="1150" dirty="0"/>
          </a:p>
        </p:txBody>
      </p:sp>
      <p:sp>
        <p:nvSpPr>
          <p:cNvPr id="24" name="Shape 17"/>
          <p:cNvSpPr/>
          <p:nvPr/>
        </p:nvSpPr>
        <p:spPr>
          <a:xfrm>
            <a:off x="3538728" y="283464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5" name="Shape 18"/>
          <p:cNvSpPr/>
          <p:nvPr/>
        </p:nvSpPr>
        <p:spPr>
          <a:xfrm>
            <a:off x="3739896" y="3044952"/>
            <a:ext cx="548640" cy="548640"/>
          </a:xfrm>
          <a:prstGeom prst="roundRect">
            <a:avLst>
              <a:gd name="adj" fmla="val 16667"/>
            </a:avLst>
          </a:prstGeom>
          <a:solidFill>
            <a:srgbClr val="5FE5E8"/>
          </a:solidFill>
          <a:ln/>
          <a:effectLst>
            <a:outerShdw blurRad="114300" dist="38100" dir="8100000" algn="bl" rotWithShape="0">
              <a:srgbClr val="0A1620">
                <a:alpha val="18000"/>
              </a:srgbClr>
            </a:outerShdw>
          </a:effectLst>
        </p:spPr>
        <p:txBody>
          <a:bodyPr/>
          <a:lstStyle/>
          <a:p>
            <a:endParaRPr lang="en-US"/>
          </a:p>
        </p:txBody>
      </p:sp>
      <p:pic>
        <p:nvPicPr>
          <p:cNvPr id="26" name="Image 5" descr="C:\Users\USER\OneDrive\Desktop\EDUCore - V2\docs\investor-pitch\build\gen\icon-clipboard-0B1620.png"/>
          <p:cNvPicPr>
            <a:picLocks noChangeAspect="1"/>
          </p:cNvPicPr>
          <p:nvPr/>
        </p:nvPicPr>
        <p:blipFill>
          <a:blip r:embed="rId9"/>
          <a:stretch>
            <a:fillRect/>
          </a:stretch>
        </p:blipFill>
        <p:spPr>
          <a:xfrm>
            <a:off x="3877056" y="3182112"/>
            <a:ext cx="274320" cy="274320"/>
          </a:xfrm>
          <a:prstGeom prst="rect">
            <a:avLst/>
          </a:prstGeom>
        </p:spPr>
      </p:pic>
      <p:sp>
        <p:nvSpPr>
          <p:cNvPr id="27" name="Text 19"/>
          <p:cNvSpPr/>
          <p:nvPr/>
        </p:nvSpPr>
        <p:spPr>
          <a:xfrm>
            <a:off x="4434840" y="283464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Assignments</a:t>
            </a:r>
            <a:endParaRPr lang="en-US" sz="1150" dirty="0"/>
          </a:p>
        </p:txBody>
      </p:sp>
      <p:sp>
        <p:nvSpPr>
          <p:cNvPr id="28" name="Shape 20"/>
          <p:cNvSpPr/>
          <p:nvPr/>
        </p:nvSpPr>
        <p:spPr>
          <a:xfrm>
            <a:off x="6391656" y="283464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9" name="Shape 21"/>
          <p:cNvSpPr/>
          <p:nvPr/>
        </p:nvSpPr>
        <p:spPr>
          <a:xfrm>
            <a:off x="6592824" y="3044952"/>
            <a:ext cx="548640" cy="548640"/>
          </a:xfrm>
          <a:prstGeom prst="roundRect">
            <a:avLst>
              <a:gd name="adj" fmla="val 16667"/>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30" name="Image 6" descr="C:\Users\USER\OneDrive\Desktop\EDUCore - V2\docs\investor-pitch\build\gen\icon-finance-FFFFFF.png"/>
          <p:cNvPicPr>
            <a:picLocks noChangeAspect="1"/>
          </p:cNvPicPr>
          <p:nvPr/>
        </p:nvPicPr>
        <p:blipFill>
          <a:blip r:embed="rId10"/>
          <a:stretch>
            <a:fillRect/>
          </a:stretch>
        </p:blipFill>
        <p:spPr>
          <a:xfrm>
            <a:off x="6729984" y="3182112"/>
            <a:ext cx="274320" cy="274320"/>
          </a:xfrm>
          <a:prstGeom prst="rect">
            <a:avLst/>
          </a:prstGeom>
        </p:spPr>
      </p:pic>
      <p:sp>
        <p:nvSpPr>
          <p:cNvPr id="31" name="Text 22"/>
          <p:cNvSpPr/>
          <p:nvPr/>
        </p:nvSpPr>
        <p:spPr>
          <a:xfrm>
            <a:off x="7287768" y="283464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Finance &amp; Invoices</a:t>
            </a:r>
            <a:endParaRPr lang="en-US" sz="1150" dirty="0"/>
          </a:p>
        </p:txBody>
      </p:sp>
      <p:sp>
        <p:nvSpPr>
          <p:cNvPr id="32" name="Shape 23"/>
          <p:cNvSpPr/>
          <p:nvPr/>
        </p:nvSpPr>
        <p:spPr>
          <a:xfrm>
            <a:off x="9244584" y="283464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33" name="Shape 24"/>
          <p:cNvSpPr/>
          <p:nvPr/>
        </p:nvSpPr>
        <p:spPr>
          <a:xfrm>
            <a:off x="9445752" y="3044952"/>
            <a:ext cx="548640" cy="548640"/>
          </a:xfrm>
          <a:prstGeom prst="roundRect">
            <a:avLst>
              <a:gd name="adj" fmla="val 16667"/>
            </a:avLst>
          </a:prstGeom>
          <a:solidFill>
            <a:srgbClr val="173847"/>
          </a:solidFill>
          <a:ln/>
          <a:effectLst>
            <a:outerShdw blurRad="114300" dist="38100" dir="8100000" algn="bl" rotWithShape="0">
              <a:srgbClr val="0A1620">
                <a:alpha val="18000"/>
              </a:srgbClr>
            </a:outerShdw>
          </a:effectLst>
        </p:spPr>
        <p:txBody>
          <a:bodyPr/>
          <a:lstStyle/>
          <a:p>
            <a:endParaRPr lang="en-US"/>
          </a:p>
        </p:txBody>
      </p:sp>
      <p:pic>
        <p:nvPicPr>
          <p:cNvPr id="34" name="Image 7" descr="C:\Users\USER\OneDrive\Desktop\EDUCore - V2\docs\investor-pitch\build\gen\icon-card-FFFFFF.png"/>
          <p:cNvPicPr>
            <a:picLocks noChangeAspect="1"/>
          </p:cNvPicPr>
          <p:nvPr/>
        </p:nvPicPr>
        <p:blipFill>
          <a:blip r:embed="rId11"/>
          <a:stretch>
            <a:fillRect/>
          </a:stretch>
        </p:blipFill>
        <p:spPr>
          <a:xfrm>
            <a:off x="9582912" y="3182112"/>
            <a:ext cx="274320" cy="274320"/>
          </a:xfrm>
          <a:prstGeom prst="rect">
            <a:avLst/>
          </a:prstGeom>
        </p:spPr>
      </p:pic>
      <p:sp>
        <p:nvSpPr>
          <p:cNvPr id="35" name="Text 25"/>
          <p:cNvSpPr/>
          <p:nvPr/>
        </p:nvSpPr>
        <p:spPr>
          <a:xfrm>
            <a:off x="10140696" y="283464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Parent Payments</a:t>
            </a:r>
            <a:endParaRPr lang="en-US" sz="1150" dirty="0"/>
          </a:p>
        </p:txBody>
      </p:sp>
      <p:sp>
        <p:nvSpPr>
          <p:cNvPr id="36" name="Shape 26"/>
          <p:cNvSpPr/>
          <p:nvPr/>
        </p:nvSpPr>
        <p:spPr>
          <a:xfrm>
            <a:off x="685800" y="393192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37" name="Shape 27"/>
          <p:cNvSpPr/>
          <p:nvPr/>
        </p:nvSpPr>
        <p:spPr>
          <a:xfrm>
            <a:off x="886968" y="4142232"/>
            <a:ext cx="548640" cy="548640"/>
          </a:xfrm>
          <a:prstGeom prst="roundRect">
            <a:avLst>
              <a:gd name="adj" fmla="val 16667"/>
            </a:avLst>
          </a:prstGeom>
          <a:solidFill>
            <a:srgbClr val="5FE5E8"/>
          </a:solidFill>
          <a:ln/>
          <a:effectLst>
            <a:outerShdw blurRad="114300" dist="38100" dir="8100000" algn="bl" rotWithShape="0">
              <a:srgbClr val="0A1620">
                <a:alpha val="18000"/>
              </a:srgbClr>
            </a:outerShdw>
          </a:effectLst>
        </p:spPr>
        <p:txBody>
          <a:bodyPr/>
          <a:lstStyle/>
          <a:p>
            <a:endParaRPr lang="en-US"/>
          </a:p>
        </p:txBody>
      </p:sp>
      <p:pic>
        <p:nvPicPr>
          <p:cNvPr id="38" name="Image 8" descr="C:\Users\USER\OneDrive\Desktop\EDUCore - V2\docs\investor-pitch\build\gen\icon-crm-0B1620.png"/>
          <p:cNvPicPr>
            <a:picLocks noChangeAspect="1"/>
          </p:cNvPicPr>
          <p:nvPr/>
        </p:nvPicPr>
        <p:blipFill>
          <a:blip r:embed="rId12"/>
          <a:stretch>
            <a:fillRect/>
          </a:stretch>
        </p:blipFill>
        <p:spPr>
          <a:xfrm>
            <a:off x="1024128" y="4279392"/>
            <a:ext cx="274320" cy="274320"/>
          </a:xfrm>
          <a:prstGeom prst="rect">
            <a:avLst/>
          </a:prstGeom>
        </p:spPr>
      </p:pic>
      <p:sp>
        <p:nvSpPr>
          <p:cNvPr id="39" name="Text 28"/>
          <p:cNvSpPr/>
          <p:nvPr/>
        </p:nvSpPr>
        <p:spPr>
          <a:xfrm>
            <a:off x="1581912" y="393192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CRM &amp; Admissions</a:t>
            </a:r>
            <a:endParaRPr lang="en-US" sz="1150" dirty="0"/>
          </a:p>
        </p:txBody>
      </p:sp>
      <p:sp>
        <p:nvSpPr>
          <p:cNvPr id="40" name="Shape 29"/>
          <p:cNvSpPr/>
          <p:nvPr/>
        </p:nvSpPr>
        <p:spPr>
          <a:xfrm>
            <a:off x="3538728" y="393192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41" name="Shape 30"/>
          <p:cNvSpPr/>
          <p:nvPr/>
        </p:nvSpPr>
        <p:spPr>
          <a:xfrm>
            <a:off x="3739896" y="4142232"/>
            <a:ext cx="548640" cy="548640"/>
          </a:xfrm>
          <a:prstGeom prst="roundRect">
            <a:avLst>
              <a:gd name="adj" fmla="val 16667"/>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42" name="Image 9" descr="C:\Users\USER\OneDrive\Desktop\EDUCore - V2\docs\investor-pitch\build\gen\icon-support-FFFFFF.png"/>
          <p:cNvPicPr>
            <a:picLocks noChangeAspect="1"/>
          </p:cNvPicPr>
          <p:nvPr/>
        </p:nvPicPr>
        <p:blipFill>
          <a:blip r:embed="rId13"/>
          <a:stretch>
            <a:fillRect/>
          </a:stretch>
        </p:blipFill>
        <p:spPr>
          <a:xfrm>
            <a:off x="3877056" y="4279392"/>
            <a:ext cx="274320" cy="274320"/>
          </a:xfrm>
          <a:prstGeom prst="rect">
            <a:avLst/>
          </a:prstGeom>
        </p:spPr>
      </p:pic>
      <p:sp>
        <p:nvSpPr>
          <p:cNvPr id="43" name="Text 31"/>
          <p:cNvSpPr/>
          <p:nvPr/>
        </p:nvSpPr>
        <p:spPr>
          <a:xfrm>
            <a:off x="4434840" y="393192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Support / Helpdesk</a:t>
            </a:r>
            <a:endParaRPr lang="en-US" sz="1150" dirty="0"/>
          </a:p>
        </p:txBody>
      </p:sp>
      <p:sp>
        <p:nvSpPr>
          <p:cNvPr id="44" name="Shape 32"/>
          <p:cNvSpPr/>
          <p:nvPr/>
        </p:nvSpPr>
        <p:spPr>
          <a:xfrm>
            <a:off x="6391656" y="393192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45" name="Shape 33"/>
          <p:cNvSpPr/>
          <p:nvPr/>
        </p:nvSpPr>
        <p:spPr>
          <a:xfrm>
            <a:off x="6592824" y="4142232"/>
            <a:ext cx="548640" cy="548640"/>
          </a:xfrm>
          <a:prstGeom prst="roundRect">
            <a:avLst>
              <a:gd name="adj" fmla="val 16667"/>
            </a:avLst>
          </a:prstGeom>
          <a:solidFill>
            <a:srgbClr val="173847"/>
          </a:solidFill>
          <a:ln/>
          <a:effectLst>
            <a:outerShdw blurRad="114300" dist="38100" dir="8100000" algn="bl" rotWithShape="0">
              <a:srgbClr val="0A1620">
                <a:alpha val="18000"/>
              </a:srgbClr>
            </a:outerShdw>
          </a:effectLst>
        </p:spPr>
        <p:txBody>
          <a:bodyPr/>
          <a:lstStyle/>
          <a:p>
            <a:endParaRPr lang="en-US"/>
          </a:p>
        </p:txBody>
      </p:sp>
      <p:pic>
        <p:nvPicPr>
          <p:cNvPr id="46" name="Image 10" descr="C:\Users\USER\OneDrive\Desktop\EDUCore - V2\docs\investor-pitch\build\gen\icon-bell-FFFFFF.png"/>
          <p:cNvPicPr>
            <a:picLocks noChangeAspect="1"/>
          </p:cNvPicPr>
          <p:nvPr/>
        </p:nvPicPr>
        <p:blipFill>
          <a:blip r:embed="rId14"/>
          <a:stretch>
            <a:fillRect/>
          </a:stretch>
        </p:blipFill>
        <p:spPr>
          <a:xfrm>
            <a:off x="6729984" y="4279392"/>
            <a:ext cx="274320" cy="274320"/>
          </a:xfrm>
          <a:prstGeom prst="rect">
            <a:avLst/>
          </a:prstGeom>
        </p:spPr>
      </p:pic>
      <p:sp>
        <p:nvSpPr>
          <p:cNvPr id="47" name="Text 34"/>
          <p:cNvSpPr/>
          <p:nvPr/>
        </p:nvSpPr>
        <p:spPr>
          <a:xfrm>
            <a:off x="7287768" y="393192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Notifications</a:t>
            </a:r>
            <a:endParaRPr lang="en-US" sz="1150" dirty="0"/>
          </a:p>
        </p:txBody>
      </p:sp>
      <p:sp>
        <p:nvSpPr>
          <p:cNvPr id="48" name="Shape 35"/>
          <p:cNvSpPr/>
          <p:nvPr/>
        </p:nvSpPr>
        <p:spPr>
          <a:xfrm>
            <a:off x="9244584" y="393192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49" name="Shape 36"/>
          <p:cNvSpPr/>
          <p:nvPr/>
        </p:nvSpPr>
        <p:spPr>
          <a:xfrm>
            <a:off x="9445752" y="4142232"/>
            <a:ext cx="548640" cy="548640"/>
          </a:xfrm>
          <a:prstGeom prst="roundRect">
            <a:avLst>
              <a:gd name="adj" fmla="val 16667"/>
            </a:avLst>
          </a:prstGeom>
          <a:solidFill>
            <a:srgbClr val="5FE5E8"/>
          </a:solidFill>
          <a:ln/>
          <a:effectLst>
            <a:outerShdw blurRad="114300" dist="38100" dir="8100000" algn="bl" rotWithShape="0">
              <a:srgbClr val="0A1620">
                <a:alpha val="18000"/>
              </a:srgbClr>
            </a:outerShdw>
          </a:effectLst>
        </p:spPr>
        <p:txBody>
          <a:bodyPr/>
          <a:lstStyle/>
          <a:p>
            <a:endParaRPr lang="en-US"/>
          </a:p>
        </p:txBody>
      </p:sp>
      <p:pic>
        <p:nvPicPr>
          <p:cNvPr id="50" name="Image 11" descr="C:\Users\USER\OneDrive\Desktop\EDUCore - V2\docs\investor-pitch\build\gen\icon-legal-0B1620.png"/>
          <p:cNvPicPr>
            <a:picLocks noChangeAspect="1"/>
          </p:cNvPicPr>
          <p:nvPr/>
        </p:nvPicPr>
        <p:blipFill>
          <a:blip r:embed="rId15"/>
          <a:stretch>
            <a:fillRect/>
          </a:stretch>
        </p:blipFill>
        <p:spPr>
          <a:xfrm>
            <a:off x="9582912" y="4279392"/>
            <a:ext cx="274320" cy="274320"/>
          </a:xfrm>
          <a:prstGeom prst="rect">
            <a:avLst/>
          </a:prstGeom>
        </p:spPr>
      </p:pic>
      <p:sp>
        <p:nvSpPr>
          <p:cNvPr id="51" name="Text 37"/>
          <p:cNvSpPr/>
          <p:nvPr/>
        </p:nvSpPr>
        <p:spPr>
          <a:xfrm>
            <a:off x="10140696" y="393192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Legal &amp; Consent</a:t>
            </a:r>
            <a:endParaRPr lang="en-US" sz="1150" dirty="0"/>
          </a:p>
        </p:txBody>
      </p:sp>
      <p:sp>
        <p:nvSpPr>
          <p:cNvPr id="52" name="Shape 38"/>
          <p:cNvSpPr/>
          <p:nvPr/>
        </p:nvSpPr>
        <p:spPr>
          <a:xfrm>
            <a:off x="685800" y="502920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53" name="Shape 39"/>
          <p:cNvSpPr/>
          <p:nvPr/>
        </p:nvSpPr>
        <p:spPr>
          <a:xfrm>
            <a:off x="886968" y="5239512"/>
            <a:ext cx="548640" cy="548640"/>
          </a:xfrm>
          <a:prstGeom prst="roundRect">
            <a:avLst>
              <a:gd name="adj" fmla="val 16667"/>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54" name="Image 12" descr="C:\Users\USER\OneDrive\Desktop\EDUCore - V2\docs\investor-pitch\build\gen\icon-qrcode-FFFFFF.png"/>
          <p:cNvPicPr>
            <a:picLocks noChangeAspect="1"/>
          </p:cNvPicPr>
          <p:nvPr/>
        </p:nvPicPr>
        <p:blipFill>
          <a:blip r:embed="rId16"/>
          <a:stretch>
            <a:fillRect/>
          </a:stretch>
        </p:blipFill>
        <p:spPr>
          <a:xfrm>
            <a:off x="1024128" y="5376672"/>
            <a:ext cx="274320" cy="274320"/>
          </a:xfrm>
          <a:prstGeom prst="rect">
            <a:avLst/>
          </a:prstGeom>
        </p:spPr>
      </p:pic>
      <p:sp>
        <p:nvSpPr>
          <p:cNvPr id="55" name="Text 40"/>
          <p:cNvSpPr/>
          <p:nvPr/>
        </p:nvSpPr>
        <p:spPr>
          <a:xfrm>
            <a:off x="1581912" y="502920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Kiosk Attendance</a:t>
            </a:r>
            <a:endParaRPr lang="en-US" sz="1150" dirty="0"/>
          </a:p>
        </p:txBody>
      </p:sp>
      <p:sp>
        <p:nvSpPr>
          <p:cNvPr id="56" name="Shape 41"/>
          <p:cNvSpPr/>
          <p:nvPr/>
        </p:nvSpPr>
        <p:spPr>
          <a:xfrm>
            <a:off x="3538728" y="502920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57" name="Shape 42"/>
          <p:cNvSpPr/>
          <p:nvPr/>
        </p:nvSpPr>
        <p:spPr>
          <a:xfrm>
            <a:off x="3739896" y="5239512"/>
            <a:ext cx="548640" cy="548640"/>
          </a:xfrm>
          <a:prstGeom prst="roundRect">
            <a:avLst>
              <a:gd name="adj" fmla="val 16667"/>
            </a:avLst>
          </a:prstGeom>
          <a:solidFill>
            <a:srgbClr val="173847"/>
          </a:solidFill>
          <a:ln/>
          <a:effectLst>
            <a:outerShdw blurRad="114300" dist="38100" dir="8100000" algn="bl" rotWithShape="0">
              <a:srgbClr val="0A1620">
                <a:alpha val="18000"/>
              </a:srgbClr>
            </a:outerShdw>
          </a:effectLst>
        </p:spPr>
        <p:txBody>
          <a:bodyPr/>
          <a:lstStyle/>
          <a:p>
            <a:endParaRPr lang="en-US"/>
          </a:p>
        </p:txBody>
      </p:sp>
      <p:pic>
        <p:nvPicPr>
          <p:cNvPr id="58" name="Image 13" descr="C:\Users\USER\OneDrive\Desktop\EDUCore - V2\docs\investor-pitch\build\gen\icon-mobile-FFFFFF.png"/>
          <p:cNvPicPr>
            <a:picLocks noChangeAspect="1"/>
          </p:cNvPicPr>
          <p:nvPr/>
        </p:nvPicPr>
        <p:blipFill>
          <a:blip r:embed="rId17"/>
          <a:stretch>
            <a:fillRect/>
          </a:stretch>
        </p:blipFill>
        <p:spPr>
          <a:xfrm>
            <a:off x="3877056" y="5376672"/>
            <a:ext cx="274320" cy="274320"/>
          </a:xfrm>
          <a:prstGeom prst="rect">
            <a:avLst/>
          </a:prstGeom>
        </p:spPr>
      </p:pic>
      <p:sp>
        <p:nvSpPr>
          <p:cNvPr id="59" name="Text 43"/>
          <p:cNvSpPr/>
          <p:nvPr/>
        </p:nvSpPr>
        <p:spPr>
          <a:xfrm>
            <a:off x="4434840" y="502920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Mobile App</a:t>
            </a:r>
            <a:endParaRPr lang="en-US" sz="1150" dirty="0"/>
          </a:p>
        </p:txBody>
      </p:sp>
      <p:sp>
        <p:nvSpPr>
          <p:cNvPr id="60" name="Shape 44"/>
          <p:cNvSpPr/>
          <p:nvPr/>
        </p:nvSpPr>
        <p:spPr>
          <a:xfrm>
            <a:off x="6391656" y="502920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61" name="Shape 45"/>
          <p:cNvSpPr/>
          <p:nvPr/>
        </p:nvSpPr>
        <p:spPr>
          <a:xfrm>
            <a:off x="6592824" y="5239512"/>
            <a:ext cx="548640" cy="548640"/>
          </a:xfrm>
          <a:prstGeom prst="roundRect">
            <a:avLst>
              <a:gd name="adj" fmla="val 16667"/>
            </a:avLst>
          </a:prstGeom>
          <a:solidFill>
            <a:srgbClr val="5FE5E8"/>
          </a:solidFill>
          <a:ln/>
          <a:effectLst>
            <a:outerShdw blurRad="114300" dist="38100" dir="8100000" algn="bl" rotWithShape="0">
              <a:srgbClr val="0A1620">
                <a:alpha val="18000"/>
              </a:srgbClr>
            </a:outerShdw>
          </a:effectLst>
        </p:spPr>
        <p:txBody>
          <a:bodyPr/>
          <a:lstStyle/>
          <a:p>
            <a:endParaRPr lang="en-US"/>
          </a:p>
        </p:txBody>
      </p:sp>
      <p:pic>
        <p:nvPicPr>
          <p:cNvPr id="62" name="Image 14" descr="C:\Users\USER\OneDrive\Desktop\EDUCore - V2\docs\investor-pitch\build\gen\icon-chart-0B1620.png"/>
          <p:cNvPicPr>
            <a:picLocks noChangeAspect="1"/>
          </p:cNvPicPr>
          <p:nvPr/>
        </p:nvPicPr>
        <p:blipFill>
          <a:blip r:embed="rId18"/>
          <a:stretch>
            <a:fillRect/>
          </a:stretch>
        </p:blipFill>
        <p:spPr>
          <a:xfrm>
            <a:off x="6729984" y="5376672"/>
            <a:ext cx="274320" cy="274320"/>
          </a:xfrm>
          <a:prstGeom prst="rect">
            <a:avLst/>
          </a:prstGeom>
        </p:spPr>
      </p:pic>
      <p:sp>
        <p:nvSpPr>
          <p:cNvPr id="63" name="Text 46"/>
          <p:cNvSpPr/>
          <p:nvPr/>
        </p:nvSpPr>
        <p:spPr>
          <a:xfrm>
            <a:off x="7287768" y="502920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Reports &amp; Analytics</a:t>
            </a:r>
            <a:endParaRPr lang="en-US" sz="1150" dirty="0"/>
          </a:p>
        </p:txBody>
      </p:sp>
      <p:sp>
        <p:nvSpPr>
          <p:cNvPr id="64" name="Shape 47"/>
          <p:cNvSpPr/>
          <p:nvPr/>
        </p:nvSpPr>
        <p:spPr>
          <a:xfrm>
            <a:off x="9244584" y="5029200"/>
            <a:ext cx="2706624" cy="969264"/>
          </a:xfrm>
          <a:prstGeom prst="roundRect">
            <a:avLst>
              <a:gd name="adj" fmla="val 7547"/>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65" name="Shape 48"/>
          <p:cNvSpPr/>
          <p:nvPr/>
        </p:nvSpPr>
        <p:spPr>
          <a:xfrm>
            <a:off x="9445752" y="5239512"/>
            <a:ext cx="548640" cy="548640"/>
          </a:xfrm>
          <a:prstGeom prst="roundRect">
            <a:avLst>
              <a:gd name="adj" fmla="val 16667"/>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66" name="Image 15" descr="C:\Users\USER\OneDrive\Desktop\EDUCore - V2\docs\investor-pitch\build\gen\icon-tenants-FFFFFF.png"/>
          <p:cNvPicPr>
            <a:picLocks noChangeAspect="1"/>
          </p:cNvPicPr>
          <p:nvPr/>
        </p:nvPicPr>
        <p:blipFill>
          <a:blip r:embed="rId19"/>
          <a:stretch>
            <a:fillRect/>
          </a:stretch>
        </p:blipFill>
        <p:spPr>
          <a:xfrm>
            <a:off x="9582912" y="5376672"/>
            <a:ext cx="274320" cy="274320"/>
          </a:xfrm>
          <a:prstGeom prst="rect">
            <a:avLst/>
          </a:prstGeom>
        </p:spPr>
      </p:pic>
      <p:sp>
        <p:nvSpPr>
          <p:cNvPr id="67" name="Text 49"/>
          <p:cNvSpPr/>
          <p:nvPr/>
        </p:nvSpPr>
        <p:spPr>
          <a:xfrm>
            <a:off x="10140696" y="5029200"/>
            <a:ext cx="1719072" cy="969264"/>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Tenant &amp; Subscriptions</a:t>
            </a:r>
            <a:endParaRPr lang="en-US" sz="1150" dirty="0"/>
          </a:p>
        </p:txBody>
      </p:sp>
      <p:sp>
        <p:nvSpPr>
          <p:cNvPr id="68" name="Text 50"/>
          <p:cNvSpPr/>
          <p:nvPr/>
        </p:nvSpPr>
        <p:spPr>
          <a:xfrm>
            <a:off x="685800" y="6053328"/>
            <a:ext cx="10058400" cy="274320"/>
          </a:xfrm>
          <a:prstGeom prst="rect">
            <a:avLst/>
          </a:prstGeom>
          <a:noFill/>
          <a:ln/>
        </p:spPr>
        <p:txBody>
          <a:bodyPr wrap="square" lIns="0" tIns="0" rIns="0" bIns="0" rtlCol="0" anchor="ctr"/>
          <a:lstStyle/>
          <a:p>
            <a:pPr marL="0" indent="0">
              <a:buNone/>
            </a:pPr>
            <a:r>
              <a:rPr lang="en-US" sz="1050" i="1" dirty="0">
                <a:solidFill>
                  <a:srgbClr val="6E7E86"/>
                </a:solidFill>
                <a:latin typeface="Calibri" pitchFamily="34" charset="0"/>
                <a:ea typeface="Calibri" pitchFamily="34" charset="-122"/>
                <a:cs typeface="Calibri" pitchFamily="34" charset="-120"/>
              </a:rPr>
              <a:t>16 functional modules implemented across backend, web, and data layers.</a:t>
            </a:r>
            <a:endParaRPr lang="en-US" sz="1050" dirty="0"/>
          </a:p>
        </p:txBody>
      </p:sp>
      <p:sp>
        <p:nvSpPr>
          <p:cNvPr id="69" name="Text 51"/>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337579"/>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6E7E86"/>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70" name="Text 52"/>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6E7E86"/>
                </a:solidFill>
                <a:latin typeface="Trebuchet MS" pitchFamily="34" charset="0"/>
                <a:ea typeface="Trebuchet MS" pitchFamily="34" charset="-122"/>
                <a:cs typeface="Trebuchet MS"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337579"/>
                </a:solidFill>
                <a:latin typeface="Trebuchet MS" pitchFamily="34" charset="0"/>
                <a:ea typeface="Trebuchet MS" pitchFamily="34" charset="-122"/>
                <a:cs typeface="Trebuchet MS" pitchFamily="34" charset="-120"/>
              </a:rPr>
              <a:t>EXPERIENCES</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0B1620"/>
                </a:solidFill>
                <a:latin typeface="Trebuchet MS" pitchFamily="34" charset="0"/>
                <a:ea typeface="Trebuchet MS" pitchFamily="34" charset="-122"/>
                <a:cs typeface="Trebuchet MS" pitchFamily="34" charset="-120"/>
              </a:rPr>
              <a:t>Six role-based portals + mobile &amp; kiosk</a:t>
            </a:r>
            <a:endParaRPr lang="en-US" sz="3200" dirty="0"/>
          </a:p>
        </p:txBody>
      </p:sp>
      <p:sp>
        <p:nvSpPr>
          <p:cNvPr id="4" name="Shape 2"/>
          <p:cNvSpPr/>
          <p:nvPr/>
        </p:nvSpPr>
        <p:spPr>
          <a:xfrm>
            <a:off x="685800" y="1783080"/>
            <a:ext cx="3520440" cy="1600200"/>
          </a:xfrm>
          <a:prstGeom prst="roundRect">
            <a:avLst>
              <a:gd name="adj" fmla="val 514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5" name="Shape 3"/>
          <p:cNvSpPr/>
          <p:nvPr/>
        </p:nvSpPr>
        <p:spPr>
          <a:xfrm>
            <a:off x="685800" y="1783080"/>
            <a:ext cx="91440" cy="1600200"/>
          </a:xfrm>
          <a:prstGeom prst="rect">
            <a:avLst/>
          </a:prstGeom>
          <a:solidFill>
            <a:srgbClr val="337579"/>
          </a:solidFill>
          <a:ln/>
        </p:spPr>
        <p:txBody>
          <a:bodyPr/>
          <a:lstStyle/>
          <a:p>
            <a:endParaRPr lang="en-US"/>
          </a:p>
        </p:txBody>
      </p:sp>
      <p:sp>
        <p:nvSpPr>
          <p:cNvPr id="6" name="Shape 4"/>
          <p:cNvSpPr/>
          <p:nvPr/>
        </p:nvSpPr>
        <p:spPr>
          <a:xfrm>
            <a:off x="978408" y="2057400"/>
            <a:ext cx="713232" cy="713232"/>
          </a:xfrm>
          <a:prstGeom prst="roundRect">
            <a:avLst>
              <a:gd name="adj" fmla="val 12821"/>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7" name="Image 0" descr="C:\Users\USER\OneDrive\Desktop\EDUCore - V2\docs\investor-pitch\build\gen\icon-shieldUser-FFFFFF.png"/>
          <p:cNvPicPr>
            <a:picLocks noChangeAspect="1"/>
          </p:cNvPicPr>
          <p:nvPr/>
        </p:nvPicPr>
        <p:blipFill>
          <a:blip r:embed="rId4"/>
          <a:stretch>
            <a:fillRect/>
          </a:stretch>
        </p:blipFill>
        <p:spPr>
          <a:xfrm>
            <a:off x="1156716" y="2235708"/>
            <a:ext cx="356616" cy="356616"/>
          </a:xfrm>
          <a:prstGeom prst="rect">
            <a:avLst/>
          </a:prstGeom>
        </p:spPr>
      </p:pic>
      <p:sp>
        <p:nvSpPr>
          <p:cNvPr id="8" name="Text 5"/>
          <p:cNvSpPr/>
          <p:nvPr/>
        </p:nvSpPr>
        <p:spPr>
          <a:xfrm>
            <a:off x="1828800" y="2075688"/>
            <a:ext cx="2286000" cy="411480"/>
          </a:xfrm>
          <a:prstGeom prst="rect">
            <a:avLst/>
          </a:prstGeom>
          <a:noFill/>
          <a:ln/>
        </p:spPr>
        <p:txBody>
          <a:bodyPr wrap="square" lIns="0" tIns="0" rIns="0" bIns="0" rtlCol="0" anchor="ctr"/>
          <a:lstStyle/>
          <a:p>
            <a:pPr marL="0" indent="0">
              <a:buNone/>
            </a:pPr>
            <a:r>
              <a:rPr lang="en-US" sz="1500" b="1" dirty="0">
                <a:solidFill>
                  <a:srgbClr val="0B1620"/>
                </a:solidFill>
                <a:latin typeface="Trebuchet MS" pitchFamily="34" charset="0"/>
                <a:ea typeface="Trebuchet MS" pitchFamily="34" charset="-122"/>
                <a:cs typeface="Trebuchet MS" pitchFamily="34" charset="-120"/>
              </a:rPr>
              <a:t>Super Admin</a:t>
            </a:r>
            <a:endParaRPr lang="en-US" sz="1500" dirty="0"/>
          </a:p>
        </p:txBody>
      </p:sp>
      <p:sp>
        <p:nvSpPr>
          <p:cNvPr id="9" name="Text 6"/>
          <p:cNvSpPr/>
          <p:nvPr/>
        </p:nvSpPr>
        <p:spPr>
          <a:xfrm>
            <a:off x="1828800" y="2532888"/>
            <a:ext cx="2240280" cy="7772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Manage every school tenant, plans, subscriptions, announcements &amp; audit logs.</a:t>
            </a:r>
            <a:endParaRPr lang="en-US" sz="1050" dirty="0"/>
          </a:p>
        </p:txBody>
      </p:sp>
      <p:sp>
        <p:nvSpPr>
          <p:cNvPr id="10" name="Shape 7"/>
          <p:cNvSpPr/>
          <p:nvPr/>
        </p:nvSpPr>
        <p:spPr>
          <a:xfrm>
            <a:off x="4389120" y="1783080"/>
            <a:ext cx="3520440" cy="1600200"/>
          </a:xfrm>
          <a:prstGeom prst="roundRect">
            <a:avLst>
              <a:gd name="adj" fmla="val 514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1" name="Shape 8"/>
          <p:cNvSpPr/>
          <p:nvPr/>
        </p:nvSpPr>
        <p:spPr>
          <a:xfrm>
            <a:off x="4389120" y="1783080"/>
            <a:ext cx="91440" cy="1600200"/>
          </a:xfrm>
          <a:prstGeom prst="rect">
            <a:avLst/>
          </a:prstGeom>
          <a:solidFill>
            <a:srgbClr val="173847"/>
          </a:solidFill>
          <a:ln/>
        </p:spPr>
        <p:txBody>
          <a:bodyPr/>
          <a:lstStyle/>
          <a:p>
            <a:endParaRPr lang="en-US"/>
          </a:p>
        </p:txBody>
      </p:sp>
      <p:sp>
        <p:nvSpPr>
          <p:cNvPr id="12" name="Shape 9"/>
          <p:cNvSpPr/>
          <p:nvPr/>
        </p:nvSpPr>
        <p:spPr>
          <a:xfrm>
            <a:off x="4681728" y="2057400"/>
            <a:ext cx="713232" cy="713232"/>
          </a:xfrm>
          <a:prstGeom prst="roundRect">
            <a:avLst>
              <a:gd name="adj" fmla="val 12821"/>
            </a:avLst>
          </a:prstGeom>
          <a:solidFill>
            <a:srgbClr val="173847"/>
          </a:solidFill>
          <a:ln/>
          <a:effectLst>
            <a:outerShdw blurRad="114300" dist="38100" dir="8100000" algn="bl" rotWithShape="0">
              <a:srgbClr val="0A1620">
                <a:alpha val="18000"/>
              </a:srgbClr>
            </a:outerShdw>
          </a:effectLst>
        </p:spPr>
        <p:txBody>
          <a:bodyPr/>
          <a:lstStyle/>
          <a:p>
            <a:endParaRPr lang="en-US"/>
          </a:p>
        </p:txBody>
      </p:sp>
      <p:pic>
        <p:nvPicPr>
          <p:cNvPr id="13" name="Image 1" descr="C:\Users\USER\OneDrive\Desktop\EDUCore - V2\docs\investor-pitch\build\gen\icon-school-FFFFFF.png"/>
          <p:cNvPicPr>
            <a:picLocks noChangeAspect="1"/>
          </p:cNvPicPr>
          <p:nvPr/>
        </p:nvPicPr>
        <p:blipFill>
          <a:blip r:embed="rId5"/>
          <a:stretch>
            <a:fillRect/>
          </a:stretch>
        </p:blipFill>
        <p:spPr>
          <a:xfrm>
            <a:off x="4860036" y="2235708"/>
            <a:ext cx="356616" cy="356616"/>
          </a:xfrm>
          <a:prstGeom prst="rect">
            <a:avLst/>
          </a:prstGeom>
        </p:spPr>
      </p:pic>
      <p:sp>
        <p:nvSpPr>
          <p:cNvPr id="14" name="Text 10"/>
          <p:cNvSpPr/>
          <p:nvPr/>
        </p:nvSpPr>
        <p:spPr>
          <a:xfrm>
            <a:off x="5532120" y="2075688"/>
            <a:ext cx="2286000" cy="411480"/>
          </a:xfrm>
          <a:prstGeom prst="rect">
            <a:avLst/>
          </a:prstGeom>
          <a:noFill/>
          <a:ln/>
        </p:spPr>
        <p:txBody>
          <a:bodyPr wrap="square" lIns="0" tIns="0" rIns="0" bIns="0" rtlCol="0" anchor="ctr"/>
          <a:lstStyle/>
          <a:p>
            <a:pPr marL="0" indent="0">
              <a:buNone/>
            </a:pPr>
            <a:r>
              <a:rPr lang="en-US" sz="1500" b="1" dirty="0">
                <a:solidFill>
                  <a:srgbClr val="0B1620"/>
                </a:solidFill>
                <a:latin typeface="Trebuchet MS" pitchFamily="34" charset="0"/>
                <a:ea typeface="Trebuchet MS" pitchFamily="34" charset="-122"/>
                <a:cs typeface="Trebuchet MS" pitchFamily="34" charset="-120"/>
              </a:rPr>
              <a:t>School Admin</a:t>
            </a:r>
            <a:endParaRPr lang="en-US" sz="1500" dirty="0"/>
          </a:p>
        </p:txBody>
      </p:sp>
      <p:sp>
        <p:nvSpPr>
          <p:cNvPr id="15" name="Text 11"/>
          <p:cNvSpPr/>
          <p:nvPr/>
        </p:nvSpPr>
        <p:spPr>
          <a:xfrm>
            <a:off x="5532120" y="2532888"/>
            <a:ext cx="2240280" cy="7772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Run the whole school: students, staff, finance, academics &amp; settings.</a:t>
            </a:r>
            <a:endParaRPr lang="en-US" sz="1050" dirty="0"/>
          </a:p>
        </p:txBody>
      </p:sp>
      <p:sp>
        <p:nvSpPr>
          <p:cNvPr id="16" name="Shape 12"/>
          <p:cNvSpPr/>
          <p:nvPr/>
        </p:nvSpPr>
        <p:spPr>
          <a:xfrm>
            <a:off x="8092440" y="1783080"/>
            <a:ext cx="3520440" cy="1600200"/>
          </a:xfrm>
          <a:prstGeom prst="roundRect">
            <a:avLst>
              <a:gd name="adj" fmla="val 514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17" name="Shape 13"/>
          <p:cNvSpPr/>
          <p:nvPr/>
        </p:nvSpPr>
        <p:spPr>
          <a:xfrm>
            <a:off x="8092440" y="1783080"/>
            <a:ext cx="91440" cy="1600200"/>
          </a:xfrm>
          <a:prstGeom prst="rect">
            <a:avLst/>
          </a:prstGeom>
          <a:solidFill>
            <a:srgbClr val="29625F"/>
          </a:solidFill>
          <a:ln/>
        </p:spPr>
        <p:txBody>
          <a:bodyPr/>
          <a:lstStyle/>
          <a:p>
            <a:endParaRPr lang="en-US"/>
          </a:p>
        </p:txBody>
      </p:sp>
      <p:sp>
        <p:nvSpPr>
          <p:cNvPr id="18" name="Shape 14"/>
          <p:cNvSpPr/>
          <p:nvPr/>
        </p:nvSpPr>
        <p:spPr>
          <a:xfrm>
            <a:off x="8385048" y="2057400"/>
            <a:ext cx="713232" cy="713232"/>
          </a:xfrm>
          <a:prstGeom prst="roundRect">
            <a:avLst>
              <a:gd name="adj" fmla="val 12821"/>
            </a:avLst>
          </a:prstGeom>
          <a:solidFill>
            <a:srgbClr val="29625F"/>
          </a:solidFill>
          <a:ln/>
          <a:effectLst>
            <a:outerShdw blurRad="114300" dist="38100" dir="8100000" algn="bl" rotWithShape="0">
              <a:srgbClr val="0A1620">
                <a:alpha val="18000"/>
              </a:srgbClr>
            </a:outerShdw>
          </a:effectLst>
        </p:spPr>
        <p:txBody>
          <a:bodyPr/>
          <a:lstStyle/>
          <a:p>
            <a:endParaRPr lang="en-US"/>
          </a:p>
        </p:txBody>
      </p:sp>
      <p:pic>
        <p:nvPicPr>
          <p:cNvPr id="19" name="Image 2" descr="C:\Users\USER\OneDrive\Desktop\EDUCore - V2\docs\investor-pitch\build\gen\icon-staff-FFFFFF.png"/>
          <p:cNvPicPr>
            <a:picLocks noChangeAspect="1"/>
          </p:cNvPicPr>
          <p:nvPr/>
        </p:nvPicPr>
        <p:blipFill>
          <a:blip r:embed="rId6"/>
          <a:stretch>
            <a:fillRect/>
          </a:stretch>
        </p:blipFill>
        <p:spPr>
          <a:xfrm>
            <a:off x="8563356" y="2235708"/>
            <a:ext cx="356616" cy="356616"/>
          </a:xfrm>
          <a:prstGeom prst="rect">
            <a:avLst/>
          </a:prstGeom>
        </p:spPr>
      </p:pic>
      <p:sp>
        <p:nvSpPr>
          <p:cNvPr id="20" name="Text 15"/>
          <p:cNvSpPr/>
          <p:nvPr/>
        </p:nvSpPr>
        <p:spPr>
          <a:xfrm>
            <a:off x="9235440" y="2075688"/>
            <a:ext cx="2286000" cy="411480"/>
          </a:xfrm>
          <a:prstGeom prst="rect">
            <a:avLst/>
          </a:prstGeom>
          <a:noFill/>
          <a:ln/>
        </p:spPr>
        <p:txBody>
          <a:bodyPr wrap="square" lIns="0" tIns="0" rIns="0" bIns="0" rtlCol="0" anchor="ctr"/>
          <a:lstStyle/>
          <a:p>
            <a:pPr marL="0" indent="0">
              <a:buNone/>
            </a:pPr>
            <a:r>
              <a:rPr lang="en-US" sz="1500" b="1" dirty="0">
                <a:solidFill>
                  <a:srgbClr val="0B1620"/>
                </a:solidFill>
                <a:latin typeface="Trebuchet MS" pitchFamily="34" charset="0"/>
                <a:ea typeface="Trebuchet MS" pitchFamily="34" charset="-122"/>
                <a:cs typeface="Trebuchet MS" pitchFamily="34" charset="-120"/>
              </a:rPr>
              <a:t>Staff</a:t>
            </a:r>
            <a:endParaRPr lang="en-US" sz="1500" dirty="0"/>
          </a:p>
        </p:txBody>
      </p:sp>
      <p:sp>
        <p:nvSpPr>
          <p:cNvPr id="21" name="Text 16"/>
          <p:cNvSpPr/>
          <p:nvPr/>
        </p:nvSpPr>
        <p:spPr>
          <a:xfrm>
            <a:off x="9235440" y="2532888"/>
            <a:ext cx="2240280" cy="7772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Front-desk &amp; operations access scoped to day-to-day duties.</a:t>
            </a:r>
            <a:endParaRPr lang="en-US" sz="1050" dirty="0"/>
          </a:p>
        </p:txBody>
      </p:sp>
      <p:sp>
        <p:nvSpPr>
          <p:cNvPr id="22" name="Shape 17"/>
          <p:cNvSpPr/>
          <p:nvPr/>
        </p:nvSpPr>
        <p:spPr>
          <a:xfrm>
            <a:off x="685800" y="3566160"/>
            <a:ext cx="3520440" cy="1600200"/>
          </a:xfrm>
          <a:prstGeom prst="roundRect">
            <a:avLst>
              <a:gd name="adj" fmla="val 514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3" name="Shape 18"/>
          <p:cNvSpPr/>
          <p:nvPr/>
        </p:nvSpPr>
        <p:spPr>
          <a:xfrm>
            <a:off x="685800" y="3566160"/>
            <a:ext cx="91440" cy="1600200"/>
          </a:xfrm>
          <a:prstGeom prst="rect">
            <a:avLst/>
          </a:prstGeom>
          <a:solidFill>
            <a:srgbClr val="337579"/>
          </a:solidFill>
          <a:ln/>
        </p:spPr>
        <p:txBody>
          <a:bodyPr/>
          <a:lstStyle/>
          <a:p>
            <a:endParaRPr lang="en-US"/>
          </a:p>
        </p:txBody>
      </p:sp>
      <p:sp>
        <p:nvSpPr>
          <p:cNvPr id="24" name="Shape 19"/>
          <p:cNvSpPr/>
          <p:nvPr/>
        </p:nvSpPr>
        <p:spPr>
          <a:xfrm>
            <a:off x="978408" y="3840480"/>
            <a:ext cx="713232" cy="713232"/>
          </a:xfrm>
          <a:prstGeom prst="roundRect">
            <a:avLst>
              <a:gd name="adj" fmla="val 12821"/>
            </a:avLst>
          </a:prstGeom>
          <a:solidFill>
            <a:srgbClr val="337579"/>
          </a:solidFill>
          <a:ln/>
          <a:effectLst>
            <a:outerShdw blurRad="114300" dist="38100" dir="8100000" algn="bl" rotWithShape="0">
              <a:srgbClr val="0A1620">
                <a:alpha val="18000"/>
              </a:srgbClr>
            </a:outerShdw>
          </a:effectLst>
        </p:spPr>
        <p:txBody>
          <a:bodyPr/>
          <a:lstStyle/>
          <a:p>
            <a:endParaRPr lang="en-US"/>
          </a:p>
        </p:txBody>
      </p:sp>
      <p:pic>
        <p:nvPicPr>
          <p:cNvPr id="25" name="Image 3" descr="C:\Users\USER\OneDrive\Desktop\EDUCore - V2\docs\investor-pitch\build\gen\icon-teacher-FFFFFF.png"/>
          <p:cNvPicPr>
            <a:picLocks noChangeAspect="1"/>
          </p:cNvPicPr>
          <p:nvPr/>
        </p:nvPicPr>
        <p:blipFill>
          <a:blip r:embed="rId7"/>
          <a:stretch>
            <a:fillRect/>
          </a:stretch>
        </p:blipFill>
        <p:spPr>
          <a:xfrm>
            <a:off x="1156716" y="4018788"/>
            <a:ext cx="356616" cy="356616"/>
          </a:xfrm>
          <a:prstGeom prst="rect">
            <a:avLst/>
          </a:prstGeom>
        </p:spPr>
      </p:pic>
      <p:sp>
        <p:nvSpPr>
          <p:cNvPr id="26" name="Text 20"/>
          <p:cNvSpPr/>
          <p:nvPr/>
        </p:nvSpPr>
        <p:spPr>
          <a:xfrm>
            <a:off x="1828800" y="3858768"/>
            <a:ext cx="2286000" cy="411480"/>
          </a:xfrm>
          <a:prstGeom prst="rect">
            <a:avLst/>
          </a:prstGeom>
          <a:noFill/>
          <a:ln/>
        </p:spPr>
        <p:txBody>
          <a:bodyPr wrap="square" lIns="0" tIns="0" rIns="0" bIns="0" rtlCol="0" anchor="ctr"/>
          <a:lstStyle/>
          <a:p>
            <a:pPr marL="0" indent="0">
              <a:buNone/>
            </a:pPr>
            <a:r>
              <a:rPr lang="en-US" sz="1500" b="1" dirty="0">
                <a:solidFill>
                  <a:srgbClr val="0B1620"/>
                </a:solidFill>
                <a:latin typeface="Trebuchet MS" pitchFamily="34" charset="0"/>
                <a:ea typeface="Trebuchet MS" pitchFamily="34" charset="-122"/>
                <a:cs typeface="Trebuchet MS" pitchFamily="34" charset="-120"/>
              </a:rPr>
              <a:t>Teacher</a:t>
            </a:r>
            <a:endParaRPr lang="en-US" sz="1500" dirty="0"/>
          </a:p>
        </p:txBody>
      </p:sp>
      <p:sp>
        <p:nvSpPr>
          <p:cNvPr id="27" name="Text 21"/>
          <p:cNvSpPr/>
          <p:nvPr/>
        </p:nvSpPr>
        <p:spPr>
          <a:xfrm>
            <a:off x="1828800" y="4315968"/>
            <a:ext cx="2240280" cy="7772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Attendance, gradebook, assignments, classes &amp; messaging.</a:t>
            </a:r>
            <a:endParaRPr lang="en-US" sz="1050" dirty="0"/>
          </a:p>
        </p:txBody>
      </p:sp>
      <p:sp>
        <p:nvSpPr>
          <p:cNvPr id="28" name="Shape 22"/>
          <p:cNvSpPr/>
          <p:nvPr/>
        </p:nvSpPr>
        <p:spPr>
          <a:xfrm>
            <a:off x="4389120" y="3566160"/>
            <a:ext cx="3520440" cy="1600200"/>
          </a:xfrm>
          <a:prstGeom prst="roundRect">
            <a:avLst>
              <a:gd name="adj" fmla="val 514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29" name="Shape 23"/>
          <p:cNvSpPr/>
          <p:nvPr/>
        </p:nvSpPr>
        <p:spPr>
          <a:xfrm>
            <a:off x="4389120" y="3566160"/>
            <a:ext cx="91440" cy="1600200"/>
          </a:xfrm>
          <a:prstGeom prst="rect">
            <a:avLst/>
          </a:prstGeom>
          <a:solidFill>
            <a:srgbClr val="173847"/>
          </a:solidFill>
          <a:ln/>
        </p:spPr>
        <p:txBody>
          <a:bodyPr/>
          <a:lstStyle/>
          <a:p>
            <a:endParaRPr lang="en-US"/>
          </a:p>
        </p:txBody>
      </p:sp>
      <p:sp>
        <p:nvSpPr>
          <p:cNvPr id="30" name="Shape 24"/>
          <p:cNvSpPr/>
          <p:nvPr/>
        </p:nvSpPr>
        <p:spPr>
          <a:xfrm>
            <a:off x="4681728" y="3840480"/>
            <a:ext cx="713232" cy="713232"/>
          </a:xfrm>
          <a:prstGeom prst="roundRect">
            <a:avLst>
              <a:gd name="adj" fmla="val 12821"/>
            </a:avLst>
          </a:prstGeom>
          <a:solidFill>
            <a:srgbClr val="173847"/>
          </a:solidFill>
          <a:ln/>
          <a:effectLst>
            <a:outerShdw blurRad="114300" dist="38100" dir="8100000" algn="bl" rotWithShape="0">
              <a:srgbClr val="0A1620">
                <a:alpha val="18000"/>
              </a:srgbClr>
            </a:outerShdw>
          </a:effectLst>
        </p:spPr>
        <p:txBody>
          <a:bodyPr/>
          <a:lstStyle/>
          <a:p>
            <a:endParaRPr lang="en-US"/>
          </a:p>
        </p:txBody>
      </p:sp>
      <p:pic>
        <p:nvPicPr>
          <p:cNvPr id="31" name="Image 4" descr="C:\Users\USER\OneDrive\Desktop\EDUCore - V2\docs\investor-pitch\build\gen\icon-parents-FFFFFF.png"/>
          <p:cNvPicPr>
            <a:picLocks noChangeAspect="1"/>
          </p:cNvPicPr>
          <p:nvPr/>
        </p:nvPicPr>
        <p:blipFill>
          <a:blip r:embed="rId8"/>
          <a:stretch>
            <a:fillRect/>
          </a:stretch>
        </p:blipFill>
        <p:spPr>
          <a:xfrm>
            <a:off x="4860036" y="4018788"/>
            <a:ext cx="356616" cy="356616"/>
          </a:xfrm>
          <a:prstGeom prst="rect">
            <a:avLst/>
          </a:prstGeom>
        </p:spPr>
      </p:pic>
      <p:sp>
        <p:nvSpPr>
          <p:cNvPr id="32" name="Text 25"/>
          <p:cNvSpPr/>
          <p:nvPr/>
        </p:nvSpPr>
        <p:spPr>
          <a:xfrm>
            <a:off x="5532120" y="3858768"/>
            <a:ext cx="2286000" cy="411480"/>
          </a:xfrm>
          <a:prstGeom prst="rect">
            <a:avLst/>
          </a:prstGeom>
          <a:noFill/>
          <a:ln/>
        </p:spPr>
        <p:txBody>
          <a:bodyPr wrap="square" lIns="0" tIns="0" rIns="0" bIns="0" rtlCol="0" anchor="ctr"/>
          <a:lstStyle/>
          <a:p>
            <a:pPr marL="0" indent="0">
              <a:buNone/>
            </a:pPr>
            <a:r>
              <a:rPr lang="en-US" sz="1500" b="1" dirty="0">
                <a:solidFill>
                  <a:srgbClr val="0B1620"/>
                </a:solidFill>
                <a:latin typeface="Trebuchet MS" pitchFamily="34" charset="0"/>
                <a:ea typeface="Trebuchet MS" pitchFamily="34" charset="-122"/>
                <a:cs typeface="Trebuchet MS" pitchFamily="34" charset="-120"/>
              </a:rPr>
              <a:t>Parent</a:t>
            </a:r>
            <a:endParaRPr lang="en-US" sz="1500" dirty="0"/>
          </a:p>
        </p:txBody>
      </p:sp>
      <p:sp>
        <p:nvSpPr>
          <p:cNvPr id="33" name="Text 26"/>
          <p:cNvSpPr/>
          <p:nvPr/>
        </p:nvSpPr>
        <p:spPr>
          <a:xfrm>
            <a:off x="5532120" y="4315968"/>
            <a:ext cx="2240280" cy="7772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Real-time visibility into each child, fees, payments &amp; messages.</a:t>
            </a:r>
            <a:endParaRPr lang="en-US" sz="1050" dirty="0"/>
          </a:p>
        </p:txBody>
      </p:sp>
      <p:sp>
        <p:nvSpPr>
          <p:cNvPr id="34" name="Shape 27"/>
          <p:cNvSpPr/>
          <p:nvPr/>
        </p:nvSpPr>
        <p:spPr>
          <a:xfrm>
            <a:off x="8092440" y="3566160"/>
            <a:ext cx="3520440" cy="1600200"/>
          </a:xfrm>
          <a:prstGeom prst="roundRect">
            <a:avLst>
              <a:gd name="adj" fmla="val 5143"/>
            </a:avLst>
          </a:prstGeom>
          <a:solidFill>
            <a:srgbClr val="FFFFFF"/>
          </a:solidFill>
          <a:ln w="12700">
            <a:solidFill>
              <a:srgbClr val="DCE9EC"/>
            </a:solidFill>
            <a:prstDash val="solid"/>
          </a:ln>
          <a:effectLst>
            <a:outerShdw blurRad="114300" dist="38100" dir="8100000" algn="bl" rotWithShape="0">
              <a:srgbClr val="0A1620">
                <a:alpha val="18000"/>
              </a:srgbClr>
            </a:outerShdw>
          </a:effectLst>
        </p:spPr>
        <p:txBody>
          <a:bodyPr/>
          <a:lstStyle/>
          <a:p>
            <a:endParaRPr lang="en-US"/>
          </a:p>
        </p:txBody>
      </p:sp>
      <p:sp>
        <p:nvSpPr>
          <p:cNvPr id="35" name="Shape 28"/>
          <p:cNvSpPr/>
          <p:nvPr/>
        </p:nvSpPr>
        <p:spPr>
          <a:xfrm>
            <a:off x="8092440" y="3566160"/>
            <a:ext cx="91440" cy="1600200"/>
          </a:xfrm>
          <a:prstGeom prst="rect">
            <a:avLst/>
          </a:prstGeom>
          <a:solidFill>
            <a:srgbClr val="29625F"/>
          </a:solidFill>
          <a:ln/>
        </p:spPr>
        <p:txBody>
          <a:bodyPr/>
          <a:lstStyle/>
          <a:p>
            <a:endParaRPr lang="en-US"/>
          </a:p>
        </p:txBody>
      </p:sp>
      <p:sp>
        <p:nvSpPr>
          <p:cNvPr id="36" name="Shape 29"/>
          <p:cNvSpPr/>
          <p:nvPr/>
        </p:nvSpPr>
        <p:spPr>
          <a:xfrm>
            <a:off x="8385048" y="3840480"/>
            <a:ext cx="713232" cy="713232"/>
          </a:xfrm>
          <a:prstGeom prst="roundRect">
            <a:avLst>
              <a:gd name="adj" fmla="val 12821"/>
            </a:avLst>
          </a:prstGeom>
          <a:solidFill>
            <a:srgbClr val="29625F"/>
          </a:solidFill>
          <a:ln/>
          <a:effectLst>
            <a:outerShdw blurRad="114300" dist="38100" dir="8100000" algn="bl" rotWithShape="0">
              <a:srgbClr val="0A1620">
                <a:alpha val="18000"/>
              </a:srgbClr>
            </a:outerShdw>
          </a:effectLst>
        </p:spPr>
        <p:txBody>
          <a:bodyPr/>
          <a:lstStyle/>
          <a:p>
            <a:endParaRPr lang="en-US"/>
          </a:p>
        </p:txBody>
      </p:sp>
      <p:pic>
        <p:nvPicPr>
          <p:cNvPr id="37" name="Image 5" descr="C:\Users\USER\OneDrive\Desktop\EDUCore - V2\docs\investor-pitch\build\gen\icon-student-FFFFFF.png"/>
          <p:cNvPicPr>
            <a:picLocks noChangeAspect="1"/>
          </p:cNvPicPr>
          <p:nvPr/>
        </p:nvPicPr>
        <p:blipFill>
          <a:blip r:embed="rId9"/>
          <a:stretch>
            <a:fillRect/>
          </a:stretch>
        </p:blipFill>
        <p:spPr>
          <a:xfrm>
            <a:off x="8563356" y="4018788"/>
            <a:ext cx="356616" cy="356616"/>
          </a:xfrm>
          <a:prstGeom prst="rect">
            <a:avLst/>
          </a:prstGeom>
        </p:spPr>
      </p:pic>
      <p:sp>
        <p:nvSpPr>
          <p:cNvPr id="38" name="Text 30"/>
          <p:cNvSpPr/>
          <p:nvPr/>
        </p:nvSpPr>
        <p:spPr>
          <a:xfrm>
            <a:off x="9235440" y="3858768"/>
            <a:ext cx="2286000" cy="411480"/>
          </a:xfrm>
          <a:prstGeom prst="rect">
            <a:avLst/>
          </a:prstGeom>
          <a:noFill/>
          <a:ln/>
        </p:spPr>
        <p:txBody>
          <a:bodyPr wrap="square" lIns="0" tIns="0" rIns="0" bIns="0" rtlCol="0" anchor="ctr"/>
          <a:lstStyle/>
          <a:p>
            <a:pPr marL="0" indent="0">
              <a:buNone/>
            </a:pPr>
            <a:r>
              <a:rPr lang="en-US" sz="1500" b="1" dirty="0">
                <a:solidFill>
                  <a:srgbClr val="0B1620"/>
                </a:solidFill>
                <a:latin typeface="Trebuchet MS" pitchFamily="34" charset="0"/>
                <a:ea typeface="Trebuchet MS" pitchFamily="34" charset="-122"/>
                <a:cs typeface="Trebuchet MS" pitchFamily="34" charset="-120"/>
              </a:rPr>
              <a:t>Student</a:t>
            </a:r>
            <a:endParaRPr lang="en-US" sz="1500" dirty="0"/>
          </a:p>
        </p:txBody>
      </p:sp>
      <p:sp>
        <p:nvSpPr>
          <p:cNvPr id="39" name="Text 31"/>
          <p:cNvSpPr/>
          <p:nvPr/>
        </p:nvSpPr>
        <p:spPr>
          <a:xfrm>
            <a:off x="9235440" y="4315968"/>
            <a:ext cx="2240280" cy="777240"/>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Schedule, assignments, grades, courses &amp; announcements.</a:t>
            </a:r>
            <a:endParaRPr lang="en-US" sz="1050" dirty="0"/>
          </a:p>
        </p:txBody>
      </p:sp>
      <p:sp>
        <p:nvSpPr>
          <p:cNvPr id="40" name="Shape 32"/>
          <p:cNvSpPr/>
          <p:nvPr/>
        </p:nvSpPr>
        <p:spPr>
          <a:xfrm>
            <a:off x="685800" y="5440680"/>
            <a:ext cx="10789920" cy="777240"/>
          </a:xfrm>
          <a:prstGeom prst="roundRect">
            <a:avLst>
              <a:gd name="adj" fmla="val 11765"/>
            </a:avLst>
          </a:prstGeom>
          <a:solidFill>
            <a:srgbClr val="173847"/>
          </a:solidFill>
          <a:ln/>
          <a:effectLst>
            <a:outerShdw blurRad="114300" dist="38100" dir="8100000" algn="bl" rotWithShape="0">
              <a:srgbClr val="0A1620">
                <a:alpha val="18000"/>
              </a:srgbClr>
            </a:outerShdw>
          </a:effectLst>
        </p:spPr>
        <p:txBody>
          <a:bodyPr/>
          <a:lstStyle/>
          <a:p>
            <a:endParaRPr lang="en-US"/>
          </a:p>
        </p:txBody>
      </p:sp>
      <p:pic>
        <p:nvPicPr>
          <p:cNvPr id="41" name="Image 6" descr="C:\Users\USER\OneDrive\Desktop\EDUCore - V2\docs\investor-pitch\build\gen\icon-mobile-5FE5E8.png"/>
          <p:cNvPicPr>
            <a:picLocks noChangeAspect="1"/>
          </p:cNvPicPr>
          <p:nvPr/>
        </p:nvPicPr>
        <p:blipFill>
          <a:blip r:embed="rId10"/>
          <a:stretch>
            <a:fillRect/>
          </a:stretch>
        </p:blipFill>
        <p:spPr>
          <a:xfrm>
            <a:off x="1005840" y="5650992"/>
            <a:ext cx="365760" cy="365760"/>
          </a:xfrm>
          <a:prstGeom prst="rect">
            <a:avLst/>
          </a:prstGeom>
        </p:spPr>
      </p:pic>
      <p:sp>
        <p:nvSpPr>
          <p:cNvPr id="42" name="Text 33"/>
          <p:cNvSpPr/>
          <p:nvPr/>
        </p:nvSpPr>
        <p:spPr>
          <a:xfrm>
            <a:off x="1463040" y="5440680"/>
            <a:ext cx="2926080" cy="777240"/>
          </a:xfrm>
          <a:prstGeom prst="rect">
            <a:avLst/>
          </a:prstGeom>
          <a:noFill/>
          <a:ln/>
        </p:spPr>
        <p:txBody>
          <a:bodyPr wrap="square" lIns="0" tIns="0" rIns="0" bIns="0" rtlCol="0" anchor="ctr"/>
          <a:lstStyle/>
          <a:p>
            <a:pPr marL="0" indent="0">
              <a:buNone/>
            </a:pPr>
            <a:r>
              <a:rPr lang="en-US" sz="1250" b="1" dirty="0">
                <a:solidFill>
                  <a:srgbClr val="FFFFFF"/>
                </a:solidFill>
                <a:latin typeface="Trebuchet MS" pitchFamily="34" charset="0"/>
                <a:ea typeface="Trebuchet MS" pitchFamily="34" charset="-122"/>
                <a:cs typeface="Trebuchet MS" pitchFamily="34" charset="-120"/>
              </a:rPr>
              <a:t>Flutter Mobile App</a:t>
            </a:r>
            <a:endParaRPr lang="en-US" sz="1250" dirty="0"/>
          </a:p>
        </p:txBody>
      </p:sp>
      <p:pic>
        <p:nvPicPr>
          <p:cNvPr id="43" name="Image 7" descr="C:\Users\USER\OneDrive\Desktop\EDUCore - V2\docs\investor-pitch\build\gen\icon-kiosk-5FE5E8.png"/>
          <p:cNvPicPr>
            <a:picLocks noChangeAspect="1"/>
          </p:cNvPicPr>
          <p:nvPr/>
        </p:nvPicPr>
        <p:blipFill>
          <a:blip r:embed="rId11"/>
          <a:stretch>
            <a:fillRect/>
          </a:stretch>
        </p:blipFill>
        <p:spPr>
          <a:xfrm>
            <a:off x="6126480" y="5650992"/>
            <a:ext cx="365760" cy="365760"/>
          </a:xfrm>
          <a:prstGeom prst="rect">
            <a:avLst/>
          </a:prstGeom>
        </p:spPr>
      </p:pic>
      <p:sp>
        <p:nvSpPr>
          <p:cNvPr id="44" name="Text 34"/>
          <p:cNvSpPr/>
          <p:nvPr/>
        </p:nvSpPr>
        <p:spPr>
          <a:xfrm>
            <a:off x="6583680" y="5440680"/>
            <a:ext cx="4572000" cy="777240"/>
          </a:xfrm>
          <a:prstGeom prst="rect">
            <a:avLst/>
          </a:prstGeom>
          <a:noFill/>
          <a:ln/>
        </p:spPr>
        <p:txBody>
          <a:bodyPr wrap="square" lIns="0" tIns="0" rIns="0" bIns="0" rtlCol="0" anchor="ctr"/>
          <a:lstStyle/>
          <a:p>
            <a:pPr marL="0" indent="0">
              <a:buNone/>
            </a:pPr>
            <a:r>
              <a:rPr lang="en-US" sz="1250" b="1" dirty="0">
                <a:solidFill>
                  <a:srgbClr val="FFFFFF"/>
                </a:solidFill>
                <a:latin typeface="Trebuchet MS" pitchFamily="34" charset="0"/>
                <a:ea typeface="Trebuchet MS" pitchFamily="34" charset="-122"/>
                <a:cs typeface="Trebuchet MS" pitchFamily="34" charset="-120"/>
              </a:rPr>
              <a:t>Flutter Kiosk (QR attendance)</a:t>
            </a:r>
            <a:endParaRPr lang="en-US" sz="1250" dirty="0"/>
          </a:p>
        </p:txBody>
      </p:sp>
      <p:sp>
        <p:nvSpPr>
          <p:cNvPr id="45" name="Text 35"/>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337579"/>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6E7E86"/>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46" name="Text 36"/>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6E7E86"/>
                </a:solidFill>
                <a:latin typeface="Trebuchet MS" pitchFamily="34" charset="0"/>
                <a:ea typeface="Trebuchet MS" pitchFamily="34" charset="-122"/>
                <a:cs typeface="Trebuchet MS"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5FE5E8"/>
                </a:solidFill>
                <a:latin typeface="Trebuchet MS" pitchFamily="34" charset="0"/>
                <a:ea typeface="Trebuchet MS" pitchFamily="34" charset="-122"/>
                <a:cs typeface="Trebuchet MS" pitchFamily="34" charset="-120"/>
              </a:rPr>
              <a:t>PRODUCT DEMO</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FFFFFF"/>
                </a:solidFill>
                <a:latin typeface="Trebuchet MS" pitchFamily="34" charset="0"/>
                <a:ea typeface="Trebuchet MS" pitchFamily="34" charset="-122"/>
                <a:cs typeface="Trebuchet MS" pitchFamily="34" charset="-120"/>
              </a:rPr>
              <a:t>Real screens from the working build</a:t>
            </a:r>
            <a:endParaRPr lang="en-US" sz="3200" dirty="0"/>
          </a:p>
        </p:txBody>
      </p:sp>
      <p:sp>
        <p:nvSpPr>
          <p:cNvPr id="4" name="Shape 2"/>
          <p:cNvSpPr/>
          <p:nvPr/>
        </p:nvSpPr>
        <p:spPr>
          <a:xfrm>
            <a:off x="685800" y="1828800"/>
            <a:ext cx="3520440" cy="3273552"/>
          </a:xfrm>
          <a:prstGeom prst="roundRect">
            <a:avLst>
              <a:gd name="adj" fmla="val 1676"/>
            </a:avLst>
          </a:prstGeom>
          <a:solidFill>
            <a:srgbClr val="FFFFFF"/>
          </a:solidFill>
          <a:ln w="12700">
            <a:solidFill>
              <a:srgbClr val="DCE9EC"/>
            </a:solidFill>
            <a:prstDash val="solid"/>
          </a:ln>
          <a:effectLst>
            <a:outerShdw blurRad="203200" dist="63500" dir="8100000" algn="bl" rotWithShape="0">
              <a:srgbClr val="041018">
                <a:alpha val="34000"/>
              </a:srgbClr>
            </a:outerShdw>
          </a:effectLst>
        </p:spPr>
        <p:txBody>
          <a:bodyPr/>
          <a:lstStyle/>
          <a:p>
            <a:endParaRPr lang="en-US"/>
          </a:p>
        </p:txBody>
      </p:sp>
      <p:sp>
        <p:nvSpPr>
          <p:cNvPr id="5" name="Shape 3"/>
          <p:cNvSpPr/>
          <p:nvPr/>
        </p:nvSpPr>
        <p:spPr>
          <a:xfrm>
            <a:off x="704088" y="1847088"/>
            <a:ext cx="3483864" cy="256032"/>
          </a:xfrm>
          <a:prstGeom prst="rect">
            <a:avLst/>
          </a:prstGeom>
          <a:solidFill>
            <a:srgbClr val="173847"/>
          </a:solidFill>
          <a:ln/>
        </p:spPr>
        <p:txBody>
          <a:bodyPr/>
          <a:lstStyle/>
          <a:p>
            <a:endParaRPr lang="en-US"/>
          </a:p>
        </p:txBody>
      </p:sp>
      <p:sp>
        <p:nvSpPr>
          <p:cNvPr id="6" name="Shape 4"/>
          <p:cNvSpPr/>
          <p:nvPr/>
        </p:nvSpPr>
        <p:spPr>
          <a:xfrm>
            <a:off x="832104" y="1920240"/>
            <a:ext cx="73152" cy="73152"/>
          </a:xfrm>
          <a:prstGeom prst="ellipse">
            <a:avLst/>
          </a:prstGeom>
          <a:solidFill>
            <a:srgbClr val="FF6B6B"/>
          </a:solidFill>
          <a:ln/>
        </p:spPr>
        <p:txBody>
          <a:bodyPr/>
          <a:lstStyle/>
          <a:p>
            <a:endParaRPr lang="en-US"/>
          </a:p>
        </p:txBody>
      </p:sp>
      <p:sp>
        <p:nvSpPr>
          <p:cNvPr id="7" name="Shape 5"/>
          <p:cNvSpPr/>
          <p:nvPr/>
        </p:nvSpPr>
        <p:spPr>
          <a:xfrm>
            <a:off x="996696" y="1920240"/>
            <a:ext cx="73152" cy="73152"/>
          </a:xfrm>
          <a:prstGeom prst="ellipse">
            <a:avLst/>
          </a:prstGeom>
          <a:solidFill>
            <a:srgbClr val="FCBF49"/>
          </a:solidFill>
          <a:ln/>
        </p:spPr>
        <p:txBody>
          <a:bodyPr/>
          <a:lstStyle/>
          <a:p>
            <a:endParaRPr lang="en-US"/>
          </a:p>
        </p:txBody>
      </p:sp>
      <p:sp>
        <p:nvSpPr>
          <p:cNvPr id="8" name="Shape 6"/>
          <p:cNvSpPr/>
          <p:nvPr/>
        </p:nvSpPr>
        <p:spPr>
          <a:xfrm>
            <a:off x="1161288" y="1920240"/>
            <a:ext cx="73152" cy="73152"/>
          </a:xfrm>
          <a:prstGeom prst="ellipse">
            <a:avLst/>
          </a:prstGeom>
          <a:solidFill>
            <a:srgbClr val="2EC4B6"/>
          </a:solidFill>
          <a:ln/>
        </p:spPr>
        <p:txBody>
          <a:bodyPr/>
          <a:lstStyle/>
          <a:p>
            <a:endParaRPr lang="en-US"/>
          </a:p>
        </p:txBody>
      </p:sp>
      <p:sp>
        <p:nvSpPr>
          <p:cNvPr id="9" name="Text 7"/>
          <p:cNvSpPr/>
          <p:nvPr/>
        </p:nvSpPr>
        <p:spPr>
          <a:xfrm>
            <a:off x="1325880" y="1837944"/>
            <a:ext cx="2606040" cy="256032"/>
          </a:xfrm>
          <a:prstGeom prst="rect">
            <a:avLst/>
          </a:prstGeom>
          <a:noFill/>
          <a:ln/>
        </p:spPr>
        <p:txBody>
          <a:bodyPr wrap="square" lIns="0" tIns="0" rIns="0" bIns="0" rtlCol="0" anchor="ctr"/>
          <a:lstStyle/>
          <a:p>
            <a:pPr marL="0" indent="0" algn="l">
              <a:buNone/>
            </a:pPr>
            <a:r>
              <a:rPr lang="en-US" sz="850" dirty="0">
                <a:solidFill>
                  <a:srgbClr val="B9D2D9"/>
                </a:solidFill>
                <a:latin typeface="Calibri" pitchFamily="34" charset="0"/>
                <a:ea typeface="Calibri" pitchFamily="34" charset="-122"/>
                <a:cs typeface="Calibri" pitchFamily="34" charset="-120"/>
              </a:rPr>
              <a:t>School Admin · Dashboard</a:t>
            </a:r>
            <a:endParaRPr lang="en-US" sz="850" dirty="0"/>
          </a:p>
        </p:txBody>
      </p:sp>
      <p:pic>
        <p:nvPicPr>
          <p:cNvPr id="10" name="Image 0" descr="C:\Users\USER\OneDrive\Desktop\EDUCore - V2\docs\investor-pitch\build\assets\admin-dashboard.png"/>
          <p:cNvPicPr>
            <a:picLocks noChangeAspect="1"/>
          </p:cNvPicPr>
          <p:nvPr/>
        </p:nvPicPr>
        <p:blipFill>
          <a:blip r:embed="rId4"/>
          <a:srcRect/>
          <a:stretch/>
        </p:blipFill>
        <p:spPr>
          <a:xfrm>
            <a:off x="722376" y="2103120"/>
            <a:ext cx="3447288" cy="2980944"/>
          </a:xfrm>
          <a:prstGeom prst="rect">
            <a:avLst/>
          </a:prstGeom>
        </p:spPr>
      </p:pic>
      <p:sp>
        <p:nvSpPr>
          <p:cNvPr id="11" name="Shape 8"/>
          <p:cNvSpPr/>
          <p:nvPr/>
        </p:nvSpPr>
        <p:spPr>
          <a:xfrm>
            <a:off x="4334256" y="1828800"/>
            <a:ext cx="3520440" cy="3273552"/>
          </a:xfrm>
          <a:prstGeom prst="roundRect">
            <a:avLst>
              <a:gd name="adj" fmla="val 1676"/>
            </a:avLst>
          </a:prstGeom>
          <a:solidFill>
            <a:srgbClr val="FFFFFF"/>
          </a:solidFill>
          <a:ln w="12700">
            <a:solidFill>
              <a:srgbClr val="DCE9EC"/>
            </a:solidFill>
            <a:prstDash val="solid"/>
          </a:ln>
          <a:effectLst>
            <a:outerShdw blurRad="203200" dist="63500" dir="8100000" algn="bl" rotWithShape="0">
              <a:srgbClr val="041018">
                <a:alpha val="34000"/>
              </a:srgbClr>
            </a:outerShdw>
          </a:effectLst>
        </p:spPr>
        <p:txBody>
          <a:bodyPr/>
          <a:lstStyle/>
          <a:p>
            <a:endParaRPr lang="en-US"/>
          </a:p>
        </p:txBody>
      </p:sp>
      <p:sp>
        <p:nvSpPr>
          <p:cNvPr id="12" name="Shape 9"/>
          <p:cNvSpPr/>
          <p:nvPr/>
        </p:nvSpPr>
        <p:spPr>
          <a:xfrm>
            <a:off x="4352544" y="1847088"/>
            <a:ext cx="3483864" cy="256032"/>
          </a:xfrm>
          <a:prstGeom prst="rect">
            <a:avLst/>
          </a:prstGeom>
          <a:solidFill>
            <a:srgbClr val="173847"/>
          </a:solidFill>
          <a:ln/>
        </p:spPr>
        <p:txBody>
          <a:bodyPr/>
          <a:lstStyle/>
          <a:p>
            <a:endParaRPr lang="en-US"/>
          </a:p>
        </p:txBody>
      </p:sp>
      <p:sp>
        <p:nvSpPr>
          <p:cNvPr id="13" name="Shape 10"/>
          <p:cNvSpPr/>
          <p:nvPr/>
        </p:nvSpPr>
        <p:spPr>
          <a:xfrm>
            <a:off x="4480560" y="1920240"/>
            <a:ext cx="73152" cy="73152"/>
          </a:xfrm>
          <a:prstGeom prst="ellipse">
            <a:avLst/>
          </a:prstGeom>
          <a:solidFill>
            <a:srgbClr val="FF6B6B"/>
          </a:solidFill>
          <a:ln/>
        </p:spPr>
        <p:txBody>
          <a:bodyPr/>
          <a:lstStyle/>
          <a:p>
            <a:endParaRPr lang="en-US"/>
          </a:p>
        </p:txBody>
      </p:sp>
      <p:sp>
        <p:nvSpPr>
          <p:cNvPr id="14" name="Shape 11"/>
          <p:cNvSpPr/>
          <p:nvPr/>
        </p:nvSpPr>
        <p:spPr>
          <a:xfrm>
            <a:off x="4645152" y="1920240"/>
            <a:ext cx="73152" cy="73152"/>
          </a:xfrm>
          <a:prstGeom prst="ellipse">
            <a:avLst/>
          </a:prstGeom>
          <a:solidFill>
            <a:srgbClr val="FCBF49"/>
          </a:solidFill>
          <a:ln/>
        </p:spPr>
        <p:txBody>
          <a:bodyPr/>
          <a:lstStyle/>
          <a:p>
            <a:endParaRPr lang="en-US"/>
          </a:p>
        </p:txBody>
      </p:sp>
      <p:sp>
        <p:nvSpPr>
          <p:cNvPr id="15" name="Shape 12"/>
          <p:cNvSpPr/>
          <p:nvPr/>
        </p:nvSpPr>
        <p:spPr>
          <a:xfrm>
            <a:off x="4809744" y="1920240"/>
            <a:ext cx="73152" cy="73152"/>
          </a:xfrm>
          <a:prstGeom prst="ellipse">
            <a:avLst/>
          </a:prstGeom>
          <a:solidFill>
            <a:srgbClr val="2EC4B6"/>
          </a:solidFill>
          <a:ln/>
        </p:spPr>
        <p:txBody>
          <a:bodyPr/>
          <a:lstStyle/>
          <a:p>
            <a:endParaRPr lang="en-US"/>
          </a:p>
        </p:txBody>
      </p:sp>
      <p:sp>
        <p:nvSpPr>
          <p:cNvPr id="16" name="Text 13"/>
          <p:cNvSpPr/>
          <p:nvPr/>
        </p:nvSpPr>
        <p:spPr>
          <a:xfrm>
            <a:off x="4974336" y="1837944"/>
            <a:ext cx="2606040" cy="256032"/>
          </a:xfrm>
          <a:prstGeom prst="rect">
            <a:avLst/>
          </a:prstGeom>
          <a:noFill/>
          <a:ln/>
        </p:spPr>
        <p:txBody>
          <a:bodyPr wrap="square" lIns="0" tIns="0" rIns="0" bIns="0" rtlCol="0" anchor="ctr"/>
          <a:lstStyle/>
          <a:p>
            <a:pPr marL="0" indent="0" algn="l">
              <a:buNone/>
            </a:pPr>
            <a:r>
              <a:rPr lang="en-US" sz="850" dirty="0">
                <a:solidFill>
                  <a:srgbClr val="B9D2D9"/>
                </a:solidFill>
                <a:latin typeface="Calibri" pitchFamily="34" charset="0"/>
                <a:ea typeface="Calibri" pitchFamily="34" charset="-122"/>
                <a:cs typeface="Calibri" pitchFamily="34" charset="-120"/>
              </a:rPr>
              <a:t>Finance · Billing</a:t>
            </a:r>
            <a:endParaRPr lang="en-US" sz="850" dirty="0"/>
          </a:p>
        </p:txBody>
      </p:sp>
      <p:pic>
        <p:nvPicPr>
          <p:cNvPr id="17" name="Image 1" descr="C:\Users\USER\OneDrive\Desktop\EDUCore - V2\docs\investor-pitch\build\assets\admin-finance.png"/>
          <p:cNvPicPr>
            <a:picLocks noChangeAspect="1"/>
          </p:cNvPicPr>
          <p:nvPr/>
        </p:nvPicPr>
        <p:blipFill>
          <a:blip r:embed="rId5"/>
          <a:srcRect/>
          <a:stretch/>
        </p:blipFill>
        <p:spPr>
          <a:xfrm>
            <a:off x="4370832" y="2103120"/>
            <a:ext cx="3447288" cy="2980944"/>
          </a:xfrm>
          <a:prstGeom prst="rect">
            <a:avLst/>
          </a:prstGeom>
        </p:spPr>
      </p:pic>
      <p:sp>
        <p:nvSpPr>
          <p:cNvPr id="18" name="Shape 14"/>
          <p:cNvSpPr/>
          <p:nvPr/>
        </p:nvSpPr>
        <p:spPr>
          <a:xfrm>
            <a:off x="7982712" y="1828800"/>
            <a:ext cx="3520440" cy="3273552"/>
          </a:xfrm>
          <a:prstGeom prst="roundRect">
            <a:avLst>
              <a:gd name="adj" fmla="val 1676"/>
            </a:avLst>
          </a:prstGeom>
          <a:solidFill>
            <a:srgbClr val="FFFFFF"/>
          </a:solidFill>
          <a:ln w="12700">
            <a:solidFill>
              <a:srgbClr val="DCE9EC"/>
            </a:solidFill>
            <a:prstDash val="solid"/>
          </a:ln>
          <a:effectLst>
            <a:outerShdw blurRad="203200" dist="63500" dir="8100000" algn="bl" rotWithShape="0">
              <a:srgbClr val="041018">
                <a:alpha val="34000"/>
              </a:srgbClr>
            </a:outerShdw>
          </a:effectLst>
        </p:spPr>
        <p:txBody>
          <a:bodyPr/>
          <a:lstStyle/>
          <a:p>
            <a:endParaRPr lang="en-US"/>
          </a:p>
        </p:txBody>
      </p:sp>
      <p:sp>
        <p:nvSpPr>
          <p:cNvPr id="19" name="Shape 15"/>
          <p:cNvSpPr/>
          <p:nvPr/>
        </p:nvSpPr>
        <p:spPr>
          <a:xfrm>
            <a:off x="8001000" y="1847088"/>
            <a:ext cx="3483864" cy="256032"/>
          </a:xfrm>
          <a:prstGeom prst="rect">
            <a:avLst/>
          </a:prstGeom>
          <a:solidFill>
            <a:srgbClr val="173847"/>
          </a:solidFill>
          <a:ln/>
        </p:spPr>
        <p:txBody>
          <a:bodyPr/>
          <a:lstStyle/>
          <a:p>
            <a:endParaRPr lang="en-US"/>
          </a:p>
        </p:txBody>
      </p:sp>
      <p:sp>
        <p:nvSpPr>
          <p:cNvPr id="20" name="Shape 16"/>
          <p:cNvSpPr/>
          <p:nvPr/>
        </p:nvSpPr>
        <p:spPr>
          <a:xfrm>
            <a:off x="8129016" y="1920240"/>
            <a:ext cx="73152" cy="73152"/>
          </a:xfrm>
          <a:prstGeom prst="ellipse">
            <a:avLst/>
          </a:prstGeom>
          <a:solidFill>
            <a:srgbClr val="FF6B6B"/>
          </a:solidFill>
          <a:ln/>
        </p:spPr>
        <p:txBody>
          <a:bodyPr/>
          <a:lstStyle/>
          <a:p>
            <a:endParaRPr lang="en-US"/>
          </a:p>
        </p:txBody>
      </p:sp>
      <p:sp>
        <p:nvSpPr>
          <p:cNvPr id="21" name="Shape 17"/>
          <p:cNvSpPr/>
          <p:nvPr/>
        </p:nvSpPr>
        <p:spPr>
          <a:xfrm>
            <a:off x="8293608" y="1920240"/>
            <a:ext cx="73152" cy="73152"/>
          </a:xfrm>
          <a:prstGeom prst="ellipse">
            <a:avLst/>
          </a:prstGeom>
          <a:solidFill>
            <a:srgbClr val="FCBF49"/>
          </a:solidFill>
          <a:ln/>
        </p:spPr>
        <p:txBody>
          <a:bodyPr/>
          <a:lstStyle/>
          <a:p>
            <a:endParaRPr lang="en-US"/>
          </a:p>
        </p:txBody>
      </p:sp>
      <p:sp>
        <p:nvSpPr>
          <p:cNvPr id="22" name="Shape 18"/>
          <p:cNvSpPr/>
          <p:nvPr/>
        </p:nvSpPr>
        <p:spPr>
          <a:xfrm>
            <a:off x="8458200" y="1920240"/>
            <a:ext cx="73152" cy="73152"/>
          </a:xfrm>
          <a:prstGeom prst="ellipse">
            <a:avLst/>
          </a:prstGeom>
          <a:solidFill>
            <a:srgbClr val="2EC4B6"/>
          </a:solidFill>
          <a:ln/>
        </p:spPr>
        <p:txBody>
          <a:bodyPr/>
          <a:lstStyle/>
          <a:p>
            <a:endParaRPr lang="en-US"/>
          </a:p>
        </p:txBody>
      </p:sp>
      <p:sp>
        <p:nvSpPr>
          <p:cNvPr id="23" name="Text 19"/>
          <p:cNvSpPr/>
          <p:nvPr/>
        </p:nvSpPr>
        <p:spPr>
          <a:xfrm>
            <a:off x="8622792" y="1837944"/>
            <a:ext cx="2606040" cy="256032"/>
          </a:xfrm>
          <a:prstGeom prst="rect">
            <a:avLst/>
          </a:prstGeom>
          <a:noFill/>
          <a:ln/>
        </p:spPr>
        <p:txBody>
          <a:bodyPr wrap="square" lIns="0" tIns="0" rIns="0" bIns="0" rtlCol="0" anchor="ctr"/>
          <a:lstStyle/>
          <a:p>
            <a:pPr marL="0" indent="0" algn="l">
              <a:buNone/>
            </a:pPr>
            <a:r>
              <a:rPr lang="en-US" sz="850" dirty="0">
                <a:solidFill>
                  <a:srgbClr val="B9D2D9"/>
                </a:solidFill>
                <a:latin typeface="Calibri" pitchFamily="34" charset="0"/>
                <a:ea typeface="Calibri" pitchFamily="34" charset="-122"/>
                <a:cs typeface="Calibri" pitchFamily="34" charset="-120"/>
              </a:rPr>
              <a:t>Super Admin · Platform</a:t>
            </a:r>
            <a:endParaRPr lang="en-US" sz="850" dirty="0"/>
          </a:p>
        </p:txBody>
      </p:sp>
      <p:pic>
        <p:nvPicPr>
          <p:cNvPr id="24" name="Image 2" descr="C:\Users\USER\OneDrive\Desktop\EDUCore - V2\docs\investor-pitch\build\assets\superadmin-dashboard-post-fix.png"/>
          <p:cNvPicPr>
            <a:picLocks noChangeAspect="1"/>
          </p:cNvPicPr>
          <p:nvPr/>
        </p:nvPicPr>
        <p:blipFill>
          <a:blip r:embed="rId6"/>
          <a:srcRect/>
          <a:stretch/>
        </p:blipFill>
        <p:spPr>
          <a:xfrm>
            <a:off x="8019288" y="2103120"/>
            <a:ext cx="3447288" cy="2980944"/>
          </a:xfrm>
          <a:prstGeom prst="rect">
            <a:avLst/>
          </a:prstGeom>
        </p:spPr>
      </p:pic>
      <p:sp>
        <p:nvSpPr>
          <p:cNvPr id="25" name="Text 20"/>
          <p:cNvSpPr/>
          <p:nvPr/>
        </p:nvSpPr>
        <p:spPr>
          <a:xfrm>
            <a:off x="685800" y="5074920"/>
            <a:ext cx="3520440" cy="320040"/>
          </a:xfrm>
          <a:prstGeom prst="rect">
            <a:avLst/>
          </a:prstGeom>
          <a:noFill/>
          <a:ln/>
        </p:spPr>
        <p:txBody>
          <a:bodyPr wrap="square" lIns="0" tIns="0" rIns="0" bIns="0" rtlCol="0" anchor="ctr"/>
          <a:lstStyle/>
          <a:p>
            <a:pPr marL="0" indent="0" algn="ctr">
              <a:buNone/>
            </a:pPr>
            <a:r>
              <a:rPr lang="en-US" sz="1100" b="1" dirty="0">
                <a:solidFill>
                  <a:srgbClr val="AEFCFE"/>
                </a:solidFill>
                <a:latin typeface="Trebuchet MS" pitchFamily="34" charset="0"/>
                <a:ea typeface="Trebuchet MS" pitchFamily="34" charset="-122"/>
                <a:cs typeface="Trebuchet MS" pitchFamily="34" charset="-120"/>
              </a:rPr>
              <a:t>Operational dashboards</a:t>
            </a:r>
            <a:endParaRPr lang="en-US" sz="1100" dirty="0"/>
          </a:p>
        </p:txBody>
      </p:sp>
      <p:sp>
        <p:nvSpPr>
          <p:cNvPr id="26" name="Text 21"/>
          <p:cNvSpPr/>
          <p:nvPr/>
        </p:nvSpPr>
        <p:spPr>
          <a:xfrm>
            <a:off x="4334256" y="5074920"/>
            <a:ext cx="3520440" cy="320040"/>
          </a:xfrm>
          <a:prstGeom prst="rect">
            <a:avLst/>
          </a:prstGeom>
          <a:noFill/>
          <a:ln/>
        </p:spPr>
        <p:txBody>
          <a:bodyPr wrap="square" lIns="0" tIns="0" rIns="0" bIns="0" rtlCol="0" anchor="ctr"/>
          <a:lstStyle/>
          <a:p>
            <a:pPr marL="0" indent="0" algn="ctr">
              <a:buNone/>
            </a:pPr>
            <a:r>
              <a:rPr lang="en-US" sz="1100" b="1" dirty="0">
                <a:solidFill>
                  <a:srgbClr val="AEFCFE"/>
                </a:solidFill>
                <a:latin typeface="Trebuchet MS" pitchFamily="34" charset="0"/>
                <a:ea typeface="Trebuchet MS" pitchFamily="34" charset="-122"/>
                <a:cs typeface="Trebuchet MS" pitchFamily="34" charset="-120"/>
              </a:rPr>
              <a:t>Invoicing &amp; payments</a:t>
            </a:r>
            <a:endParaRPr lang="en-US" sz="1100" dirty="0"/>
          </a:p>
        </p:txBody>
      </p:sp>
      <p:sp>
        <p:nvSpPr>
          <p:cNvPr id="27" name="Text 22"/>
          <p:cNvSpPr/>
          <p:nvPr/>
        </p:nvSpPr>
        <p:spPr>
          <a:xfrm>
            <a:off x="7982712" y="5074920"/>
            <a:ext cx="3520440" cy="320040"/>
          </a:xfrm>
          <a:prstGeom prst="rect">
            <a:avLst/>
          </a:prstGeom>
          <a:noFill/>
          <a:ln/>
        </p:spPr>
        <p:txBody>
          <a:bodyPr wrap="square" lIns="0" tIns="0" rIns="0" bIns="0" rtlCol="0" anchor="ctr"/>
          <a:lstStyle/>
          <a:p>
            <a:pPr marL="0" indent="0" algn="ctr">
              <a:buNone/>
            </a:pPr>
            <a:r>
              <a:rPr lang="en-US" sz="1100" b="1" dirty="0">
                <a:solidFill>
                  <a:srgbClr val="AEFCFE"/>
                </a:solidFill>
                <a:latin typeface="Trebuchet MS" pitchFamily="34" charset="0"/>
                <a:ea typeface="Trebuchet MS" pitchFamily="34" charset="-122"/>
                <a:cs typeface="Trebuchet MS" pitchFamily="34" charset="-120"/>
              </a:rPr>
              <a:t>Multi-tenant control</a:t>
            </a:r>
            <a:endParaRPr lang="en-US" sz="1100" dirty="0"/>
          </a:p>
        </p:txBody>
      </p:sp>
      <p:sp>
        <p:nvSpPr>
          <p:cNvPr id="28" name="Text 23"/>
          <p:cNvSpPr/>
          <p:nvPr/>
        </p:nvSpPr>
        <p:spPr>
          <a:xfrm>
            <a:off x="685800" y="5623560"/>
            <a:ext cx="10789920" cy="274320"/>
          </a:xfrm>
          <a:prstGeom prst="rect">
            <a:avLst/>
          </a:prstGeom>
          <a:noFill/>
          <a:ln/>
        </p:spPr>
        <p:txBody>
          <a:bodyPr wrap="square" lIns="0" tIns="0" rIns="0" bIns="0" rtlCol="0" anchor="ctr"/>
          <a:lstStyle/>
          <a:p>
            <a:pPr marL="0" indent="0" algn="ctr">
              <a:buNone/>
            </a:pPr>
            <a:r>
              <a:rPr lang="en-US" sz="1000" i="1" dirty="0">
                <a:solidFill>
                  <a:srgbClr val="9FBEC6"/>
                </a:solidFill>
                <a:latin typeface="Calibri" pitchFamily="34" charset="0"/>
                <a:ea typeface="Calibri" pitchFamily="34" charset="-122"/>
                <a:cs typeface="Calibri" pitchFamily="34" charset="-120"/>
              </a:rPr>
              <a:t>Captured from the local environment — additional portal screens available in the live demo.</a:t>
            </a:r>
            <a:endParaRPr lang="en-US" sz="1000" dirty="0"/>
          </a:p>
        </p:txBody>
      </p:sp>
      <p:sp>
        <p:nvSpPr>
          <p:cNvPr id="29" name="Text 24"/>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FFFFFF"/>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8FB3BC"/>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30" name="Text 25"/>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8FB3BC"/>
                </a:solidFill>
                <a:latin typeface="Trebuchet MS" pitchFamily="34" charset="0"/>
                <a:ea typeface="Trebuchet MS" pitchFamily="34" charset="-122"/>
                <a:cs typeface="Trebuchet MS"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337579"/>
                </a:solidFill>
                <a:latin typeface="Trebuchet MS" pitchFamily="34" charset="0"/>
                <a:ea typeface="Trebuchet MS" pitchFamily="34" charset="-122"/>
                <a:cs typeface="Trebuchet MS" pitchFamily="34" charset="-120"/>
              </a:rPr>
              <a:t>WHY EDUCORE</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0B1620"/>
                </a:solidFill>
                <a:latin typeface="Trebuchet MS" pitchFamily="34" charset="0"/>
                <a:ea typeface="Trebuchet MS" pitchFamily="34" charset="-122"/>
                <a:cs typeface="Trebuchet MS" pitchFamily="34" charset="-120"/>
              </a:rPr>
              <a:t>All-in-one — where others are point tools</a:t>
            </a:r>
            <a:endParaRPr lang="en-US" sz="3200" dirty="0"/>
          </a:p>
        </p:txBody>
      </p:sp>
      <p:sp>
        <p:nvSpPr>
          <p:cNvPr id="4" name="Shape 2"/>
          <p:cNvSpPr/>
          <p:nvPr/>
        </p:nvSpPr>
        <p:spPr>
          <a:xfrm>
            <a:off x="685800" y="1783080"/>
            <a:ext cx="10789920" cy="457200"/>
          </a:xfrm>
          <a:prstGeom prst="rect">
            <a:avLst/>
          </a:prstGeom>
          <a:solidFill>
            <a:srgbClr val="173847"/>
          </a:solidFill>
          <a:ln/>
        </p:spPr>
        <p:txBody>
          <a:bodyPr/>
          <a:lstStyle/>
          <a:p>
            <a:endParaRPr lang="en-US"/>
          </a:p>
        </p:txBody>
      </p:sp>
      <p:sp>
        <p:nvSpPr>
          <p:cNvPr id="5" name="Text 3"/>
          <p:cNvSpPr/>
          <p:nvPr/>
        </p:nvSpPr>
        <p:spPr>
          <a:xfrm>
            <a:off x="868680" y="1783080"/>
            <a:ext cx="3383280" cy="457200"/>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Capability</a:t>
            </a:r>
            <a:endParaRPr lang="en-US" sz="1150" dirty="0"/>
          </a:p>
        </p:txBody>
      </p:sp>
      <p:sp>
        <p:nvSpPr>
          <p:cNvPr id="6" name="Text 4"/>
          <p:cNvSpPr/>
          <p:nvPr/>
        </p:nvSpPr>
        <p:spPr>
          <a:xfrm>
            <a:off x="4434840" y="1783080"/>
            <a:ext cx="4023360" cy="457200"/>
          </a:xfrm>
          <a:prstGeom prst="rect">
            <a:avLst/>
          </a:prstGeom>
          <a:noFill/>
          <a:ln/>
        </p:spPr>
        <p:txBody>
          <a:bodyPr wrap="square" lIns="0" tIns="0" rIns="0" bIns="0" rtlCol="0" anchor="ctr"/>
          <a:lstStyle/>
          <a:p>
            <a:pPr marL="0" indent="0">
              <a:buNone/>
            </a:pPr>
            <a:r>
              <a:rPr lang="en-US" sz="1150" b="1" dirty="0">
                <a:solidFill>
                  <a:srgbClr val="AEFCFE"/>
                </a:solidFill>
                <a:latin typeface="Trebuchet MS" pitchFamily="34" charset="0"/>
                <a:ea typeface="Trebuchet MS" pitchFamily="34" charset="-122"/>
                <a:cs typeface="Trebuchet MS" pitchFamily="34" charset="-120"/>
              </a:rPr>
              <a:t>EduCore</a:t>
            </a:r>
            <a:endParaRPr lang="en-US" sz="1150" dirty="0"/>
          </a:p>
        </p:txBody>
      </p:sp>
      <p:sp>
        <p:nvSpPr>
          <p:cNvPr id="7" name="Text 5"/>
          <p:cNvSpPr/>
          <p:nvPr/>
        </p:nvSpPr>
        <p:spPr>
          <a:xfrm>
            <a:off x="8641080" y="1783080"/>
            <a:ext cx="2834640" cy="457200"/>
          </a:xfrm>
          <a:prstGeom prst="rect">
            <a:avLst/>
          </a:prstGeom>
          <a:noFill/>
          <a:ln/>
        </p:spPr>
        <p:txBody>
          <a:bodyPr wrap="square" lIns="0" tIns="0" rIns="0" bIns="0" rtlCol="0" anchor="ctr"/>
          <a:lstStyle/>
          <a:p>
            <a:pPr marL="0" indent="0">
              <a:buNone/>
            </a:pPr>
            <a:r>
              <a:rPr lang="en-US" sz="1150" b="1" dirty="0">
                <a:solidFill>
                  <a:srgbClr val="B9D2D9"/>
                </a:solidFill>
                <a:latin typeface="Trebuchet MS" pitchFamily="34" charset="0"/>
                <a:ea typeface="Trebuchet MS" pitchFamily="34" charset="-122"/>
                <a:cs typeface="Trebuchet MS" pitchFamily="34" charset="-120"/>
              </a:rPr>
              <a:t>Typical school system</a:t>
            </a:r>
            <a:endParaRPr lang="en-US" sz="1150" dirty="0"/>
          </a:p>
        </p:txBody>
      </p:sp>
      <p:sp>
        <p:nvSpPr>
          <p:cNvPr id="8" name="Shape 6"/>
          <p:cNvSpPr/>
          <p:nvPr/>
        </p:nvSpPr>
        <p:spPr>
          <a:xfrm>
            <a:off x="685800" y="2240280"/>
            <a:ext cx="10789920" cy="630936"/>
          </a:xfrm>
          <a:prstGeom prst="rect">
            <a:avLst/>
          </a:prstGeom>
          <a:solidFill>
            <a:srgbClr val="FFFFFF"/>
          </a:solidFill>
          <a:ln w="6350">
            <a:solidFill>
              <a:srgbClr val="DCE9EC"/>
            </a:solidFill>
            <a:prstDash val="solid"/>
          </a:ln>
        </p:spPr>
        <p:txBody>
          <a:bodyPr/>
          <a:lstStyle/>
          <a:p>
            <a:endParaRPr lang="en-US"/>
          </a:p>
        </p:txBody>
      </p:sp>
      <p:sp>
        <p:nvSpPr>
          <p:cNvPr id="9" name="Text 7"/>
          <p:cNvSpPr/>
          <p:nvPr/>
        </p:nvSpPr>
        <p:spPr>
          <a:xfrm>
            <a:off x="868680" y="2240280"/>
            <a:ext cx="3383280" cy="630936"/>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All-in-one SaaS suite</a:t>
            </a:r>
            <a:endParaRPr lang="en-US" sz="1150" dirty="0"/>
          </a:p>
        </p:txBody>
      </p:sp>
      <p:pic>
        <p:nvPicPr>
          <p:cNvPr id="10" name="Image 0" descr="C:\Users\USER\OneDrive\Desktop\EDUCore - V2\docs\investor-pitch\build\gen\icon-check-16A34A.png"/>
          <p:cNvPicPr>
            <a:picLocks noChangeAspect="1"/>
          </p:cNvPicPr>
          <p:nvPr/>
        </p:nvPicPr>
        <p:blipFill>
          <a:blip r:embed="rId4"/>
          <a:stretch>
            <a:fillRect/>
          </a:stretch>
        </p:blipFill>
        <p:spPr>
          <a:xfrm>
            <a:off x="4434840" y="2446020"/>
            <a:ext cx="219456" cy="219456"/>
          </a:xfrm>
          <a:prstGeom prst="rect">
            <a:avLst/>
          </a:prstGeom>
        </p:spPr>
      </p:pic>
      <p:sp>
        <p:nvSpPr>
          <p:cNvPr id="11" name="Text 8"/>
          <p:cNvSpPr/>
          <p:nvPr/>
        </p:nvSpPr>
        <p:spPr>
          <a:xfrm>
            <a:off x="4727448" y="2240280"/>
            <a:ext cx="3657600" cy="630936"/>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Single platform across SIS, finance, LMS &amp; comms</a:t>
            </a:r>
            <a:endParaRPr lang="en-US" sz="1050" dirty="0"/>
          </a:p>
        </p:txBody>
      </p:sp>
      <p:sp>
        <p:nvSpPr>
          <p:cNvPr id="12" name="Text 9"/>
          <p:cNvSpPr/>
          <p:nvPr/>
        </p:nvSpPr>
        <p:spPr>
          <a:xfrm>
            <a:off x="8641080" y="2240280"/>
            <a:ext cx="2743200" cy="630936"/>
          </a:xfrm>
          <a:prstGeom prst="rect">
            <a:avLst/>
          </a:prstGeom>
          <a:noFill/>
          <a:ln/>
        </p:spPr>
        <p:txBody>
          <a:bodyPr wrap="square" lIns="0" tIns="0" rIns="0" bIns="0" rtlCol="0" anchor="ctr"/>
          <a:lstStyle/>
          <a:p>
            <a:pPr marL="0" indent="0">
              <a:buNone/>
            </a:pPr>
            <a:r>
              <a:rPr lang="en-US" sz="1050" i="1" dirty="0">
                <a:solidFill>
                  <a:srgbClr val="6E7E86"/>
                </a:solidFill>
                <a:latin typeface="Calibri" pitchFamily="34" charset="0"/>
                <a:ea typeface="Calibri" pitchFamily="34" charset="-122"/>
                <a:cs typeface="Calibri" pitchFamily="34" charset="-120"/>
              </a:rPr>
              <a:t>Separate apps stitched together</a:t>
            </a:r>
            <a:endParaRPr lang="en-US" sz="1050" dirty="0"/>
          </a:p>
        </p:txBody>
      </p:sp>
      <p:sp>
        <p:nvSpPr>
          <p:cNvPr id="13" name="Shape 10"/>
          <p:cNvSpPr/>
          <p:nvPr/>
        </p:nvSpPr>
        <p:spPr>
          <a:xfrm>
            <a:off x="685800" y="2871216"/>
            <a:ext cx="10789920" cy="630936"/>
          </a:xfrm>
          <a:prstGeom prst="rect">
            <a:avLst/>
          </a:prstGeom>
          <a:solidFill>
            <a:srgbClr val="EEF7F8"/>
          </a:solidFill>
          <a:ln w="6350">
            <a:solidFill>
              <a:srgbClr val="DCE9EC"/>
            </a:solidFill>
            <a:prstDash val="solid"/>
          </a:ln>
        </p:spPr>
        <p:txBody>
          <a:bodyPr/>
          <a:lstStyle/>
          <a:p>
            <a:endParaRPr lang="en-US"/>
          </a:p>
        </p:txBody>
      </p:sp>
      <p:sp>
        <p:nvSpPr>
          <p:cNvPr id="14" name="Text 11"/>
          <p:cNvSpPr/>
          <p:nvPr/>
        </p:nvSpPr>
        <p:spPr>
          <a:xfrm>
            <a:off x="868680" y="2871216"/>
            <a:ext cx="3383280" cy="630936"/>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Multi-tenant by design</a:t>
            </a:r>
            <a:endParaRPr lang="en-US" sz="1150" dirty="0"/>
          </a:p>
        </p:txBody>
      </p:sp>
      <p:pic>
        <p:nvPicPr>
          <p:cNvPr id="15" name="Image 1" descr="C:\Users\USER\OneDrive\Desktop\EDUCore - V2\docs\investor-pitch\build\gen\icon-check-16A34A.png"/>
          <p:cNvPicPr>
            <a:picLocks noChangeAspect="1"/>
          </p:cNvPicPr>
          <p:nvPr/>
        </p:nvPicPr>
        <p:blipFill>
          <a:blip r:embed="rId4"/>
          <a:stretch>
            <a:fillRect/>
          </a:stretch>
        </p:blipFill>
        <p:spPr>
          <a:xfrm>
            <a:off x="4434840" y="3076956"/>
            <a:ext cx="219456" cy="219456"/>
          </a:xfrm>
          <a:prstGeom prst="rect">
            <a:avLst/>
          </a:prstGeom>
        </p:spPr>
      </p:pic>
      <p:sp>
        <p:nvSpPr>
          <p:cNvPr id="16" name="Text 12"/>
          <p:cNvSpPr/>
          <p:nvPr/>
        </p:nvSpPr>
        <p:spPr>
          <a:xfrm>
            <a:off x="4727448" y="2871216"/>
            <a:ext cx="3657600" cy="630936"/>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EF global tenant isolation at the data layer</a:t>
            </a:r>
            <a:endParaRPr lang="en-US" sz="1050" dirty="0"/>
          </a:p>
        </p:txBody>
      </p:sp>
      <p:sp>
        <p:nvSpPr>
          <p:cNvPr id="17" name="Text 13"/>
          <p:cNvSpPr/>
          <p:nvPr/>
        </p:nvSpPr>
        <p:spPr>
          <a:xfrm>
            <a:off x="8641080" y="2871216"/>
            <a:ext cx="2743200" cy="630936"/>
          </a:xfrm>
          <a:prstGeom prst="rect">
            <a:avLst/>
          </a:prstGeom>
          <a:noFill/>
          <a:ln/>
        </p:spPr>
        <p:txBody>
          <a:bodyPr wrap="square" lIns="0" tIns="0" rIns="0" bIns="0" rtlCol="0" anchor="ctr"/>
          <a:lstStyle/>
          <a:p>
            <a:pPr marL="0" indent="0">
              <a:buNone/>
            </a:pPr>
            <a:r>
              <a:rPr lang="en-US" sz="1050" i="1" dirty="0">
                <a:solidFill>
                  <a:srgbClr val="6E7E86"/>
                </a:solidFill>
                <a:latin typeface="Calibri" pitchFamily="34" charset="0"/>
                <a:ea typeface="Calibri" pitchFamily="34" charset="-122"/>
                <a:cs typeface="Calibri" pitchFamily="34" charset="-120"/>
              </a:rPr>
              <a:t>Single-school or bolt-on tenancy</a:t>
            </a:r>
            <a:endParaRPr lang="en-US" sz="1050" dirty="0"/>
          </a:p>
        </p:txBody>
      </p:sp>
      <p:sp>
        <p:nvSpPr>
          <p:cNvPr id="18" name="Shape 14"/>
          <p:cNvSpPr/>
          <p:nvPr/>
        </p:nvSpPr>
        <p:spPr>
          <a:xfrm>
            <a:off x="685800" y="3502152"/>
            <a:ext cx="10789920" cy="630936"/>
          </a:xfrm>
          <a:prstGeom prst="rect">
            <a:avLst/>
          </a:prstGeom>
          <a:solidFill>
            <a:srgbClr val="FFFFFF"/>
          </a:solidFill>
          <a:ln w="6350">
            <a:solidFill>
              <a:srgbClr val="DCE9EC"/>
            </a:solidFill>
            <a:prstDash val="solid"/>
          </a:ln>
        </p:spPr>
        <p:txBody>
          <a:bodyPr/>
          <a:lstStyle/>
          <a:p>
            <a:endParaRPr lang="en-US"/>
          </a:p>
        </p:txBody>
      </p:sp>
      <p:sp>
        <p:nvSpPr>
          <p:cNvPr id="19" name="Text 15"/>
          <p:cNvSpPr/>
          <p:nvPr/>
        </p:nvSpPr>
        <p:spPr>
          <a:xfrm>
            <a:off x="868680" y="3502152"/>
            <a:ext cx="3383280" cy="630936"/>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Built-in CRM + demo booking</a:t>
            </a:r>
            <a:endParaRPr lang="en-US" sz="1150" dirty="0"/>
          </a:p>
        </p:txBody>
      </p:sp>
      <p:pic>
        <p:nvPicPr>
          <p:cNvPr id="20" name="Image 2" descr="C:\Users\USER\OneDrive\Desktop\EDUCore - V2\docs\investor-pitch\build\gen\icon-check-16A34A.png"/>
          <p:cNvPicPr>
            <a:picLocks noChangeAspect="1"/>
          </p:cNvPicPr>
          <p:nvPr/>
        </p:nvPicPr>
        <p:blipFill>
          <a:blip r:embed="rId4"/>
          <a:stretch>
            <a:fillRect/>
          </a:stretch>
        </p:blipFill>
        <p:spPr>
          <a:xfrm>
            <a:off x="4434840" y="3707892"/>
            <a:ext cx="219456" cy="219456"/>
          </a:xfrm>
          <a:prstGeom prst="rect">
            <a:avLst/>
          </a:prstGeom>
        </p:spPr>
      </p:pic>
      <p:sp>
        <p:nvSpPr>
          <p:cNvPr id="21" name="Text 16"/>
          <p:cNvSpPr/>
          <p:nvPr/>
        </p:nvSpPr>
        <p:spPr>
          <a:xfrm>
            <a:off x="4727448" y="3502152"/>
            <a:ext cx="3657600" cy="630936"/>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Lead capture → admissions pipeline included</a:t>
            </a:r>
            <a:endParaRPr lang="en-US" sz="1050" dirty="0"/>
          </a:p>
        </p:txBody>
      </p:sp>
      <p:sp>
        <p:nvSpPr>
          <p:cNvPr id="22" name="Text 17"/>
          <p:cNvSpPr/>
          <p:nvPr/>
        </p:nvSpPr>
        <p:spPr>
          <a:xfrm>
            <a:off x="8641080" y="3502152"/>
            <a:ext cx="2743200" cy="630936"/>
          </a:xfrm>
          <a:prstGeom prst="rect">
            <a:avLst/>
          </a:prstGeom>
          <a:noFill/>
          <a:ln/>
        </p:spPr>
        <p:txBody>
          <a:bodyPr wrap="square" lIns="0" tIns="0" rIns="0" bIns="0" rtlCol="0" anchor="ctr"/>
          <a:lstStyle/>
          <a:p>
            <a:pPr marL="0" indent="0">
              <a:buNone/>
            </a:pPr>
            <a:r>
              <a:rPr lang="en-US" sz="1050" i="1" dirty="0">
                <a:solidFill>
                  <a:srgbClr val="6E7E86"/>
                </a:solidFill>
                <a:latin typeface="Calibri" pitchFamily="34" charset="0"/>
                <a:ea typeface="Calibri" pitchFamily="34" charset="-122"/>
                <a:cs typeface="Calibri" pitchFamily="34" charset="-120"/>
              </a:rPr>
              <a:t>Requires external CRM</a:t>
            </a:r>
            <a:endParaRPr lang="en-US" sz="1050" dirty="0"/>
          </a:p>
        </p:txBody>
      </p:sp>
      <p:sp>
        <p:nvSpPr>
          <p:cNvPr id="23" name="Shape 18"/>
          <p:cNvSpPr/>
          <p:nvPr/>
        </p:nvSpPr>
        <p:spPr>
          <a:xfrm>
            <a:off x="685800" y="4133088"/>
            <a:ext cx="10789920" cy="630936"/>
          </a:xfrm>
          <a:prstGeom prst="rect">
            <a:avLst/>
          </a:prstGeom>
          <a:solidFill>
            <a:srgbClr val="EEF7F8"/>
          </a:solidFill>
          <a:ln w="6350">
            <a:solidFill>
              <a:srgbClr val="DCE9EC"/>
            </a:solidFill>
            <a:prstDash val="solid"/>
          </a:ln>
        </p:spPr>
        <p:txBody>
          <a:bodyPr/>
          <a:lstStyle/>
          <a:p>
            <a:endParaRPr lang="en-US"/>
          </a:p>
        </p:txBody>
      </p:sp>
      <p:sp>
        <p:nvSpPr>
          <p:cNvPr id="24" name="Text 19"/>
          <p:cNvSpPr/>
          <p:nvPr/>
        </p:nvSpPr>
        <p:spPr>
          <a:xfrm>
            <a:off x="868680" y="4133088"/>
            <a:ext cx="3383280" cy="630936"/>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Support &amp; helpdesk</a:t>
            </a:r>
            <a:endParaRPr lang="en-US" sz="1150" dirty="0"/>
          </a:p>
        </p:txBody>
      </p:sp>
      <p:pic>
        <p:nvPicPr>
          <p:cNvPr id="25" name="Image 3" descr="C:\Users\USER\OneDrive\Desktop\EDUCore - V2\docs\investor-pitch\build\gen\icon-check-16A34A.png"/>
          <p:cNvPicPr>
            <a:picLocks noChangeAspect="1"/>
          </p:cNvPicPr>
          <p:nvPr/>
        </p:nvPicPr>
        <p:blipFill>
          <a:blip r:embed="rId4"/>
          <a:stretch>
            <a:fillRect/>
          </a:stretch>
        </p:blipFill>
        <p:spPr>
          <a:xfrm>
            <a:off x="4434840" y="4338828"/>
            <a:ext cx="219456" cy="219456"/>
          </a:xfrm>
          <a:prstGeom prst="rect">
            <a:avLst/>
          </a:prstGeom>
        </p:spPr>
      </p:pic>
      <p:sp>
        <p:nvSpPr>
          <p:cNvPr id="26" name="Text 20"/>
          <p:cNvSpPr/>
          <p:nvPr/>
        </p:nvSpPr>
        <p:spPr>
          <a:xfrm>
            <a:off x="4727448" y="4133088"/>
            <a:ext cx="3657600" cy="630936"/>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Ticketing with SLAs inside the platform</a:t>
            </a:r>
            <a:endParaRPr lang="en-US" sz="1050" dirty="0"/>
          </a:p>
        </p:txBody>
      </p:sp>
      <p:sp>
        <p:nvSpPr>
          <p:cNvPr id="27" name="Text 21"/>
          <p:cNvSpPr/>
          <p:nvPr/>
        </p:nvSpPr>
        <p:spPr>
          <a:xfrm>
            <a:off x="8641080" y="4133088"/>
            <a:ext cx="2743200" cy="630936"/>
          </a:xfrm>
          <a:prstGeom prst="rect">
            <a:avLst/>
          </a:prstGeom>
          <a:noFill/>
          <a:ln/>
        </p:spPr>
        <p:txBody>
          <a:bodyPr wrap="square" lIns="0" tIns="0" rIns="0" bIns="0" rtlCol="0" anchor="ctr"/>
          <a:lstStyle/>
          <a:p>
            <a:pPr marL="0" indent="0">
              <a:buNone/>
            </a:pPr>
            <a:r>
              <a:rPr lang="en-US" sz="1050" i="1" dirty="0">
                <a:solidFill>
                  <a:srgbClr val="6E7E86"/>
                </a:solidFill>
                <a:latin typeface="Calibri" pitchFamily="34" charset="0"/>
                <a:ea typeface="Calibri" pitchFamily="34" charset="-122"/>
                <a:cs typeface="Calibri" pitchFamily="34" charset="-120"/>
              </a:rPr>
              <a:t>Email / third-party desk</a:t>
            </a:r>
            <a:endParaRPr lang="en-US" sz="1050" dirty="0"/>
          </a:p>
        </p:txBody>
      </p:sp>
      <p:sp>
        <p:nvSpPr>
          <p:cNvPr id="28" name="Shape 22"/>
          <p:cNvSpPr/>
          <p:nvPr/>
        </p:nvSpPr>
        <p:spPr>
          <a:xfrm>
            <a:off x="685800" y="4764024"/>
            <a:ext cx="10789920" cy="630936"/>
          </a:xfrm>
          <a:prstGeom prst="rect">
            <a:avLst/>
          </a:prstGeom>
          <a:solidFill>
            <a:srgbClr val="FFFFFF"/>
          </a:solidFill>
          <a:ln w="6350">
            <a:solidFill>
              <a:srgbClr val="DCE9EC"/>
            </a:solidFill>
            <a:prstDash val="solid"/>
          </a:ln>
        </p:spPr>
        <p:txBody>
          <a:bodyPr/>
          <a:lstStyle/>
          <a:p>
            <a:endParaRPr lang="en-US"/>
          </a:p>
        </p:txBody>
      </p:sp>
      <p:sp>
        <p:nvSpPr>
          <p:cNvPr id="29" name="Text 23"/>
          <p:cNvSpPr/>
          <p:nvPr/>
        </p:nvSpPr>
        <p:spPr>
          <a:xfrm>
            <a:off x="868680" y="4764024"/>
            <a:ext cx="3383280" cy="630936"/>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Legal, consent &amp; privacy</a:t>
            </a:r>
            <a:endParaRPr lang="en-US" sz="1150" dirty="0"/>
          </a:p>
        </p:txBody>
      </p:sp>
      <p:pic>
        <p:nvPicPr>
          <p:cNvPr id="30" name="Image 4" descr="C:\Users\USER\OneDrive\Desktop\EDUCore - V2\docs\investor-pitch\build\gen\icon-check-16A34A.png"/>
          <p:cNvPicPr>
            <a:picLocks noChangeAspect="1"/>
          </p:cNvPicPr>
          <p:nvPr/>
        </p:nvPicPr>
        <p:blipFill>
          <a:blip r:embed="rId4"/>
          <a:stretch>
            <a:fillRect/>
          </a:stretch>
        </p:blipFill>
        <p:spPr>
          <a:xfrm>
            <a:off x="4434840" y="4969764"/>
            <a:ext cx="219456" cy="219456"/>
          </a:xfrm>
          <a:prstGeom prst="rect">
            <a:avLst/>
          </a:prstGeom>
        </p:spPr>
      </p:pic>
      <p:sp>
        <p:nvSpPr>
          <p:cNvPr id="31" name="Text 24"/>
          <p:cNvSpPr/>
          <p:nvPr/>
        </p:nvSpPr>
        <p:spPr>
          <a:xfrm>
            <a:off x="4727448" y="4764024"/>
            <a:ext cx="3657600" cy="630936"/>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Consent records &amp; data-request workflows</a:t>
            </a:r>
            <a:endParaRPr lang="en-US" sz="1050" dirty="0"/>
          </a:p>
        </p:txBody>
      </p:sp>
      <p:sp>
        <p:nvSpPr>
          <p:cNvPr id="32" name="Text 25"/>
          <p:cNvSpPr/>
          <p:nvPr/>
        </p:nvSpPr>
        <p:spPr>
          <a:xfrm>
            <a:off x="8641080" y="4764024"/>
            <a:ext cx="2743200" cy="630936"/>
          </a:xfrm>
          <a:prstGeom prst="rect">
            <a:avLst/>
          </a:prstGeom>
          <a:noFill/>
          <a:ln/>
        </p:spPr>
        <p:txBody>
          <a:bodyPr wrap="square" lIns="0" tIns="0" rIns="0" bIns="0" rtlCol="0" anchor="ctr"/>
          <a:lstStyle/>
          <a:p>
            <a:pPr marL="0" indent="0">
              <a:buNone/>
            </a:pPr>
            <a:r>
              <a:rPr lang="en-US" sz="1050" i="1" dirty="0">
                <a:solidFill>
                  <a:srgbClr val="6E7E86"/>
                </a:solidFill>
                <a:latin typeface="Calibri" pitchFamily="34" charset="0"/>
                <a:ea typeface="Calibri" pitchFamily="34" charset="-122"/>
                <a:cs typeface="Calibri" pitchFamily="34" charset="-120"/>
              </a:rPr>
              <a:t>Rarely addressed</a:t>
            </a:r>
            <a:endParaRPr lang="en-US" sz="1050" dirty="0"/>
          </a:p>
        </p:txBody>
      </p:sp>
      <p:sp>
        <p:nvSpPr>
          <p:cNvPr id="33" name="Shape 26"/>
          <p:cNvSpPr/>
          <p:nvPr/>
        </p:nvSpPr>
        <p:spPr>
          <a:xfrm>
            <a:off x="685800" y="5394960"/>
            <a:ext cx="10789920" cy="630936"/>
          </a:xfrm>
          <a:prstGeom prst="rect">
            <a:avLst/>
          </a:prstGeom>
          <a:solidFill>
            <a:srgbClr val="EEF7F8"/>
          </a:solidFill>
          <a:ln w="6350">
            <a:solidFill>
              <a:srgbClr val="DCE9EC"/>
            </a:solidFill>
            <a:prstDash val="solid"/>
          </a:ln>
        </p:spPr>
        <p:txBody>
          <a:bodyPr/>
          <a:lstStyle/>
          <a:p>
            <a:endParaRPr lang="en-US"/>
          </a:p>
        </p:txBody>
      </p:sp>
      <p:sp>
        <p:nvSpPr>
          <p:cNvPr id="34" name="Text 27"/>
          <p:cNvSpPr/>
          <p:nvPr/>
        </p:nvSpPr>
        <p:spPr>
          <a:xfrm>
            <a:off x="868680" y="5394960"/>
            <a:ext cx="3383280" cy="630936"/>
          </a:xfrm>
          <a:prstGeom prst="rect">
            <a:avLst/>
          </a:prstGeom>
          <a:noFill/>
          <a:ln/>
        </p:spPr>
        <p:txBody>
          <a:bodyPr wrap="square" lIns="0" tIns="0" rIns="0" bIns="0" rtlCol="0" anchor="ctr"/>
          <a:lstStyle/>
          <a:p>
            <a:pPr marL="0" indent="0">
              <a:buNone/>
            </a:pPr>
            <a:r>
              <a:rPr lang="en-US" sz="1150" b="1" dirty="0">
                <a:solidFill>
                  <a:srgbClr val="0B1620"/>
                </a:solidFill>
                <a:latin typeface="Trebuchet MS" pitchFamily="34" charset="0"/>
                <a:ea typeface="Trebuchet MS" pitchFamily="34" charset="-122"/>
                <a:cs typeface="Trebuchet MS" pitchFamily="34" charset="-120"/>
              </a:rPr>
              <a:t>GCC-ready &amp; bilingual</a:t>
            </a:r>
            <a:endParaRPr lang="en-US" sz="1150" dirty="0"/>
          </a:p>
        </p:txBody>
      </p:sp>
      <p:pic>
        <p:nvPicPr>
          <p:cNvPr id="35" name="Image 5" descr="C:\Users\USER\OneDrive\Desktop\EDUCore - V2\docs\investor-pitch\build\gen\icon-check-16A34A.png"/>
          <p:cNvPicPr>
            <a:picLocks noChangeAspect="1"/>
          </p:cNvPicPr>
          <p:nvPr/>
        </p:nvPicPr>
        <p:blipFill>
          <a:blip r:embed="rId4"/>
          <a:stretch>
            <a:fillRect/>
          </a:stretch>
        </p:blipFill>
        <p:spPr>
          <a:xfrm>
            <a:off x="4434840" y="5600700"/>
            <a:ext cx="219456" cy="219456"/>
          </a:xfrm>
          <a:prstGeom prst="rect">
            <a:avLst/>
          </a:prstGeom>
        </p:spPr>
      </p:pic>
      <p:sp>
        <p:nvSpPr>
          <p:cNvPr id="36" name="Text 28"/>
          <p:cNvSpPr/>
          <p:nvPr/>
        </p:nvSpPr>
        <p:spPr>
          <a:xfrm>
            <a:off x="4727448" y="5394960"/>
            <a:ext cx="3657600" cy="630936"/>
          </a:xfrm>
          <a:prstGeom prst="rect">
            <a:avLst/>
          </a:prstGeom>
          <a:noFill/>
          <a:ln/>
        </p:spPr>
        <p:txBody>
          <a:bodyPr wrap="square" lIns="0" tIns="0" rIns="0" bIns="0" rtlCol="0" anchor="ctr"/>
          <a:lstStyle/>
          <a:p>
            <a:pPr marL="0" indent="0">
              <a:buNone/>
            </a:pPr>
            <a:r>
              <a:rPr lang="en-US" sz="1050" dirty="0">
                <a:solidFill>
                  <a:srgbClr val="3D4D55"/>
                </a:solidFill>
                <a:latin typeface="Calibri" pitchFamily="34" charset="0"/>
                <a:ea typeface="Calibri" pitchFamily="34" charset="-122"/>
                <a:cs typeface="Calibri" pitchFamily="34" charset="-120"/>
              </a:rPr>
              <a:t>Arabic/English, RTL-native, ZATCA-aware finance</a:t>
            </a:r>
            <a:endParaRPr lang="en-US" sz="1050" dirty="0"/>
          </a:p>
        </p:txBody>
      </p:sp>
      <p:sp>
        <p:nvSpPr>
          <p:cNvPr id="37" name="Text 29"/>
          <p:cNvSpPr/>
          <p:nvPr/>
        </p:nvSpPr>
        <p:spPr>
          <a:xfrm>
            <a:off x="8641080" y="5394960"/>
            <a:ext cx="2743200" cy="630936"/>
          </a:xfrm>
          <a:prstGeom prst="rect">
            <a:avLst/>
          </a:prstGeom>
          <a:noFill/>
          <a:ln/>
        </p:spPr>
        <p:txBody>
          <a:bodyPr wrap="square" lIns="0" tIns="0" rIns="0" bIns="0" rtlCol="0" anchor="ctr"/>
          <a:lstStyle/>
          <a:p>
            <a:pPr marL="0" indent="0">
              <a:buNone/>
            </a:pPr>
            <a:r>
              <a:rPr lang="en-US" sz="1050" i="1" dirty="0">
                <a:solidFill>
                  <a:srgbClr val="6E7E86"/>
                </a:solidFill>
                <a:latin typeface="Calibri" pitchFamily="34" charset="0"/>
                <a:ea typeface="Calibri" pitchFamily="34" charset="-122"/>
                <a:cs typeface="Calibri" pitchFamily="34" charset="-120"/>
              </a:rPr>
              <a:t>English-first, localized later</a:t>
            </a:r>
            <a:endParaRPr lang="en-US" sz="1050" dirty="0"/>
          </a:p>
        </p:txBody>
      </p:sp>
      <p:sp>
        <p:nvSpPr>
          <p:cNvPr id="38" name="Text 30"/>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337579"/>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6E7E86"/>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39" name="Text 31"/>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6E7E86"/>
                </a:solidFill>
                <a:latin typeface="Trebuchet MS" pitchFamily="34" charset="0"/>
                <a:ea typeface="Trebuchet MS" pitchFamily="34" charset="-122"/>
                <a:cs typeface="Trebuchet MS"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685800" y="502920"/>
            <a:ext cx="7315200" cy="274320"/>
          </a:xfrm>
          <a:prstGeom prst="rect">
            <a:avLst/>
          </a:prstGeom>
          <a:noFill/>
          <a:ln/>
        </p:spPr>
        <p:txBody>
          <a:bodyPr wrap="square" lIns="0" tIns="0" rIns="0" bIns="0" rtlCol="0" anchor="ctr"/>
          <a:lstStyle/>
          <a:p>
            <a:pPr marL="0" indent="0" algn="l">
              <a:buNone/>
            </a:pPr>
            <a:r>
              <a:rPr lang="en-US" sz="1200" b="1" kern="0" spc="300" dirty="0">
                <a:solidFill>
                  <a:srgbClr val="5FE5E8"/>
                </a:solidFill>
                <a:latin typeface="Trebuchet MS" pitchFamily="34" charset="0"/>
                <a:ea typeface="Trebuchet MS" pitchFamily="34" charset="-122"/>
                <a:cs typeface="Trebuchet MS" pitchFamily="34" charset="-120"/>
              </a:rPr>
              <a:t>TECHNOLOGY</a:t>
            </a:r>
            <a:endParaRPr lang="en-US" sz="1200" dirty="0"/>
          </a:p>
        </p:txBody>
      </p:sp>
      <p:sp>
        <p:nvSpPr>
          <p:cNvPr id="3" name="Text 1"/>
          <p:cNvSpPr/>
          <p:nvPr/>
        </p:nvSpPr>
        <p:spPr>
          <a:xfrm>
            <a:off x="685800" y="777240"/>
            <a:ext cx="10789920" cy="822960"/>
          </a:xfrm>
          <a:prstGeom prst="rect">
            <a:avLst/>
          </a:prstGeom>
          <a:noFill/>
          <a:ln/>
        </p:spPr>
        <p:txBody>
          <a:bodyPr wrap="square" lIns="0" tIns="0" rIns="0" bIns="0" rtlCol="0" anchor="ctr"/>
          <a:lstStyle/>
          <a:p>
            <a:pPr marL="0" indent="0" algn="l">
              <a:buNone/>
            </a:pPr>
            <a:r>
              <a:rPr lang="en-US" sz="3200" b="1" dirty="0">
                <a:solidFill>
                  <a:srgbClr val="FFFFFF"/>
                </a:solidFill>
                <a:latin typeface="Trebuchet MS" pitchFamily="34" charset="0"/>
                <a:ea typeface="Trebuchet MS" pitchFamily="34" charset="-122"/>
                <a:cs typeface="Trebuchet MS" pitchFamily="34" charset="-120"/>
              </a:rPr>
              <a:t>Modern, cloud-ready architecture</a:t>
            </a:r>
            <a:endParaRPr lang="en-US" sz="3200" dirty="0"/>
          </a:p>
        </p:txBody>
      </p:sp>
      <p:sp>
        <p:nvSpPr>
          <p:cNvPr id="4" name="Shape 2"/>
          <p:cNvSpPr/>
          <p:nvPr/>
        </p:nvSpPr>
        <p:spPr>
          <a:xfrm>
            <a:off x="685800" y="1691640"/>
            <a:ext cx="10789920" cy="1371600"/>
          </a:xfrm>
          <a:prstGeom prst="roundRect">
            <a:avLst>
              <a:gd name="adj" fmla="val 5333"/>
            </a:avLst>
          </a:prstGeom>
          <a:solidFill>
            <a:srgbClr val="0E2129"/>
          </a:solidFill>
          <a:ln w="12700">
            <a:solidFill>
              <a:srgbClr val="5FE5E8"/>
            </a:solidFill>
            <a:prstDash val="solid"/>
          </a:ln>
        </p:spPr>
        <p:txBody>
          <a:bodyPr/>
          <a:lstStyle/>
          <a:p>
            <a:endParaRPr lang="en-US"/>
          </a:p>
        </p:txBody>
      </p:sp>
      <p:sp>
        <p:nvSpPr>
          <p:cNvPr id="5" name="Text 3"/>
          <p:cNvSpPr/>
          <p:nvPr/>
        </p:nvSpPr>
        <p:spPr>
          <a:xfrm>
            <a:off x="822960" y="1737360"/>
            <a:ext cx="10515600" cy="274320"/>
          </a:xfrm>
          <a:prstGeom prst="rect">
            <a:avLst/>
          </a:prstGeom>
          <a:noFill/>
          <a:ln/>
        </p:spPr>
        <p:txBody>
          <a:bodyPr wrap="square" lIns="0" tIns="0" rIns="0" bIns="0" rtlCol="0" anchor="ctr"/>
          <a:lstStyle/>
          <a:p>
            <a:pPr marL="0" indent="0">
              <a:buNone/>
            </a:pPr>
            <a:r>
              <a:rPr lang="en-US" sz="950" b="1" kern="0" spc="100" dirty="0">
                <a:solidFill>
                  <a:srgbClr val="5FE5E8"/>
                </a:solidFill>
                <a:latin typeface="Trebuchet MS" pitchFamily="34" charset="0"/>
                <a:ea typeface="Trebuchet MS" pitchFamily="34" charset="-122"/>
                <a:cs typeface="Trebuchet MS" pitchFamily="34" charset="-120"/>
              </a:rPr>
              <a:t>CLIENTS</a:t>
            </a:r>
            <a:endParaRPr lang="en-US" sz="950" dirty="0"/>
          </a:p>
        </p:txBody>
      </p:sp>
      <p:sp>
        <p:nvSpPr>
          <p:cNvPr id="6" name="Shape 4"/>
          <p:cNvSpPr/>
          <p:nvPr/>
        </p:nvSpPr>
        <p:spPr>
          <a:xfrm>
            <a:off x="914400" y="2057400"/>
            <a:ext cx="246888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7" name="Image 0" descr="C:\Users\USER\OneDrive\Desktop\EDUCore - V2\docs\investor-pitch\build\gen\icon-globe-5FE5E8.png"/>
          <p:cNvPicPr>
            <a:picLocks noChangeAspect="1"/>
          </p:cNvPicPr>
          <p:nvPr/>
        </p:nvPicPr>
        <p:blipFill>
          <a:blip r:embed="rId4"/>
          <a:stretch>
            <a:fillRect/>
          </a:stretch>
        </p:blipFill>
        <p:spPr>
          <a:xfrm>
            <a:off x="1078992" y="2221992"/>
            <a:ext cx="329184" cy="329184"/>
          </a:xfrm>
          <a:prstGeom prst="rect">
            <a:avLst/>
          </a:prstGeom>
        </p:spPr>
      </p:pic>
      <p:sp>
        <p:nvSpPr>
          <p:cNvPr id="8" name="Text 5"/>
          <p:cNvSpPr/>
          <p:nvPr/>
        </p:nvSpPr>
        <p:spPr>
          <a:xfrm>
            <a:off x="1481328" y="2167128"/>
            <a:ext cx="182880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Web App</a:t>
            </a:r>
            <a:endParaRPr lang="en-US" sz="1100" dirty="0"/>
          </a:p>
        </p:txBody>
      </p:sp>
      <p:sp>
        <p:nvSpPr>
          <p:cNvPr id="9" name="Text 6"/>
          <p:cNvSpPr/>
          <p:nvPr/>
        </p:nvSpPr>
        <p:spPr>
          <a:xfrm>
            <a:off x="1481328" y="2478024"/>
            <a:ext cx="182880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Next.js 15</a:t>
            </a:r>
            <a:endParaRPr lang="en-US" sz="850" dirty="0"/>
          </a:p>
        </p:txBody>
      </p:sp>
      <p:sp>
        <p:nvSpPr>
          <p:cNvPr id="10" name="Shape 7"/>
          <p:cNvSpPr/>
          <p:nvPr/>
        </p:nvSpPr>
        <p:spPr>
          <a:xfrm>
            <a:off x="3584448" y="2057400"/>
            <a:ext cx="246888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11" name="Image 1" descr="C:\Users\USER\OneDrive\Desktop\EDUCore - V2\docs\investor-pitch\build\gen\icon-globe-5FE5E8.png"/>
          <p:cNvPicPr>
            <a:picLocks noChangeAspect="1"/>
          </p:cNvPicPr>
          <p:nvPr/>
        </p:nvPicPr>
        <p:blipFill>
          <a:blip r:embed="rId4"/>
          <a:stretch>
            <a:fillRect/>
          </a:stretch>
        </p:blipFill>
        <p:spPr>
          <a:xfrm>
            <a:off x="3749040" y="2221992"/>
            <a:ext cx="329184" cy="329184"/>
          </a:xfrm>
          <a:prstGeom prst="rect">
            <a:avLst/>
          </a:prstGeom>
        </p:spPr>
      </p:pic>
      <p:sp>
        <p:nvSpPr>
          <p:cNvPr id="12" name="Text 8"/>
          <p:cNvSpPr/>
          <p:nvPr/>
        </p:nvSpPr>
        <p:spPr>
          <a:xfrm>
            <a:off x="4151376" y="2167128"/>
            <a:ext cx="182880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Marketing</a:t>
            </a:r>
            <a:endParaRPr lang="en-US" sz="1100" dirty="0"/>
          </a:p>
        </p:txBody>
      </p:sp>
      <p:sp>
        <p:nvSpPr>
          <p:cNvPr id="13" name="Text 9"/>
          <p:cNvSpPr/>
          <p:nvPr/>
        </p:nvSpPr>
        <p:spPr>
          <a:xfrm>
            <a:off x="4151376" y="2478024"/>
            <a:ext cx="182880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Next.js</a:t>
            </a:r>
            <a:endParaRPr lang="en-US" sz="850" dirty="0"/>
          </a:p>
        </p:txBody>
      </p:sp>
      <p:sp>
        <p:nvSpPr>
          <p:cNvPr id="14" name="Shape 10"/>
          <p:cNvSpPr/>
          <p:nvPr/>
        </p:nvSpPr>
        <p:spPr>
          <a:xfrm>
            <a:off x="6254496" y="2057400"/>
            <a:ext cx="246888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15" name="Image 2" descr="C:\Users\USER\OneDrive\Desktop\EDUCore - V2\docs\investor-pitch\build\gen\icon-mobile-5FE5E8.png"/>
          <p:cNvPicPr>
            <a:picLocks noChangeAspect="1"/>
          </p:cNvPicPr>
          <p:nvPr/>
        </p:nvPicPr>
        <p:blipFill>
          <a:blip r:embed="rId5"/>
          <a:stretch>
            <a:fillRect/>
          </a:stretch>
        </p:blipFill>
        <p:spPr>
          <a:xfrm>
            <a:off x="6419088" y="2221992"/>
            <a:ext cx="329184" cy="329184"/>
          </a:xfrm>
          <a:prstGeom prst="rect">
            <a:avLst/>
          </a:prstGeom>
        </p:spPr>
      </p:pic>
      <p:sp>
        <p:nvSpPr>
          <p:cNvPr id="16" name="Text 11"/>
          <p:cNvSpPr/>
          <p:nvPr/>
        </p:nvSpPr>
        <p:spPr>
          <a:xfrm>
            <a:off x="6821424" y="2167128"/>
            <a:ext cx="182880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Mobile</a:t>
            </a:r>
            <a:endParaRPr lang="en-US" sz="1100" dirty="0"/>
          </a:p>
        </p:txBody>
      </p:sp>
      <p:sp>
        <p:nvSpPr>
          <p:cNvPr id="17" name="Text 12"/>
          <p:cNvSpPr/>
          <p:nvPr/>
        </p:nvSpPr>
        <p:spPr>
          <a:xfrm>
            <a:off x="6821424" y="2478024"/>
            <a:ext cx="182880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Flutter</a:t>
            </a:r>
            <a:endParaRPr lang="en-US" sz="850" dirty="0"/>
          </a:p>
        </p:txBody>
      </p:sp>
      <p:sp>
        <p:nvSpPr>
          <p:cNvPr id="18" name="Shape 13"/>
          <p:cNvSpPr/>
          <p:nvPr/>
        </p:nvSpPr>
        <p:spPr>
          <a:xfrm>
            <a:off x="8924544" y="2057400"/>
            <a:ext cx="246888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19" name="Image 3" descr="C:\Users\USER\OneDrive\Desktop\EDUCore - V2\docs\investor-pitch\build\gen\icon-kiosk-5FE5E8.png"/>
          <p:cNvPicPr>
            <a:picLocks noChangeAspect="1"/>
          </p:cNvPicPr>
          <p:nvPr/>
        </p:nvPicPr>
        <p:blipFill>
          <a:blip r:embed="rId6"/>
          <a:stretch>
            <a:fillRect/>
          </a:stretch>
        </p:blipFill>
        <p:spPr>
          <a:xfrm>
            <a:off x="9089136" y="2221992"/>
            <a:ext cx="329184" cy="329184"/>
          </a:xfrm>
          <a:prstGeom prst="rect">
            <a:avLst/>
          </a:prstGeom>
        </p:spPr>
      </p:pic>
      <p:sp>
        <p:nvSpPr>
          <p:cNvPr id="20" name="Text 14"/>
          <p:cNvSpPr/>
          <p:nvPr/>
        </p:nvSpPr>
        <p:spPr>
          <a:xfrm>
            <a:off x="9491472" y="2167128"/>
            <a:ext cx="182880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Kiosk</a:t>
            </a:r>
            <a:endParaRPr lang="en-US" sz="1100" dirty="0"/>
          </a:p>
        </p:txBody>
      </p:sp>
      <p:sp>
        <p:nvSpPr>
          <p:cNvPr id="21" name="Text 15"/>
          <p:cNvSpPr/>
          <p:nvPr/>
        </p:nvSpPr>
        <p:spPr>
          <a:xfrm>
            <a:off x="9491472" y="2478024"/>
            <a:ext cx="182880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Flutter</a:t>
            </a:r>
            <a:endParaRPr lang="en-US" sz="850" dirty="0"/>
          </a:p>
        </p:txBody>
      </p:sp>
      <p:sp>
        <p:nvSpPr>
          <p:cNvPr id="22" name="Shape 16"/>
          <p:cNvSpPr/>
          <p:nvPr/>
        </p:nvSpPr>
        <p:spPr>
          <a:xfrm>
            <a:off x="685800" y="3246120"/>
            <a:ext cx="10789920" cy="1280160"/>
          </a:xfrm>
          <a:prstGeom prst="roundRect">
            <a:avLst>
              <a:gd name="adj" fmla="val 5714"/>
            </a:avLst>
          </a:prstGeom>
          <a:solidFill>
            <a:srgbClr val="0E2129"/>
          </a:solidFill>
          <a:ln w="12700">
            <a:solidFill>
              <a:srgbClr val="5FE5E8"/>
            </a:solidFill>
            <a:prstDash val="solid"/>
          </a:ln>
        </p:spPr>
        <p:txBody>
          <a:bodyPr/>
          <a:lstStyle/>
          <a:p>
            <a:endParaRPr lang="en-US"/>
          </a:p>
        </p:txBody>
      </p:sp>
      <p:sp>
        <p:nvSpPr>
          <p:cNvPr id="23" name="Text 17"/>
          <p:cNvSpPr/>
          <p:nvPr/>
        </p:nvSpPr>
        <p:spPr>
          <a:xfrm>
            <a:off x="822960" y="3291840"/>
            <a:ext cx="10515600" cy="274320"/>
          </a:xfrm>
          <a:prstGeom prst="rect">
            <a:avLst/>
          </a:prstGeom>
          <a:noFill/>
          <a:ln/>
        </p:spPr>
        <p:txBody>
          <a:bodyPr wrap="square" lIns="0" tIns="0" rIns="0" bIns="0" rtlCol="0" anchor="ctr"/>
          <a:lstStyle/>
          <a:p>
            <a:pPr marL="0" indent="0">
              <a:buNone/>
            </a:pPr>
            <a:r>
              <a:rPr lang="en-US" sz="950" b="1" kern="0" spc="100" dirty="0">
                <a:solidFill>
                  <a:srgbClr val="5FE5E8"/>
                </a:solidFill>
                <a:latin typeface="Trebuchet MS" pitchFamily="34" charset="0"/>
                <a:ea typeface="Trebuchet MS" pitchFamily="34" charset="-122"/>
                <a:cs typeface="Trebuchet MS" pitchFamily="34" charset="-120"/>
              </a:rPr>
              <a:t>APPLICATION</a:t>
            </a:r>
            <a:endParaRPr lang="en-US" sz="950" dirty="0"/>
          </a:p>
        </p:txBody>
      </p:sp>
      <p:sp>
        <p:nvSpPr>
          <p:cNvPr id="24" name="Shape 18"/>
          <p:cNvSpPr/>
          <p:nvPr/>
        </p:nvSpPr>
        <p:spPr>
          <a:xfrm>
            <a:off x="914400" y="3611880"/>
            <a:ext cx="512064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25" name="Image 4" descr="C:\Users\USER\OneDrive\Desktop\EDUCore - V2\docs\investor-pitch\build\gen\icon-server-5FE5E8.png"/>
          <p:cNvPicPr>
            <a:picLocks noChangeAspect="1"/>
          </p:cNvPicPr>
          <p:nvPr/>
        </p:nvPicPr>
        <p:blipFill>
          <a:blip r:embed="rId7"/>
          <a:stretch>
            <a:fillRect/>
          </a:stretch>
        </p:blipFill>
        <p:spPr>
          <a:xfrm>
            <a:off x="1078992" y="3776472"/>
            <a:ext cx="329184" cy="329184"/>
          </a:xfrm>
          <a:prstGeom prst="rect">
            <a:avLst/>
          </a:prstGeom>
        </p:spPr>
      </p:pic>
      <p:sp>
        <p:nvSpPr>
          <p:cNvPr id="26" name="Text 19"/>
          <p:cNvSpPr/>
          <p:nvPr/>
        </p:nvSpPr>
        <p:spPr>
          <a:xfrm>
            <a:off x="1481328" y="3721608"/>
            <a:ext cx="448056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.NET 8 REST API</a:t>
            </a:r>
            <a:endParaRPr lang="en-US" sz="1100" dirty="0"/>
          </a:p>
        </p:txBody>
      </p:sp>
      <p:sp>
        <p:nvSpPr>
          <p:cNvPr id="27" name="Text 20"/>
          <p:cNvSpPr/>
          <p:nvPr/>
        </p:nvSpPr>
        <p:spPr>
          <a:xfrm>
            <a:off x="1481328" y="4032504"/>
            <a:ext cx="448056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Auth · RBAC · tenant isolation · business logic</a:t>
            </a:r>
            <a:endParaRPr lang="en-US" sz="850" dirty="0"/>
          </a:p>
        </p:txBody>
      </p:sp>
      <p:sp>
        <p:nvSpPr>
          <p:cNvPr id="28" name="Shape 21"/>
          <p:cNvSpPr/>
          <p:nvPr/>
        </p:nvSpPr>
        <p:spPr>
          <a:xfrm>
            <a:off x="6355080" y="3611880"/>
            <a:ext cx="512064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29" name="Image 5" descr="C:\Users\USER\OneDrive\Desktop\EDUCore - V2\docs\investor-pitch\build\gen\icon-lock-5FE5E8.png"/>
          <p:cNvPicPr>
            <a:picLocks noChangeAspect="1"/>
          </p:cNvPicPr>
          <p:nvPr/>
        </p:nvPicPr>
        <p:blipFill>
          <a:blip r:embed="rId8"/>
          <a:stretch>
            <a:fillRect/>
          </a:stretch>
        </p:blipFill>
        <p:spPr>
          <a:xfrm>
            <a:off x="6519672" y="3776472"/>
            <a:ext cx="329184" cy="329184"/>
          </a:xfrm>
          <a:prstGeom prst="rect">
            <a:avLst/>
          </a:prstGeom>
        </p:spPr>
      </p:pic>
      <p:sp>
        <p:nvSpPr>
          <p:cNvPr id="30" name="Text 22"/>
          <p:cNvSpPr/>
          <p:nvPr/>
        </p:nvSpPr>
        <p:spPr>
          <a:xfrm>
            <a:off x="6922008" y="3721608"/>
            <a:ext cx="448056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Security Layer</a:t>
            </a:r>
            <a:endParaRPr lang="en-US" sz="1100" dirty="0"/>
          </a:p>
        </p:txBody>
      </p:sp>
      <p:sp>
        <p:nvSpPr>
          <p:cNvPr id="31" name="Text 23"/>
          <p:cNvSpPr/>
          <p:nvPr/>
        </p:nvSpPr>
        <p:spPr>
          <a:xfrm>
            <a:off x="6922008" y="4032504"/>
            <a:ext cx="448056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JWT · EF global query filters · audit logging</a:t>
            </a:r>
            <a:endParaRPr lang="en-US" sz="850" dirty="0"/>
          </a:p>
        </p:txBody>
      </p:sp>
      <p:sp>
        <p:nvSpPr>
          <p:cNvPr id="32" name="Shape 24"/>
          <p:cNvSpPr/>
          <p:nvPr/>
        </p:nvSpPr>
        <p:spPr>
          <a:xfrm>
            <a:off x="685800" y="4709160"/>
            <a:ext cx="10789920" cy="1554480"/>
          </a:xfrm>
          <a:prstGeom prst="roundRect">
            <a:avLst>
              <a:gd name="adj" fmla="val 4706"/>
            </a:avLst>
          </a:prstGeom>
          <a:solidFill>
            <a:srgbClr val="0E2129"/>
          </a:solidFill>
          <a:ln w="12700">
            <a:solidFill>
              <a:srgbClr val="5FE5E8"/>
            </a:solidFill>
            <a:prstDash val="solid"/>
          </a:ln>
        </p:spPr>
        <p:txBody>
          <a:bodyPr/>
          <a:lstStyle/>
          <a:p>
            <a:endParaRPr lang="en-US"/>
          </a:p>
        </p:txBody>
      </p:sp>
      <p:sp>
        <p:nvSpPr>
          <p:cNvPr id="33" name="Text 25"/>
          <p:cNvSpPr/>
          <p:nvPr/>
        </p:nvSpPr>
        <p:spPr>
          <a:xfrm>
            <a:off x="822960" y="4754880"/>
            <a:ext cx="10515600" cy="274320"/>
          </a:xfrm>
          <a:prstGeom prst="rect">
            <a:avLst/>
          </a:prstGeom>
          <a:noFill/>
          <a:ln/>
        </p:spPr>
        <p:txBody>
          <a:bodyPr wrap="square" lIns="0" tIns="0" rIns="0" bIns="0" rtlCol="0" anchor="ctr"/>
          <a:lstStyle/>
          <a:p>
            <a:pPr marL="0" indent="0">
              <a:buNone/>
            </a:pPr>
            <a:r>
              <a:rPr lang="en-US" sz="950" b="1" kern="0" spc="100" dirty="0">
                <a:solidFill>
                  <a:srgbClr val="5FE5E8"/>
                </a:solidFill>
                <a:latin typeface="Trebuchet MS" pitchFamily="34" charset="0"/>
                <a:ea typeface="Trebuchet MS" pitchFamily="34" charset="-122"/>
                <a:cs typeface="Trebuchet MS" pitchFamily="34" charset="-120"/>
              </a:rPr>
              <a:t>DATA &amp; INTEGRATIONS</a:t>
            </a:r>
            <a:endParaRPr lang="en-US" sz="950" dirty="0"/>
          </a:p>
        </p:txBody>
      </p:sp>
      <p:sp>
        <p:nvSpPr>
          <p:cNvPr id="34" name="Shape 26"/>
          <p:cNvSpPr/>
          <p:nvPr/>
        </p:nvSpPr>
        <p:spPr>
          <a:xfrm>
            <a:off x="914400" y="5074920"/>
            <a:ext cx="164592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35" name="Image 6" descr="C:\Users\USER\OneDrive\Desktop\EDUCore - V2\docs\investor-pitch\build\gen\icon-database-5FE5E8.png"/>
          <p:cNvPicPr>
            <a:picLocks noChangeAspect="1"/>
          </p:cNvPicPr>
          <p:nvPr/>
        </p:nvPicPr>
        <p:blipFill>
          <a:blip r:embed="rId9"/>
          <a:stretch>
            <a:fillRect/>
          </a:stretch>
        </p:blipFill>
        <p:spPr>
          <a:xfrm>
            <a:off x="1078992" y="5239512"/>
            <a:ext cx="329184" cy="329184"/>
          </a:xfrm>
          <a:prstGeom prst="rect">
            <a:avLst/>
          </a:prstGeom>
        </p:spPr>
      </p:pic>
      <p:sp>
        <p:nvSpPr>
          <p:cNvPr id="36" name="Text 27"/>
          <p:cNvSpPr/>
          <p:nvPr/>
        </p:nvSpPr>
        <p:spPr>
          <a:xfrm>
            <a:off x="1481328" y="5184648"/>
            <a:ext cx="100584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PostgreSQL</a:t>
            </a:r>
            <a:endParaRPr lang="en-US" sz="1100" dirty="0"/>
          </a:p>
        </p:txBody>
      </p:sp>
      <p:sp>
        <p:nvSpPr>
          <p:cNvPr id="37" name="Text 28"/>
          <p:cNvSpPr/>
          <p:nvPr/>
        </p:nvSpPr>
        <p:spPr>
          <a:xfrm>
            <a:off x="1481328" y="5495544"/>
            <a:ext cx="100584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EF Core</a:t>
            </a:r>
            <a:endParaRPr lang="en-US" sz="850" dirty="0"/>
          </a:p>
        </p:txBody>
      </p:sp>
      <p:sp>
        <p:nvSpPr>
          <p:cNvPr id="38" name="Shape 29"/>
          <p:cNvSpPr/>
          <p:nvPr/>
        </p:nvSpPr>
        <p:spPr>
          <a:xfrm>
            <a:off x="2670048" y="5074920"/>
            <a:ext cx="164592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39" name="Image 7" descr="C:\Users\USER\OneDrive\Desktop\EDUCore - V2\docs\investor-pitch\build\gen\icon-bolt-5FE5E8.png"/>
          <p:cNvPicPr>
            <a:picLocks noChangeAspect="1"/>
          </p:cNvPicPr>
          <p:nvPr/>
        </p:nvPicPr>
        <p:blipFill>
          <a:blip r:embed="rId10"/>
          <a:stretch>
            <a:fillRect/>
          </a:stretch>
        </p:blipFill>
        <p:spPr>
          <a:xfrm>
            <a:off x="2834640" y="5239512"/>
            <a:ext cx="329184" cy="329184"/>
          </a:xfrm>
          <a:prstGeom prst="rect">
            <a:avLst/>
          </a:prstGeom>
        </p:spPr>
      </p:pic>
      <p:sp>
        <p:nvSpPr>
          <p:cNvPr id="40" name="Text 30"/>
          <p:cNvSpPr/>
          <p:nvPr/>
        </p:nvSpPr>
        <p:spPr>
          <a:xfrm>
            <a:off x="3236976" y="5184648"/>
            <a:ext cx="100584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Redis</a:t>
            </a:r>
            <a:endParaRPr lang="en-US" sz="1100" dirty="0"/>
          </a:p>
        </p:txBody>
      </p:sp>
      <p:sp>
        <p:nvSpPr>
          <p:cNvPr id="41" name="Text 31"/>
          <p:cNvSpPr/>
          <p:nvPr/>
        </p:nvSpPr>
        <p:spPr>
          <a:xfrm>
            <a:off x="3236976" y="5495544"/>
            <a:ext cx="100584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cache</a:t>
            </a:r>
            <a:endParaRPr lang="en-US" sz="850" dirty="0"/>
          </a:p>
        </p:txBody>
      </p:sp>
      <p:sp>
        <p:nvSpPr>
          <p:cNvPr id="42" name="Shape 32"/>
          <p:cNvSpPr/>
          <p:nvPr/>
        </p:nvSpPr>
        <p:spPr>
          <a:xfrm>
            <a:off x="4425696" y="5074920"/>
            <a:ext cx="164592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43" name="Image 8" descr="C:\Users\USER\OneDrive\Desktop\EDUCore - V2\docs\investor-pitch\build\gen\icon-cloud-5FE5E8.png"/>
          <p:cNvPicPr>
            <a:picLocks noChangeAspect="1"/>
          </p:cNvPicPr>
          <p:nvPr/>
        </p:nvPicPr>
        <p:blipFill>
          <a:blip r:embed="rId11"/>
          <a:stretch>
            <a:fillRect/>
          </a:stretch>
        </p:blipFill>
        <p:spPr>
          <a:xfrm>
            <a:off x="4590288" y="5239512"/>
            <a:ext cx="329184" cy="329184"/>
          </a:xfrm>
          <a:prstGeom prst="rect">
            <a:avLst/>
          </a:prstGeom>
        </p:spPr>
      </p:pic>
      <p:sp>
        <p:nvSpPr>
          <p:cNvPr id="44" name="Text 33"/>
          <p:cNvSpPr/>
          <p:nvPr/>
        </p:nvSpPr>
        <p:spPr>
          <a:xfrm>
            <a:off x="4992624" y="5184648"/>
            <a:ext cx="100584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MinIO / S3</a:t>
            </a:r>
            <a:endParaRPr lang="en-US" sz="1100" dirty="0"/>
          </a:p>
        </p:txBody>
      </p:sp>
      <p:sp>
        <p:nvSpPr>
          <p:cNvPr id="45" name="Text 34"/>
          <p:cNvSpPr/>
          <p:nvPr/>
        </p:nvSpPr>
        <p:spPr>
          <a:xfrm>
            <a:off x="4992624" y="5495544"/>
            <a:ext cx="100584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storage</a:t>
            </a:r>
            <a:endParaRPr lang="en-US" sz="850" dirty="0"/>
          </a:p>
        </p:txBody>
      </p:sp>
      <p:sp>
        <p:nvSpPr>
          <p:cNvPr id="46" name="Shape 35"/>
          <p:cNvSpPr/>
          <p:nvPr/>
        </p:nvSpPr>
        <p:spPr>
          <a:xfrm>
            <a:off x="6181344" y="5074920"/>
            <a:ext cx="164592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47" name="Image 9" descr="C:\Users\USER\OneDrive\Desktop\EDUCore - V2\docs\investor-pitch\build\gen\icon-card-5FE5E8.png"/>
          <p:cNvPicPr>
            <a:picLocks noChangeAspect="1"/>
          </p:cNvPicPr>
          <p:nvPr/>
        </p:nvPicPr>
        <p:blipFill>
          <a:blip r:embed="rId12"/>
          <a:stretch>
            <a:fillRect/>
          </a:stretch>
        </p:blipFill>
        <p:spPr>
          <a:xfrm>
            <a:off x="6345936" y="5239512"/>
            <a:ext cx="329184" cy="329184"/>
          </a:xfrm>
          <a:prstGeom prst="rect">
            <a:avLst/>
          </a:prstGeom>
        </p:spPr>
      </p:pic>
      <p:sp>
        <p:nvSpPr>
          <p:cNvPr id="48" name="Text 36"/>
          <p:cNvSpPr/>
          <p:nvPr/>
        </p:nvSpPr>
        <p:spPr>
          <a:xfrm>
            <a:off x="6748272" y="5184648"/>
            <a:ext cx="100584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Stripe</a:t>
            </a:r>
            <a:endParaRPr lang="en-US" sz="1100" dirty="0"/>
          </a:p>
        </p:txBody>
      </p:sp>
      <p:sp>
        <p:nvSpPr>
          <p:cNvPr id="49" name="Text 37"/>
          <p:cNvSpPr/>
          <p:nvPr/>
        </p:nvSpPr>
        <p:spPr>
          <a:xfrm>
            <a:off x="6748272" y="5495544"/>
            <a:ext cx="100584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billing</a:t>
            </a:r>
            <a:endParaRPr lang="en-US" sz="850" dirty="0"/>
          </a:p>
        </p:txBody>
      </p:sp>
      <p:sp>
        <p:nvSpPr>
          <p:cNvPr id="50" name="Shape 38"/>
          <p:cNvSpPr/>
          <p:nvPr/>
        </p:nvSpPr>
        <p:spPr>
          <a:xfrm>
            <a:off x="7936992" y="5074920"/>
            <a:ext cx="164592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51" name="Image 10" descr="C:\Users\USER\OneDrive\Desktop\EDUCore - V2\docs\investor-pitch\build\gen\icon-bell-5FE5E8.png"/>
          <p:cNvPicPr>
            <a:picLocks noChangeAspect="1"/>
          </p:cNvPicPr>
          <p:nvPr/>
        </p:nvPicPr>
        <p:blipFill>
          <a:blip r:embed="rId13"/>
          <a:stretch>
            <a:fillRect/>
          </a:stretch>
        </p:blipFill>
        <p:spPr>
          <a:xfrm>
            <a:off x="8101584" y="5239512"/>
            <a:ext cx="329184" cy="329184"/>
          </a:xfrm>
          <a:prstGeom prst="rect">
            <a:avLst/>
          </a:prstGeom>
        </p:spPr>
      </p:pic>
      <p:sp>
        <p:nvSpPr>
          <p:cNvPr id="52" name="Text 39"/>
          <p:cNvSpPr/>
          <p:nvPr/>
        </p:nvSpPr>
        <p:spPr>
          <a:xfrm>
            <a:off x="8503920" y="5184648"/>
            <a:ext cx="100584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Email·SMS·FCM</a:t>
            </a:r>
            <a:endParaRPr lang="en-US" sz="1100" dirty="0"/>
          </a:p>
        </p:txBody>
      </p:sp>
      <p:sp>
        <p:nvSpPr>
          <p:cNvPr id="53" name="Text 40"/>
          <p:cNvSpPr/>
          <p:nvPr/>
        </p:nvSpPr>
        <p:spPr>
          <a:xfrm>
            <a:off x="8503920" y="5495544"/>
            <a:ext cx="100584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notify</a:t>
            </a:r>
            <a:endParaRPr lang="en-US" sz="850" dirty="0"/>
          </a:p>
        </p:txBody>
      </p:sp>
      <p:sp>
        <p:nvSpPr>
          <p:cNvPr id="54" name="Shape 41"/>
          <p:cNvSpPr/>
          <p:nvPr/>
        </p:nvSpPr>
        <p:spPr>
          <a:xfrm>
            <a:off x="9692640" y="5074920"/>
            <a:ext cx="1645920" cy="868680"/>
          </a:xfrm>
          <a:prstGeom prst="roundRect">
            <a:avLst>
              <a:gd name="adj" fmla="val 8421"/>
            </a:avLst>
          </a:prstGeom>
          <a:solidFill>
            <a:srgbClr val="1F4555"/>
          </a:solidFill>
          <a:ln w="12700">
            <a:solidFill>
              <a:srgbClr val="337579"/>
            </a:solidFill>
            <a:prstDash val="solid"/>
          </a:ln>
          <a:effectLst>
            <a:outerShdw blurRad="114300" dist="38100" dir="8100000" algn="bl" rotWithShape="0">
              <a:srgbClr val="0A1620">
                <a:alpha val="18000"/>
              </a:srgbClr>
            </a:outerShdw>
          </a:effectLst>
        </p:spPr>
        <p:txBody>
          <a:bodyPr/>
          <a:lstStyle/>
          <a:p>
            <a:endParaRPr lang="en-US"/>
          </a:p>
        </p:txBody>
      </p:sp>
      <p:pic>
        <p:nvPicPr>
          <p:cNvPr id="55" name="Image 11" descr="C:\Users\USER\OneDrive\Desktop\EDUCore - V2\docs\investor-pitch\build\gen\icon-eye-5FE5E8.png"/>
          <p:cNvPicPr>
            <a:picLocks noChangeAspect="1"/>
          </p:cNvPicPr>
          <p:nvPr/>
        </p:nvPicPr>
        <p:blipFill>
          <a:blip r:embed="rId14"/>
          <a:stretch>
            <a:fillRect/>
          </a:stretch>
        </p:blipFill>
        <p:spPr>
          <a:xfrm>
            <a:off x="9857232" y="5239512"/>
            <a:ext cx="329184" cy="329184"/>
          </a:xfrm>
          <a:prstGeom prst="rect">
            <a:avLst/>
          </a:prstGeom>
        </p:spPr>
      </p:pic>
      <p:sp>
        <p:nvSpPr>
          <p:cNvPr id="56" name="Text 42"/>
          <p:cNvSpPr/>
          <p:nvPr/>
        </p:nvSpPr>
        <p:spPr>
          <a:xfrm>
            <a:off x="10259568" y="5184648"/>
            <a:ext cx="1005840" cy="310896"/>
          </a:xfrm>
          <a:prstGeom prst="rect">
            <a:avLst/>
          </a:prstGeom>
          <a:noFill/>
          <a:ln/>
        </p:spPr>
        <p:txBody>
          <a:bodyPr wrap="square" lIns="0" tIns="0" rIns="0" bIns="0" rtlCol="0" anchor="ctr"/>
          <a:lstStyle/>
          <a:p>
            <a:pPr marL="0" indent="0">
              <a:buNone/>
            </a:pPr>
            <a:r>
              <a:rPr lang="en-US" sz="1100" b="1" dirty="0">
                <a:solidFill>
                  <a:srgbClr val="FFFFFF"/>
                </a:solidFill>
                <a:latin typeface="Trebuchet MS" pitchFamily="34" charset="0"/>
                <a:ea typeface="Trebuchet MS" pitchFamily="34" charset="-122"/>
                <a:cs typeface="Trebuchet MS" pitchFamily="34" charset="-120"/>
              </a:rPr>
              <a:t>Monitoring</a:t>
            </a:r>
            <a:endParaRPr lang="en-US" sz="1100" dirty="0"/>
          </a:p>
        </p:txBody>
      </p:sp>
      <p:sp>
        <p:nvSpPr>
          <p:cNvPr id="57" name="Text 43"/>
          <p:cNvSpPr/>
          <p:nvPr/>
        </p:nvSpPr>
        <p:spPr>
          <a:xfrm>
            <a:off x="10259568" y="5495544"/>
            <a:ext cx="1005840" cy="365760"/>
          </a:xfrm>
          <a:prstGeom prst="rect">
            <a:avLst/>
          </a:prstGeom>
          <a:noFill/>
          <a:ln/>
        </p:spPr>
        <p:txBody>
          <a:bodyPr wrap="square" lIns="0" tIns="0" rIns="0" bIns="0" rtlCol="0" anchor="ctr"/>
          <a:lstStyle/>
          <a:p>
            <a:pPr marL="0" indent="0">
              <a:buNone/>
            </a:pPr>
            <a:r>
              <a:rPr lang="en-US" sz="850" dirty="0">
                <a:solidFill>
                  <a:srgbClr val="9FBEC6"/>
                </a:solidFill>
                <a:latin typeface="Calibri" pitchFamily="34" charset="0"/>
                <a:ea typeface="Calibri" pitchFamily="34" charset="-122"/>
                <a:cs typeface="Calibri" pitchFamily="34" charset="-120"/>
              </a:rPr>
              <a:t>Sentry-ready</a:t>
            </a:r>
            <a:endParaRPr lang="en-US" sz="850" dirty="0"/>
          </a:p>
        </p:txBody>
      </p:sp>
      <p:sp>
        <p:nvSpPr>
          <p:cNvPr id="58" name="Text 44"/>
          <p:cNvSpPr/>
          <p:nvPr/>
        </p:nvSpPr>
        <p:spPr>
          <a:xfrm>
            <a:off x="685800" y="6355080"/>
            <a:ext cx="10789920" cy="274320"/>
          </a:xfrm>
          <a:prstGeom prst="rect">
            <a:avLst/>
          </a:prstGeom>
          <a:noFill/>
          <a:ln/>
        </p:spPr>
        <p:txBody>
          <a:bodyPr wrap="square" lIns="0" tIns="0" rIns="0" bIns="0" rtlCol="0" anchor="ctr"/>
          <a:lstStyle/>
          <a:p>
            <a:pPr marL="0" indent="0" algn="ctr">
              <a:buNone/>
            </a:pPr>
            <a:r>
              <a:rPr lang="en-US" sz="950" i="1" dirty="0">
                <a:solidFill>
                  <a:srgbClr val="9FBEC6"/>
                </a:solidFill>
                <a:latin typeface="Calibri" pitchFamily="34" charset="0"/>
                <a:ea typeface="Calibri" pitchFamily="34" charset="-122"/>
                <a:cs typeface="Calibri" pitchFamily="34" charset="-120"/>
              </a:rPr>
              <a:t>Containerized with Docker Compose · deployable to Hostinger VPS · reverse proxy with automatic HTTPS.</a:t>
            </a:r>
            <a:endParaRPr lang="en-US" sz="950" dirty="0"/>
          </a:p>
        </p:txBody>
      </p:sp>
      <p:sp>
        <p:nvSpPr>
          <p:cNvPr id="59" name="Text 45"/>
          <p:cNvSpPr/>
          <p:nvPr/>
        </p:nvSpPr>
        <p:spPr>
          <a:xfrm>
            <a:off x="457200" y="6473952"/>
            <a:ext cx="7315200" cy="274320"/>
          </a:xfrm>
          <a:prstGeom prst="rect">
            <a:avLst/>
          </a:prstGeom>
          <a:noFill/>
          <a:ln/>
        </p:spPr>
        <p:txBody>
          <a:bodyPr wrap="square" lIns="0" tIns="0" rIns="0" bIns="0" rtlCol="0" anchor="ctr"/>
          <a:lstStyle/>
          <a:p>
            <a:pPr marL="0" indent="0" algn="l">
              <a:buNone/>
            </a:pPr>
            <a:r>
              <a:rPr lang="en-US" sz="900" b="1" dirty="0">
                <a:solidFill>
                  <a:srgbClr val="FFFFFF"/>
                </a:solidFill>
                <a:latin typeface="Trebuchet MS" pitchFamily="34" charset="0"/>
                <a:ea typeface="Trebuchet MS" pitchFamily="34" charset="-122"/>
                <a:cs typeface="Trebuchet MS" pitchFamily="34" charset="-120"/>
              </a:rPr>
              <a:t>Edu</a:t>
            </a:r>
            <a:r>
              <a:rPr lang="en-US" sz="900" b="1" dirty="0">
                <a:solidFill>
                  <a:srgbClr val="5FE5E8"/>
                </a:solidFill>
                <a:latin typeface="Trebuchet MS" pitchFamily="34" charset="0"/>
                <a:ea typeface="Trebuchet MS" pitchFamily="34" charset="-122"/>
                <a:cs typeface="Trebuchet MS" pitchFamily="34" charset="-120"/>
              </a:rPr>
              <a:t>Core</a:t>
            </a:r>
            <a:r>
              <a:rPr lang="en-US" sz="900" dirty="0">
                <a:solidFill>
                  <a:srgbClr val="8FB3BC"/>
                </a:solidFill>
                <a:latin typeface="Trebuchet MS" pitchFamily="34" charset="0"/>
                <a:ea typeface="Trebuchet MS" pitchFamily="34" charset="-122"/>
                <a:cs typeface="Trebuchet MS" pitchFamily="34" charset="-120"/>
              </a:rPr>
              <a:t>   |   Confidential — Investor Materials</a:t>
            </a:r>
            <a:endParaRPr lang="en-US" sz="900" dirty="0"/>
          </a:p>
        </p:txBody>
      </p:sp>
      <p:sp>
        <p:nvSpPr>
          <p:cNvPr id="60" name="Text 46"/>
          <p:cNvSpPr/>
          <p:nvPr/>
        </p:nvSpPr>
        <p:spPr>
          <a:xfrm>
            <a:off x="11185855" y="6473952"/>
            <a:ext cx="548640" cy="274320"/>
          </a:xfrm>
          <a:prstGeom prst="rect">
            <a:avLst/>
          </a:prstGeom>
          <a:noFill/>
          <a:ln/>
        </p:spPr>
        <p:txBody>
          <a:bodyPr wrap="square" lIns="0" tIns="0" rIns="0" bIns="0" rtlCol="0" anchor="ctr"/>
          <a:lstStyle/>
          <a:p>
            <a:pPr marL="0" indent="0" algn="r">
              <a:buNone/>
            </a:pPr>
            <a:r>
              <a:rPr lang="en-US" sz="900" dirty="0">
                <a:solidFill>
                  <a:srgbClr val="8FB3BC"/>
                </a:solidFill>
                <a:latin typeface="Trebuchet MS" pitchFamily="34" charset="0"/>
                <a:ea typeface="Trebuchet MS" pitchFamily="34" charset="-122"/>
                <a:cs typeface="Trebuchet MS"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2824</Words>
  <Application>Microsoft Office PowerPoint</Application>
  <PresentationFormat>Widescreen</PresentationFormat>
  <Paragraphs>342</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EduCore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EduCore — Investor Pitch</dc:title>
  <dc:subject>PptxGenJS Presentation</dc:subject>
  <dc:creator>Mazen Mekdad</dc:creator>
  <cp:lastModifiedBy>Ali Habbeh</cp:lastModifiedBy>
  <cp:revision>1</cp:revision>
  <dcterms:created xsi:type="dcterms:W3CDTF">2026-06-14T08:25:15Z</dcterms:created>
  <dcterms:modified xsi:type="dcterms:W3CDTF">2026-07-03T11:12:43Z</dcterms:modified>
</cp:coreProperties>
</file>